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x="18288000" cy="10287000"/>
  <p:notesSz cx="6858000" cy="9144000"/>
  <p:embeddedFontLst>
    <p:embeddedFont>
      <p:font typeface="Public Sans" charset="1" panose="00000000000000000000"/>
      <p:regular r:id="rId40"/>
    </p:embeddedFont>
    <p:embeddedFont>
      <p:font typeface="Public Sans Heavy" charset="1" panose="00000000000000000000"/>
      <p:regular r:id="rId41"/>
    </p:embeddedFont>
    <p:embeddedFont>
      <p:font typeface="Public Sans Bold" charset="1" panose="00000000000000000000"/>
      <p:regular r:id="rId42"/>
    </p:embeddedFont>
    <p:embeddedFont>
      <p:font typeface="Open Sans" charset="1" panose="020B0606030504020204"/>
      <p:regular r:id="rId43"/>
    </p:embeddedFont>
    <p:embeddedFont>
      <p:font typeface="Arimo" charset="1" panose="020B0604020202020204"/>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11" Target="../media/image38.jpeg" Type="http://schemas.openxmlformats.org/officeDocument/2006/relationships/image"/><Relationship Id="rId12" Target="../media/image39.png" Type="http://schemas.openxmlformats.org/officeDocument/2006/relationships/image"/><Relationship Id="rId13" Target="../media/image40.png" Type="http://schemas.openxmlformats.org/officeDocument/2006/relationships/image"/><Relationship Id="rId14" Target="../media/image41.png" Type="http://schemas.openxmlformats.org/officeDocument/2006/relationships/image"/><Relationship Id="rId15" Target="../media/image42.png" Type="http://schemas.openxmlformats.org/officeDocument/2006/relationships/image"/><Relationship Id="rId16" Target="../media/image43.png" Type="http://schemas.openxmlformats.org/officeDocument/2006/relationships/image"/><Relationship Id="rId17" Target="../media/image44.png" Type="http://schemas.openxmlformats.org/officeDocument/2006/relationships/image"/><Relationship Id="rId18" Target="../media/image45.png" Type="http://schemas.openxmlformats.org/officeDocument/2006/relationships/image"/><Relationship Id="rId19" Target="../media/image46.png" Type="http://schemas.openxmlformats.org/officeDocument/2006/relationships/image"/><Relationship Id="rId2" Target="../media/image7.png" Type="http://schemas.openxmlformats.org/officeDocument/2006/relationships/image"/><Relationship Id="rId20" Target="../media/image47.png" Type="http://schemas.openxmlformats.org/officeDocument/2006/relationships/image"/><Relationship Id="rId21" Target="../media/image48.jpeg" Type="http://schemas.openxmlformats.org/officeDocument/2006/relationships/image"/><Relationship Id="rId22" Target="../media/image49.png" Type="http://schemas.openxmlformats.org/officeDocument/2006/relationships/image"/><Relationship Id="rId23" Target="../media/image50.png" Type="http://schemas.openxmlformats.org/officeDocument/2006/relationships/image"/><Relationship Id="rId24" Target="../media/image51.jpeg" Type="http://schemas.openxmlformats.org/officeDocument/2006/relationships/image"/><Relationship Id="rId25" Target="../media/image52.png" Type="http://schemas.openxmlformats.org/officeDocument/2006/relationships/image"/><Relationship Id="rId26" Target="../media/image53.png" Type="http://schemas.openxmlformats.org/officeDocument/2006/relationships/image"/><Relationship Id="rId3" Target="../media/image8.svg" Type="http://schemas.openxmlformats.org/officeDocument/2006/relationships/image"/><Relationship Id="rId4" Target="../media/image31.png" Type="http://schemas.openxmlformats.org/officeDocument/2006/relationships/image"/><Relationship Id="rId5" Target="../media/image32.png" Type="http://schemas.openxmlformats.org/officeDocument/2006/relationships/image"/><Relationship Id="rId6" Target="../media/image33.jpeg" Type="http://schemas.openxmlformats.org/officeDocument/2006/relationships/image"/><Relationship Id="rId7" Target="../media/image34.png" Type="http://schemas.openxmlformats.org/officeDocument/2006/relationships/image"/><Relationship Id="rId8" Target="../media/image35.png" Type="http://schemas.openxmlformats.org/officeDocument/2006/relationships/image"/><Relationship Id="rId9" Target="../media/image36.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55.jpeg" Type="http://schemas.openxmlformats.org/officeDocument/2006/relationships/image"/><Relationship Id="rId5" Target="../media/image56.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57.png" Type="http://schemas.openxmlformats.org/officeDocument/2006/relationships/image"/><Relationship Id="rId5" Target="../media/image5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59.png" Type="http://schemas.openxmlformats.org/officeDocument/2006/relationships/image"/><Relationship Id="rId5" Target="../media/image60.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61.png" Type="http://schemas.openxmlformats.org/officeDocument/2006/relationships/image"/><Relationship Id="rId5" Target="../media/image6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6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6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6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 Id="rId3" Target="../media/image6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68.jpeg" Type="http://schemas.openxmlformats.org/officeDocument/2006/relationships/image"/><Relationship Id="rId4" Target="../media/image69.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7.svg" Type="http://schemas.openxmlformats.org/officeDocument/2006/relationships/image"/><Relationship Id="rId11" Target="../media/image78.png" Type="http://schemas.openxmlformats.org/officeDocument/2006/relationships/image"/><Relationship Id="rId12" Target="../media/image79.svg" Type="http://schemas.openxmlformats.org/officeDocument/2006/relationships/image"/><Relationship Id="rId13" Target="../media/image80.png" Type="http://schemas.openxmlformats.org/officeDocument/2006/relationships/image"/><Relationship Id="rId14" Target="../media/image81.svg" Type="http://schemas.openxmlformats.org/officeDocument/2006/relationships/image"/><Relationship Id="rId15" Target="../media/image82.png" Type="http://schemas.openxmlformats.org/officeDocument/2006/relationships/image"/><Relationship Id="rId16" Target="../media/image83.svg" Type="http://schemas.openxmlformats.org/officeDocument/2006/relationships/image"/><Relationship Id="rId17" Target="../media/image84.jpeg" Type="http://schemas.openxmlformats.org/officeDocument/2006/relationships/image"/><Relationship Id="rId2" Target="../media/image65.png" Type="http://schemas.openxmlformats.org/officeDocument/2006/relationships/image"/><Relationship Id="rId3" Target="../media/image70.png" Type="http://schemas.openxmlformats.org/officeDocument/2006/relationships/image"/><Relationship Id="rId4" Target="../media/image71.svg" Type="http://schemas.openxmlformats.org/officeDocument/2006/relationships/image"/><Relationship Id="rId5" Target="../media/image72.png" Type="http://schemas.openxmlformats.org/officeDocument/2006/relationships/image"/><Relationship Id="rId6" Target="../media/image73.svg" Type="http://schemas.openxmlformats.org/officeDocument/2006/relationships/image"/><Relationship Id="rId7" Target="../media/image74.png" Type="http://schemas.openxmlformats.org/officeDocument/2006/relationships/image"/><Relationship Id="rId8" Target="../media/image75.svg" Type="http://schemas.openxmlformats.org/officeDocument/2006/relationships/image"/><Relationship Id="rId9" Target="../media/image7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85.png" Type="http://schemas.openxmlformats.org/officeDocument/2006/relationships/image"/><Relationship Id="rId4" Target="../media/image86.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87.jpeg" Type="http://schemas.openxmlformats.org/officeDocument/2006/relationships/image"/><Relationship Id="rId4" Target="../media/image88.png" Type="http://schemas.openxmlformats.org/officeDocument/2006/relationships/image"/><Relationship Id="rId5" Target="../media/image89.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90.png" Type="http://schemas.openxmlformats.org/officeDocument/2006/relationships/image"/><Relationship Id="rId4" Target="../media/image5.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7.png" Type="http://schemas.openxmlformats.org/officeDocument/2006/relationships/image"/><Relationship Id="rId11" Target="../media/image98.png" Type="http://schemas.openxmlformats.org/officeDocument/2006/relationships/image"/><Relationship Id="rId12" Target="../media/image99.png" Type="http://schemas.openxmlformats.org/officeDocument/2006/relationships/image"/><Relationship Id="rId13" Target="../media/image100.png" Type="http://schemas.openxmlformats.org/officeDocument/2006/relationships/image"/><Relationship Id="rId14" Target="../media/image101.png" Type="http://schemas.openxmlformats.org/officeDocument/2006/relationships/image"/><Relationship Id="rId15" Target="../media/image102.png" Type="http://schemas.openxmlformats.org/officeDocument/2006/relationships/image"/><Relationship Id="rId16" Target="../media/image103.png" Type="http://schemas.openxmlformats.org/officeDocument/2006/relationships/image"/><Relationship Id="rId17" Target="../media/image104.png" Type="http://schemas.openxmlformats.org/officeDocument/2006/relationships/image"/><Relationship Id="rId2" Target="../media/image65.png" Type="http://schemas.openxmlformats.org/officeDocument/2006/relationships/image"/><Relationship Id="rId3" Target="../media/image91.png" Type="http://schemas.openxmlformats.org/officeDocument/2006/relationships/image"/><Relationship Id="rId4" Target="../media/image92.jpeg" Type="http://schemas.openxmlformats.org/officeDocument/2006/relationships/image"/><Relationship Id="rId5" Target="../media/image5.png" Type="http://schemas.openxmlformats.org/officeDocument/2006/relationships/image"/><Relationship Id="rId6" Target="../media/image93.png" Type="http://schemas.openxmlformats.org/officeDocument/2006/relationships/image"/><Relationship Id="rId7" Target="../media/image94.png" Type="http://schemas.openxmlformats.org/officeDocument/2006/relationships/image"/><Relationship Id="rId8" Target="../media/image95.png" Type="http://schemas.openxmlformats.org/officeDocument/2006/relationships/image"/><Relationship Id="rId9" Target="../media/image96.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105.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06.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07.jpeg" Type="http://schemas.openxmlformats.org/officeDocument/2006/relationships/image"/><Relationship Id="rId5" Target="../media/image108.jpeg" Type="http://schemas.openxmlformats.org/officeDocument/2006/relationships/image"/><Relationship Id="rId6" Target="../media/image109.jpeg" Type="http://schemas.openxmlformats.org/officeDocument/2006/relationships/image"/><Relationship Id="rId7" Target="../media/image110.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 Id="rId3" Target="../media/image111.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12.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 Id="rId3" Target="../media/image113.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11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4.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22.png" Type="http://schemas.openxmlformats.org/officeDocument/2006/relationships/image"/><Relationship Id="rId12" Target="../media/image23.png" Type="http://schemas.openxmlformats.org/officeDocument/2006/relationships/image"/><Relationship Id="rId13" Target="../media/image24.png" Type="http://schemas.openxmlformats.org/officeDocument/2006/relationships/image"/><Relationship Id="rId14" Target="../media/image25.pn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15.png" Type="http://schemas.openxmlformats.org/officeDocument/2006/relationships/image"/><Relationship Id="rId5" Target="../media/image16.jpeg" Type="http://schemas.openxmlformats.org/officeDocument/2006/relationships/image"/><Relationship Id="rId6" Target="../media/image17.png" Type="http://schemas.openxmlformats.org/officeDocument/2006/relationships/image"/><Relationship Id="rId7" Target="../media/image18.png" Type="http://schemas.openxmlformats.org/officeDocument/2006/relationships/image"/><Relationship Id="rId8" Target="../media/image19.png" Type="http://schemas.openxmlformats.org/officeDocument/2006/relationships/image"/><Relationship Id="rId9" Target="../media/image2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26.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27.png" Type="http://schemas.openxmlformats.org/officeDocument/2006/relationships/image"/><Relationship Id="rId5" Target="../media/image28.png" Type="http://schemas.openxmlformats.org/officeDocument/2006/relationships/image"/><Relationship Id="rId6" Target="../media/image29.png" Type="http://schemas.openxmlformats.org/officeDocument/2006/relationships/image"/><Relationship Id="rId7" Target="../media/image3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2084B"/>
        </a:solidFill>
      </p:bgPr>
    </p:bg>
    <p:spTree>
      <p:nvGrpSpPr>
        <p:cNvPr id="1" name=""/>
        <p:cNvGrpSpPr/>
        <p:nvPr/>
      </p:nvGrpSpPr>
      <p:grpSpPr>
        <a:xfrm>
          <a:off x="0" y="0"/>
          <a:ext cx="0" cy="0"/>
          <a:chOff x="0" y="0"/>
          <a:chExt cx="0" cy="0"/>
        </a:xfrm>
      </p:grpSpPr>
      <p:sp>
        <p:nvSpPr>
          <p:cNvPr name="TextBox 2" id="2"/>
          <p:cNvSpPr txBox="true"/>
          <p:nvPr/>
        </p:nvSpPr>
        <p:spPr>
          <a:xfrm rot="0">
            <a:off x="2318430" y="8539894"/>
            <a:ext cx="13651141" cy="622919"/>
          </a:xfrm>
          <a:prstGeom prst="rect">
            <a:avLst/>
          </a:prstGeom>
        </p:spPr>
        <p:txBody>
          <a:bodyPr anchor="t" rtlCol="false" tIns="0" lIns="0" bIns="0" rIns="0">
            <a:spAutoFit/>
          </a:bodyPr>
          <a:lstStyle/>
          <a:p>
            <a:pPr algn="ctr">
              <a:lnSpc>
                <a:spcPts val="5040"/>
              </a:lnSpc>
            </a:pPr>
            <a:r>
              <a:rPr lang="en-US" sz="3600" spc="-5">
                <a:solidFill>
                  <a:srgbClr val="FFFFFF"/>
                </a:solidFill>
                <a:latin typeface="Public Sans"/>
                <a:ea typeface="Public Sans"/>
                <a:cs typeface="Public Sans"/>
                <a:sym typeface="Public Sans"/>
              </a:rPr>
              <a:t>Prepared Exclusively for [Client Information]</a:t>
            </a:r>
          </a:p>
        </p:txBody>
      </p:sp>
      <p:sp>
        <p:nvSpPr>
          <p:cNvPr name="Freeform 3" id="3"/>
          <p:cNvSpPr/>
          <p:nvPr/>
        </p:nvSpPr>
        <p:spPr>
          <a:xfrm flipH="false" flipV="false" rot="0">
            <a:off x="0" y="-78082"/>
            <a:ext cx="4157685" cy="5221582"/>
          </a:xfrm>
          <a:custGeom>
            <a:avLst/>
            <a:gdLst/>
            <a:ahLst/>
            <a:cxnLst/>
            <a:rect r="r" b="b" t="t" l="l"/>
            <a:pathLst>
              <a:path h="5221582" w="4157685">
                <a:moveTo>
                  <a:pt x="0" y="0"/>
                </a:moveTo>
                <a:lnTo>
                  <a:pt x="4157685" y="0"/>
                </a:lnTo>
                <a:lnTo>
                  <a:pt x="4157685" y="5221582"/>
                </a:lnTo>
                <a:lnTo>
                  <a:pt x="0" y="52215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true" rot="0">
            <a:off x="14130315" y="5065418"/>
            <a:ext cx="4157685" cy="5221582"/>
          </a:xfrm>
          <a:custGeom>
            <a:avLst/>
            <a:gdLst/>
            <a:ahLst/>
            <a:cxnLst/>
            <a:rect r="r" b="b" t="t" l="l"/>
            <a:pathLst>
              <a:path h="5221582" w="4157685">
                <a:moveTo>
                  <a:pt x="4157685" y="5221582"/>
                </a:moveTo>
                <a:lnTo>
                  <a:pt x="0" y="5221582"/>
                </a:lnTo>
                <a:lnTo>
                  <a:pt x="0" y="0"/>
                </a:lnTo>
                <a:lnTo>
                  <a:pt x="4157685" y="0"/>
                </a:lnTo>
                <a:lnTo>
                  <a:pt x="4157685" y="522158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2318430" y="5556030"/>
            <a:ext cx="13651141" cy="1443980"/>
          </a:xfrm>
          <a:prstGeom prst="rect">
            <a:avLst/>
          </a:prstGeom>
        </p:spPr>
        <p:txBody>
          <a:bodyPr anchor="t" rtlCol="false" tIns="0" lIns="0" bIns="0" rIns="0">
            <a:spAutoFit/>
          </a:bodyPr>
          <a:lstStyle/>
          <a:p>
            <a:pPr algn="ctr">
              <a:lnSpc>
                <a:spcPts val="11760"/>
              </a:lnSpc>
            </a:pPr>
            <a:r>
              <a:rPr lang="en-US" b="true" sz="8400" spc="-12">
                <a:solidFill>
                  <a:srgbClr val="F8F8F8"/>
                </a:solidFill>
                <a:latin typeface="Public Sans Heavy"/>
                <a:ea typeface="Public Sans Heavy"/>
                <a:cs typeface="Public Sans Heavy"/>
                <a:sym typeface="Public Sans Heavy"/>
              </a:rPr>
              <a:t>LISTING PRESENTATION</a:t>
            </a:r>
          </a:p>
        </p:txBody>
      </p:sp>
      <p:sp>
        <p:nvSpPr>
          <p:cNvPr name="Freeform 6" id="6"/>
          <p:cNvSpPr/>
          <p:nvPr/>
        </p:nvSpPr>
        <p:spPr>
          <a:xfrm flipH="false" flipV="false" rot="0">
            <a:off x="3869502" y="1469811"/>
            <a:ext cx="10587096" cy="3970161"/>
          </a:xfrm>
          <a:custGeom>
            <a:avLst/>
            <a:gdLst/>
            <a:ahLst/>
            <a:cxnLst/>
            <a:rect r="r" b="b" t="t" l="l"/>
            <a:pathLst>
              <a:path h="3970161" w="10587096">
                <a:moveTo>
                  <a:pt x="0" y="0"/>
                </a:moveTo>
                <a:lnTo>
                  <a:pt x="10587096" y="0"/>
                </a:lnTo>
                <a:lnTo>
                  <a:pt x="10587096" y="3970161"/>
                </a:lnTo>
                <a:lnTo>
                  <a:pt x="0" y="3970161"/>
                </a:lnTo>
                <a:lnTo>
                  <a:pt x="0" y="0"/>
                </a:lnTo>
                <a:close/>
              </a:path>
            </a:pathLst>
          </a:custGeom>
          <a:blipFill>
            <a:blip r:embed="rId6"/>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TextBox 2" id="2"/>
          <p:cNvSpPr txBox="true"/>
          <p:nvPr/>
        </p:nvSpPr>
        <p:spPr>
          <a:xfrm rot="0">
            <a:off x="2493981" y="864468"/>
            <a:ext cx="13300038" cy="1013452"/>
          </a:xfrm>
          <a:prstGeom prst="rect">
            <a:avLst/>
          </a:prstGeom>
        </p:spPr>
        <p:txBody>
          <a:bodyPr anchor="t" rtlCol="false" tIns="0" lIns="0" bIns="0" rIns="0">
            <a:spAutoFit/>
          </a:bodyPr>
          <a:lstStyle/>
          <a:p>
            <a:pPr algn="ctr">
              <a:lnSpc>
                <a:spcPts val="7769"/>
              </a:lnSpc>
            </a:pPr>
            <a:r>
              <a:rPr lang="en-US" b="true" sz="6999">
                <a:solidFill>
                  <a:srgbClr val="040A4E"/>
                </a:solidFill>
                <a:latin typeface="Public Sans Heavy"/>
                <a:ea typeface="Public Sans Heavy"/>
                <a:cs typeface="Public Sans Heavy"/>
                <a:sym typeface="Public Sans Heavy"/>
              </a:rPr>
              <a:t>DEVELOPER PARTNERSHIPS</a:t>
            </a:r>
          </a:p>
        </p:txBody>
      </p:sp>
      <p:sp>
        <p:nvSpPr>
          <p:cNvPr name="Freeform 3" id="3"/>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5" id="5"/>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6" id="6"/>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7" id="7"/>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sp>
        <p:nvSpPr>
          <p:cNvPr name="TextBox 8" id="8"/>
          <p:cNvSpPr txBox="true"/>
          <p:nvPr/>
        </p:nvSpPr>
        <p:spPr>
          <a:xfrm rot="0">
            <a:off x="2433987" y="8387116"/>
            <a:ext cx="13420027" cy="1112714"/>
          </a:xfrm>
          <a:prstGeom prst="rect">
            <a:avLst/>
          </a:prstGeom>
        </p:spPr>
        <p:txBody>
          <a:bodyPr anchor="t" rtlCol="false" tIns="0" lIns="0" bIns="0" rIns="0">
            <a:spAutoFit/>
          </a:bodyPr>
          <a:lstStyle/>
          <a:p>
            <a:pPr algn="ctr">
              <a:lnSpc>
                <a:spcPts val="4283"/>
              </a:lnSpc>
            </a:pPr>
            <a:r>
              <a:rPr lang="en-US" sz="3858">
                <a:solidFill>
                  <a:srgbClr val="000000"/>
                </a:solidFill>
                <a:latin typeface="Public Sans"/>
                <a:ea typeface="Public Sans"/>
                <a:cs typeface="Public Sans"/>
                <a:sym typeface="Public Sans"/>
              </a:rPr>
              <a:t>Passing platinum privileges to our clients with excellent relationships with top property development firms.</a:t>
            </a:r>
          </a:p>
        </p:txBody>
      </p:sp>
      <p:sp>
        <p:nvSpPr>
          <p:cNvPr name="Freeform 9" id="9" descr="Emblem Developments | Pre Construction Condos Investment"/>
          <p:cNvSpPr/>
          <p:nvPr/>
        </p:nvSpPr>
        <p:spPr>
          <a:xfrm flipH="false" flipV="false" rot="0">
            <a:off x="11803984" y="2373220"/>
            <a:ext cx="4946690" cy="847837"/>
          </a:xfrm>
          <a:custGeom>
            <a:avLst/>
            <a:gdLst/>
            <a:ahLst/>
            <a:cxnLst/>
            <a:rect r="r" b="b" t="t" l="l"/>
            <a:pathLst>
              <a:path h="847837" w="4946690">
                <a:moveTo>
                  <a:pt x="0" y="0"/>
                </a:moveTo>
                <a:lnTo>
                  <a:pt x="4946689" y="0"/>
                </a:lnTo>
                <a:lnTo>
                  <a:pt x="4946689" y="847836"/>
                </a:lnTo>
                <a:lnTo>
                  <a:pt x="0" y="847836"/>
                </a:lnTo>
                <a:lnTo>
                  <a:pt x="0" y="0"/>
                </a:lnTo>
                <a:close/>
              </a:path>
            </a:pathLst>
          </a:custGeom>
          <a:blipFill>
            <a:blip r:embed="rId4"/>
            <a:stretch>
              <a:fillRect l="0" t="-243104" r="0" b="-240343"/>
            </a:stretch>
          </a:blipFill>
        </p:spPr>
      </p:sp>
      <p:sp>
        <p:nvSpPr>
          <p:cNvPr name="Freeform 10" id="10" descr="Empire-Communities.jpg"/>
          <p:cNvSpPr/>
          <p:nvPr/>
        </p:nvSpPr>
        <p:spPr>
          <a:xfrm flipH="false" flipV="false" rot="0">
            <a:off x="2421395" y="3041900"/>
            <a:ext cx="2594443" cy="1265434"/>
          </a:xfrm>
          <a:custGeom>
            <a:avLst/>
            <a:gdLst/>
            <a:ahLst/>
            <a:cxnLst/>
            <a:rect r="r" b="b" t="t" l="l"/>
            <a:pathLst>
              <a:path h="1265434" w="2594443">
                <a:moveTo>
                  <a:pt x="0" y="0"/>
                </a:moveTo>
                <a:lnTo>
                  <a:pt x="2594443" y="0"/>
                </a:lnTo>
                <a:lnTo>
                  <a:pt x="2594443" y="1265434"/>
                </a:lnTo>
                <a:lnTo>
                  <a:pt x="0" y="1265434"/>
                </a:lnTo>
                <a:lnTo>
                  <a:pt x="0" y="0"/>
                </a:lnTo>
                <a:close/>
              </a:path>
            </a:pathLst>
          </a:custGeom>
          <a:blipFill>
            <a:blip r:embed="rId5"/>
            <a:stretch>
              <a:fillRect l="0" t="0" r="-11065" b="0"/>
            </a:stretch>
          </a:blipFill>
        </p:spPr>
      </p:sp>
      <p:sp>
        <p:nvSpPr>
          <p:cNvPr name="Freeform 11" id="11" descr="Lindvest_logo.jpg"/>
          <p:cNvSpPr/>
          <p:nvPr/>
        </p:nvSpPr>
        <p:spPr>
          <a:xfrm flipH="false" flipV="false" rot="0">
            <a:off x="9000091" y="3453821"/>
            <a:ext cx="2665750" cy="660979"/>
          </a:xfrm>
          <a:custGeom>
            <a:avLst/>
            <a:gdLst/>
            <a:ahLst/>
            <a:cxnLst/>
            <a:rect r="r" b="b" t="t" l="l"/>
            <a:pathLst>
              <a:path h="660979" w="2665750">
                <a:moveTo>
                  <a:pt x="0" y="0"/>
                </a:moveTo>
                <a:lnTo>
                  <a:pt x="2665750" y="0"/>
                </a:lnTo>
                <a:lnTo>
                  <a:pt x="2665750" y="660979"/>
                </a:lnTo>
                <a:lnTo>
                  <a:pt x="0" y="660979"/>
                </a:lnTo>
                <a:lnTo>
                  <a:pt x="0" y="0"/>
                </a:lnTo>
                <a:close/>
              </a:path>
            </a:pathLst>
          </a:custGeom>
          <a:blipFill>
            <a:blip r:embed="rId6"/>
            <a:stretch>
              <a:fillRect l="-58" t="0" r="-58" b="0"/>
            </a:stretch>
          </a:blipFill>
        </p:spPr>
      </p:sp>
      <p:sp>
        <p:nvSpPr>
          <p:cNvPr name="Freeform 12" id="12" descr="IN8_black.png"/>
          <p:cNvSpPr/>
          <p:nvPr/>
        </p:nvSpPr>
        <p:spPr>
          <a:xfrm flipH="false" flipV="false" rot="0">
            <a:off x="5478490" y="2373220"/>
            <a:ext cx="2904404" cy="847837"/>
          </a:xfrm>
          <a:custGeom>
            <a:avLst/>
            <a:gdLst/>
            <a:ahLst/>
            <a:cxnLst/>
            <a:rect r="r" b="b" t="t" l="l"/>
            <a:pathLst>
              <a:path h="847837" w="2904404">
                <a:moveTo>
                  <a:pt x="0" y="0"/>
                </a:moveTo>
                <a:lnTo>
                  <a:pt x="2904404" y="0"/>
                </a:lnTo>
                <a:lnTo>
                  <a:pt x="2904404" y="847836"/>
                </a:lnTo>
                <a:lnTo>
                  <a:pt x="0" y="847836"/>
                </a:lnTo>
                <a:lnTo>
                  <a:pt x="0" y="0"/>
                </a:lnTo>
                <a:close/>
              </a:path>
            </a:pathLst>
          </a:custGeom>
          <a:blipFill>
            <a:blip r:embed="rId7"/>
            <a:stretch>
              <a:fillRect l="-5486" t="0" r="-5486" b="0"/>
            </a:stretch>
          </a:blipFill>
        </p:spPr>
      </p:sp>
      <p:sp>
        <p:nvSpPr>
          <p:cNvPr name="Freeform 13" id="13" descr="CAMROST_logo.png"/>
          <p:cNvSpPr/>
          <p:nvPr/>
        </p:nvSpPr>
        <p:spPr>
          <a:xfrm flipH="false" flipV="false" rot="0">
            <a:off x="5733410" y="3340675"/>
            <a:ext cx="2058040" cy="982854"/>
          </a:xfrm>
          <a:custGeom>
            <a:avLst/>
            <a:gdLst/>
            <a:ahLst/>
            <a:cxnLst/>
            <a:rect r="r" b="b" t="t" l="l"/>
            <a:pathLst>
              <a:path h="982854" w="2058040">
                <a:moveTo>
                  <a:pt x="0" y="0"/>
                </a:moveTo>
                <a:lnTo>
                  <a:pt x="2058040" y="0"/>
                </a:lnTo>
                <a:lnTo>
                  <a:pt x="2058040" y="982854"/>
                </a:lnTo>
                <a:lnTo>
                  <a:pt x="0" y="982854"/>
                </a:lnTo>
                <a:lnTo>
                  <a:pt x="0" y="0"/>
                </a:lnTo>
                <a:close/>
              </a:path>
            </a:pathLst>
          </a:custGeom>
          <a:blipFill>
            <a:blip r:embed="rId8"/>
            <a:stretch>
              <a:fillRect l="0" t="-127" r="0" b="-127"/>
            </a:stretch>
          </a:blipFill>
        </p:spPr>
      </p:sp>
      <p:sp>
        <p:nvSpPr>
          <p:cNvPr name="Freeform 14" id="14" descr="daniels-logo.jpg"/>
          <p:cNvSpPr/>
          <p:nvPr/>
        </p:nvSpPr>
        <p:spPr>
          <a:xfrm flipH="false" flipV="false" rot="0">
            <a:off x="2727197" y="2459751"/>
            <a:ext cx="1568053" cy="761306"/>
          </a:xfrm>
          <a:custGeom>
            <a:avLst/>
            <a:gdLst/>
            <a:ahLst/>
            <a:cxnLst/>
            <a:rect r="r" b="b" t="t" l="l"/>
            <a:pathLst>
              <a:path h="761306" w="1568053">
                <a:moveTo>
                  <a:pt x="0" y="0"/>
                </a:moveTo>
                <a:lnTo>
                  <a:pt x="1568054" y="0"/>
                </a:lnTo>
                <a:lnTo>
                  <a:pt x="1568054" y="761305"/>
                </a:lnTo>
                <a:lnTo>
                  <a:pt x="0" y="761305"/>
                </a:lnTo>
                <a:lnTo>
                  <a:pt x="0" y="0"/>
                </a:lnTo>
                <a:close/>
              </a:path>
            </a:pathLst>
          </a:custGeom>
          <a:blipFill>
            <a:blip r:embed="rId9"/>
            <a:stretch>
              <a:fillRect l="-5486" t="0" r="-5486" b="0"/>
            </a:stretch>
          </a:blipFill>
        </p:spPr>
      </p:sp>
      <p:sp>
        <p:nvSpPr>
          <p:cNvPr name="Freeform 15" id="15"/>
          <p:cNvSpPr/>
          <p:nvPr/>
        </p:nvSpPr>
        <p:spPr>
          <a:xfrm flipH="false" flipV="false" rot="0">
            <a:off x="9144000" y="2459751"/>
            <a:ext cx="2377932" cy="674775"/>
          </a:xfrm>
          <a:custGeom>
            <a:avLst/>
            <a:gdLst/>
            <a:ahLst/>
            <a:cxnLst/>
            <a:rect r="r" b="b" t="t" l="l"/>
            <a:pathLst>
              <a:path h="674775" w="2377932">
                <a:moveTo>
                  <a:pt x="0" y="0"/>
                </a:moveTo>
                <a:lnTo>
                  <a:pt x="2377932" y="0"/>
                </a:lnTo>
                <a:lnTo>
                  <a:pt x="2377932" y="674775"/>
                </a:lnTo>
                <a:lnTo>
                  <a:pt x="0" y="674775"/>
                </a:lnTo>
                <a:lnTo>
                  <a:pt x="0" y="0"/>
                </a:lnTo>
                <a:close/>
              </a:path>
            </a:pathLst>
          </a:custGeom>
          <a:blipFill>
            <a:blip r:embed="rId10"/>
            <a:stretch>
              <a:fillRect l="-53" t="0" r="-53" b="0"/>
            </a:stretch>
          </a:blipFill>
        </p:spPr>
      </p:sp>
      <p:sp>
        <p:nvSpPr>
          <p:cNvPr name="Freeform 16" id="16" descr="636676820136066000_scrfcharity.org-59014318350246.jpg"/>
          <p:cNvSpPr/>
          <p:nvPr/>
        </p:nvSpPr>
        <p:spPr>
          <a:xfrm flipH="false" flipV="false" rot="0">
            <a:off x="13100262" y="3309079"/>
            <a:ext cx="2693757" cy="950464"/>
          </a:xfrm>
          <a:custGeom>
            <a:avLst/>
            <a:gdLst/>
            <a:ahLst/>
            <a:cxnLst/>
            <a:rect r="r" b="b" t="t" l="l"/>
            <a:pathLst>
              <a:path h="950464" w="2693757">
                <a:moveTo>
                  <a:pt x="0" y="0"/>
                </a:moveTo>
                <a:lnTo>
                  <a:pt x="2693757" y="0"/>
                </a:lnTo>
                <a:lnTo>
                  <a:pt x="2693757" y="950463"/>
                </a:lnTo>
                <a:lnTo>
                  <a:pt x="0" y="950463"/>
                </a:lnTo>
                <a:lnTo>
                  <a:pt x="0" y="0"/>
                </a:lnTo>
                <a:close/>
              </a:path>
            </a:pathLst>
          </a:custGeom>
          <a:blipFill>
            <a:blip r:embed="rId11"/>
            <a:stretch>
              <a:fillRect l="0" t="-188" r="0" b="-188"/>
            </a:stretch>
          </a:blipFill>
        </p:spPr>
      </p:sp>
      <p:sp>
        <p:nvSpPr>
          <p:cNvPr name="Freeform 17" id="17" descr="Chestnut-Hill-Developments.jpg"/>
          <p:cNvSpPr/>
          <p:nvPr/>
        </p:nvSpPr>
        <p:spPr>
          <a:xfrm flipH="false" flipV="false" rot="0">
            <a:off x="6003635" y="4420767"/>
            <a:ext cx="1517589" cy="1416195"/>
          </a:xfrm>
          <a:custGeom>
            <a:avLst/>
            <a:gdLst/>
            <a:ahLst/>
            <a:cxnLst/>
            <a:rect r="r" b="b" t="t" l="l"/>
            <a:pathLst>
              <a:path h="1416195" w="1517589">
                <a:moveTo>
                  <a:pt x="0" y="0"/>
                </a:moveTo>
                <a:lnTo>
                  <a:pt x="1517589" y="0"/>
                </a:lnTo>
                <a:lnTo>
                  <a:pt x="1517589" y="1416195"/>
                </a:lnTo>
                <a:lnTo>
                  <a:pt x="0" y="1416195"/>
                </a:lnTo>
                <a:lnTo>
                  <a:pt x="0" y="0"/>
                </a:lnTo>
                <a:close/>
              </a:path>
            </a:pathLst>
          </a:custGeom>
          <a:blipFill>
            <a:blip r:embed="rId12"/>
            <a:stretch>
              <a:fillRect l="0" t="0" r="-11032" b="0"/>
            </a:stretch>
          </a:blipFill>
        </p:spPr>
      </p:sp>
      <p:sp>
        <p:nvSpPr>
          <p:cNvPr name="Freeform 18" id="18" descr="reserve_colour.png"/>
          <p:cNvSpPr/>
          <p:nvPr/>
        </p:nvSpPr>
        <p:spPr>
          <a:xfrm flipH="false" flipV="false" rot="0">
            <a:off x="8596634" y="4307334"/>
            <a:ext cx="1439450" cy="1524247"/>
          </a:xfrm>
          <a:custGeom>
            <a:avLst/>
            <a:gdLst/>
            <a:ahLst/>
            <a:cxnLst/>
            <a:rect r="r" b="b" t="t" l="l"/>
            <a:pathLst>
              <a:path h="1524247" w="1439450">
                <a:moveTo>
                  <a:pt x="0" y="0"/>
                </a:moveTo>
                <a:lnTo>
                  <a:pt x="1439450" y="0"/>
                </a:lnTo>
                <a:lnTo>
                  <a:pt x="1439450" y="1524247"/>
                </a:lnTo>
                <a:lnTo>
                  <a:pt x="0" y="1524247"/>
                </a:lnTo>
                <a:lnTo>
                  <a:pt x="0" y="0"/>
                </a:lnTo>
                <a:close/>
              </a:path>
            </a:pathLst>
          </a:custGeom>
          <a:blipFill>
            <a:blip r:embed="rId13"/>
            <a:stretch>
              <a:fillRect l="-119" t="0" r="-119" b="0"/>
            </a:stretch>
          </a:blipFill>
        </p:spPr>
      </p:sp>
      <p:sp>
        <p:nvSpPr>
          <p:cNvPr name="Freeform 19" id="19" descr="Kingwood Homes.PNG"/>
          <p:cNvSpPr/>
          <p:nvPr/>
        </p:nvSpPr>
        <p:spPr>
          <a:xfrm flipH="false" flipV="false" rot="0">
            <a:off x="10862583" y="4583392"/>
            <a:ext cx="2237679" cy="782851"/>
          </a:xfrm>
          <a:custGeom>
            <a:avLst/>
            <a:gdLst/>
            <a:ahLst/>
            <a:cxnLst/>
            <a:rect r="r" b="b" t="t" l="l"/>
            <a:pathLst>
              <a:path h="782851" w="2237679">
                <a:moveTo>
                  <a:pt x="0" y="0"/>
                </a:moveTo>
                <a:lnTo>
                  <a:pt x="2237679" y="0"/>
                </a:lnTo>
                <a:lnTo>
                  <a:pt x="2237679" y="782851"/>
                </a:lnTo>
                <a:lnTo>
                  <a:pt x="0" y="782851"/>
                </a:lnTo>
                <a:lnTo>
                  <a:pt x="0" y="0"/>
                </a:lnTo>
                <a:close/>
              </a:path>
            </a:pathLst>
          </a:custGeom>
          <a:blipFill>
            <a:blip r:embed="rId14"/>
            <a:stretch>
              <a:fillRect l="-5486" t="0" r="-5486" b="0"/>
            </a:stretch>
          </a:blipFill>
        </p:spPr>
      </p:sp>
      <p:sp>
        <p:nvSpPr>
          <p:cNvPr name="Freeform 20" id="20" descr="TFR+clear+logo.jpg"/>
          <p:cNvSpPr/>
          <p:nvPr/>
        </p:nvSpPr>
        <p:spPr>
          <a:xfrm flipH="false" flipV="false" rot="0">
            <a:off x="2727197" y="4552257"/>
            <a:ext cx="1982838" cy="1284705"/>
          </a:xfrm>
          <a:custGeom>
            <a:avLst/>
            <a:gdLst/>
            <a:ahLst/>
            <a:cxnLst/>
            <a:rect r="r" b="b" t="t" l="l"/>
            <a:pathLst>
              <a:path h="1284705" w="1982838">
                <a:moveTo>
                  <a:pt x="0" y="0"/>
                </a:moveTo>
                <a:lnTo>
                  <a:pt x="1982838" y="0"/>
                </a:lnTo>
                <a:lnTo>
                  <a:pt x="1982838" y="1284705"/>
                </a:lnTo>
                <a:lnTo>
                  <a:pt x="0" y="1284705"/>
                </a:lnTo>
                <a:lnTo>
                  <a:pt x="0" y="0"/>
                </a:lnTo>
                <a:close/>
              </a:path>
            </a:pathLst>
          </a:custGeom>
          <a:blipFill>
            <a:blip r:embed="rId15"/>
            <a:stretch>
              <a:fillRect l="-8" t="0" r="-8" b="0"/>
            </a:stretch>
          </a:blipFill>
        </p:spPr>
      </p:sp>
      <p:sp>
        <p:nvSpPr>
          <p:cNvPr name="Freeform 21" id="21" descr="tribute-communities-original-1.jpg"/>
          <p:cNvSpPr/>
          <p:nvPr/>
        </p:nvSpPr>
        <p:spPr>
          <a:xfrm flipH="false" flipV="false" rot="0">
            <a:off x="13779481" y="5709143"/>
            <a:ext cx="2074532" cy="1037266"/>
          </a:xfrm>
          <a:custGeom>
            <a:avLst/>
            <a:gdLst/>
            <a:ahLst/>
            <a:cxnLst/>
            <a:rect r="r" b="b" t="t" l="l"/>
            <a:pathLst>
              <a:path h="1037266" w="2074532">
                <a:moveTo>
                  <a:pt x="0" y="0"/>
                </a:moveTo>
                <a:lnTo>
                  <a:pt x="2074532" y="0"/>
                </a:lnTo>
                <a:lnTo>
                  <a:pt x="2074532" y="1037266"/>
                </a:lnTo>
                <a:lnTo>
                  <a:pt x="0" y="1037266"/>
                </a:lnTo>
                <a:lnTo>
                  <a:pt x="0" y="0"/>
                </a:lnTo>
                <a:close/>
              </a:path>
            </a:pathLst>
          </a:custGeom>
          <a:blipFill>
            <a:blip r:embed="rId16"/>
            <a:stretch>
              <a:fillRect l="0" t="0" r="0" b="0"/>
            </a:stretch>
          </a:blipFill>
        </p:spPr>
      </p:sp>
      <p:sp>
        <p:nvSpPr>
          <p:cNvPr name="Freeform 22" id="22" descr="lanterra-developments-original-1.jpg"/>
          <p:cNvSpPr/>
          <p:nvPr/>
        </p:nvSpPr>
        <p:spPr>
          <a:xfrm flipH="false" flipV="false" rot="0">
            <a:off x="10688169" y="5699573"/>
            <a:ext cx="2710313" cy="1089997"/>
          </a:xfrm>
          <a:custGeom>
            <a:avLst/>
            <a:gdLst/>
            <a:ahLst/>
            <a:cxnLst/>
            <a:rect r="r" b="b" t="t" l="l"/>
            <a:pathLst>
              <a:path h="1089997" w="2710313">
                <a:moveTo>
                  <a:pt x="0" y="0"/>
                </a:moveTo>
                <a:lnTo>
                  <a:pt x="2710312" y="0"/>
                </a:lnTo>
                <a:lnTo>
                  <a:pt x="2710312" y="1089997"/>
                </a:lnTo>
                <a:lnTo>
                  <a:pt x="0" y="1089997"/>
                </a:lnTo>
                <a:lnTo>
                  <a:pt x="0" y="0"/>
                </a:lnTo>
                <a:close/>
              </a:path>
            </a:pathLst>
          </a:custGeom>
          <a:blipFill>
            <a:blip r:embed="rId17"/>
            <a:stretch>
              <a:fillRect l="0" t="-16" r="0" b="-16"/>
            </a:stretch>
          </a:blipFill>
        </p:spPr>
      </p:sp>
      <p:sp>
        <p:nvSpPr>
          <p:cNvPr name="Freeform 23" id="23" descr="Sorbara-logo.png"/>
          <p:cNvSpPr/>
          <p:nvPr/>
        </p:nvSpPr>
        <p:spPr>
          <a:xfrm flipH="false" flipV="false" rot="0">
            <a:off x="13725995" y="4606003"/>
            <a:ext cx="1941014" cy="760240"/>
          </a:xfrm>
          <a:custGeom>
            <a:avLst/>
            <a:gdLst/>
            <a:ahLst/>
            <a:cxnLst/>
            <a:rect r="r" b="b" t="t" l="l"/>
            <a:pathLst>
              <a:path h="760240" w="1941014">
                <a:moveTo>
                  <a:pt x="0" y="0"/>
                </a:moveTo>
                <a:lnTo>
                  <a:pt x="1941013" y="0"/>
                </a:lnTo>
                <a:lnTo>
                  <a:pt x="1941013" y="760240"/>
                </a:lnTo>
                <a:lnTo>
                  <a:pt x="0" y="760240"/>
                </a:lnTo>
                <a:lnTo>
                  <a:pt x="0" y="0"/>
                </a:lnTo>
                <a:close/>
              </a:path>
            </a:pathLst>
          </a:custGeom>
          <a:blipFill>
            <a:blip r:embed="rId18"/>
            <a:stretch>
              <a:fillRect l="-82" t="0" r="-82" b="0"/>
            </a:stretch>
          </a:blipFill>
        </p:spPr>
      </p:sp>
      <p:sp>
        <p:nvSpPr>
          <p:cNvPr name="Freeform 24" id="24" descr="download (1).png"/>
          <p:cNvSpPr/>
          <p:nvPr/>
        </p:nvSpPr>
        <p:spPr>
          <a:xfrm flipH="false" flipV="false" rot="0">
            <a:off x="8117328" y="6022081"/>
            <a:ext cx="2215638" cy="681070"/>
          </a:xfrm>
          <a:custGeom>
            <a:avLst/>
            <a:gdLst/>
            <a:ahLst/>
            <a:cxnLst/>
            <a:rect r="r" b="b" t="t" l="l"/>
            <a:pathLst>
              <a:path h="681070" w="2215638">
                <a:moveTo>
                  <a:pt x="0" y="0"/>
                </a:moveTo>
                <a:lnTo>
                  <a:pt x="2215638" y="0"/>
                </a:lnTo>
                <a:lnTo>
                  <a:pt x="2215638" y="681070"/>
                </a:lnTo>
                <a:lnTo>
                  <a:pt x="0" y="681070"/>
                </a:lnTo>
                <a:lnTo>
                  <a:pt x="0" y="0"/>
                </a:lnTo>
                <a:close/>
              </a:path>
            </a:pathLst>
          </a:custGeom>
          <a:blipFill>
            <a:blip r:embed="rId19"/>
            <a:stretch>
              <a:fillRect l="-5486" t="0" r="-5486" b="0"/>
            </a:stretch>
          </a:blipFill>
        </p:spPr>
      </p:sp>
      <p:sp>
        <p:nvSpPr>
          <p:cNvPr name="Freeform 25" id="25" descr="download.png"/>
          <p:cNvSpPr/>
          <p:nvPr/>
        </p:nvSpPr>
        <p:spPr>
          <a:xfrm flipH="false" flipV="false" rot="0">
            <a:off x="6518696" y="7097854"/>
            <a:ext cx="1698885" cy="740660"/>
          </a:xfrm>
          <a:custGeom>
            <a:avLst/>
            <a:gdLst/>
            <a:ahLst/>
            <a:cxnLst/>
            <a:rect r="r" b="b" t="t" l="l"/>
            <a:pathLst>
              <a:path h="740660" w="1698885">
                <a:moveTo>
                  <a:pt x="0" y="0"/>
                </a:moveTo>
                <a:lnTo>
                  <a:pt x="1698885" y="0"/>
                </a:lnTo>
                <a:lnTo>
                  <a:pt x="1698885" y="740660"/>
                </a:lnTo>
                <a:lnTo>
                  <a:pt x="0" y="740660"/>
                </a:lnTo>
                <a:lnTo>
                  <a:pt x="0" y="0"/>
                </a:lnTo>
                <a:close/>
              </a:path>
            </a:pathLst>
          </a:custGeom>
          <a:blipFill>
            <a:blip r:embed="rId20"/>
            <a:stretch>
              <a:fillRect l="-8" t="0" r="-8" b="0"/>
            </a:stretch>
          </a:blipFill>
        </p:spPr>
      </p:sp>
      <p:sp>
        <p:nvSpPr>
          <p:cNvPr name="Freeform 26" id="26" descr="download.jpg"/>
          <p:cNvSpPr/>
          <p:nvPr/>
        </p:nvSpPr>
        <p:spPr>
          <a:xfrm flipH="false" flipV="false" rot="0">
            <a:off x="2517169" y="7247045"/>
            <a:ext cx="3187863" cy="442278"/>
          </a:xfrm>
          <a:custGeom>
            <a:avLst/>
            <a:gdLst/>
            <a:ahLst/>
            <a:cxnLst/>
            <a:rect r="r" b="b" t="t" l="l"/>
            <a:pathLst>
              <a:path h="442278" w="3187863">
                <a:moveTo>
                  <a:pt x="0" y="0"/>
                </a:moveTo>
                <a:lnTo>
                  <a:pt x="3187862" y="0"/>
                </a:lnTo>
                <a:lnTo>
                  <a:pt x="3187862" y="442278"/>
                </a:lnTo>
                <a:lnTo>
                  <a:pt x="0" y="442278"/>
                </a:lnTo>
                <a:lnTo>
                  <a:pt x="0" y="0"/>
                </a:lnTo>
                <a:close/>
              </a:path>
            </a:pathLst>
          </a:custGeom>
          <a:blipFill>
            <a:blip r:embed="rId21"/>
            <a:stretch>
              <a:fillRect l="0" t="0" r="0" b="-147"/>
            </a:stretch>
          </a:blipFill>
        </p:spPr>
      </p:sp>
      <p:sp>
        <p:nvSpPr>
          <p:cNvPr name="Freeform 27" id="27" descr="rogers-logo-5be4a80ec9e77c0051ab7da6.png"/>
          <p:cNvSpPr/>
          <p:nvPr/>
        </p:nvSpPr>
        <p:spPr>
          <a:xfrm flipH="false" flipV="false" rot="0">
            <a:off x="2517169" y="6160738"/>
            <a:ext cx="2402895" cy="542412"/>
          </a:xfrm>
          <a:custGeom>
            <a:avLst/>
            <a:gdLst/>
            <a:ahLst/>
            <a:cxnLst/>
            <a:rect r="r" b="b" t="t" l="l"/>
            <a:pathLst>
              <a:path h="542412" w="2402895">
                <a:moveTo>
                  <a:pt x="0" y="0"/>
                </a:moveTo>
                <a:lnTo>
                  <a:pt x="2402895" y="0"/>
                </a:lnTo>
                <a:lnTo>
                  <a:pt x="2402895" y="542413"/>
                </a:lnTo>
                <a:lnTo>
                  <a:pt x="0" y="542413"/>
                </a:lnTo>
                <a:lnTo>
                  <a:pt x="0" y="0"/>
                </a:lnTo>
                <a:close/>
              </a:path>
            </a:pathLst>
          </a:custGeom>
          <a:blipFill>
            <a:blip r:embed="rId22"/>
            <a:stretch>
              <a:fillRect l="0" t="-103132" r="0" b="-91750"/>
            </a:stretch>
          </a:blipFill>
        </p:spPr>
      </p:sp>
      <p:sp>
        <p:nvSpPr>
          <p:cNvPr name="Freeform 28" id="28" descr="greenpark-homes-logo.png"/>
          <p:cNvSpPr/>
          <p:nvPr/>
        </p:nvSpPr>
        <p:spPr>
          <a:xfrm flipH="false" flipV="false" rot="0">
            <a:off x="5130890" y="6101647"/>
            <a:ext cx="2775612" cy="660596"/>
          </a:xfrm>
          <a:custGeom>
            <a:avLst/>
            <a:gdLst/>
            <a:ahLst/>
            <a:cxnLst/>
            <a:rect r="r" b="b" t="t" l="l"/>
            <a:pathLst>
              <a:path h="660596" w="2775612">
                <a:moveTo>
                  <a:pt x="0" y="0"/>
                </a:moveTo>
                <a:lnTo>
                  <a:pt x="2775612" y="0"/>
                </a:lnTo>
                <a:lnTo>
                  <a:pt x="2775612" y="660595"/>
                </a:lnTo>
                <a:lnTo>
                  <a:pt x="0" y="660595"/>
                </a:lnTo>
                <a:lnTo>
                  <a:pt x="0" y="0"/>
                </a:lnTo>
                <a:close/>
              </a:path>
            </a:pathLst>
          </a:custGeom>
          <a:blipFill>
            <a:blip r:embed="rId23"/>
            <a:stretch>
              <a:fillRect l="0" t="0" r="0" b="0"/>
            </a:stretch>
          </a:blipFill>
        </p:spPr>
      </p:sp>
      <p:sp>
        <p:nvSpPr>
          <p:cNvPr name="Freeform 29" id="29" descr="636638909886097189_collecdev.jpg"/>
          <p:cNvSpPr/>
          <p:nvPr/>
        </p:nvSpPr>
        <p:spPr>
          <a:xfrm flipH="false" flipV="false" rot="0">
            <a:off x="8869027" y="6859960"/>
            <a:ext cx="914625" cy="1212831"/>
          </a:xfrm>
          <a:custGeom>
            <a:avLst/>
            <a:gdLst/>
            <a:ahLst/>
            <a:cxnLst/>
            <a:rect r="r" b="b" t="t" l="l"/>
            <a:pathLst>
              <a:path h="1212831" w="914625">
                <a:moveTo>
                  <a:pt x="0" y="0"/>
                </a:moveTo>
                <a:lnTo>
                  <a:pt x="914625" y="0"/>
                </a:lnTo>
                <a:lnTo>
                  <a:pt x="914625" y="1212831"/>
                </a:lnTo>
                <a:lnTo>
                  <a:pt x="0" y="1212831"/>
                </a:lnTo>
                <a:lnTo>
                  <a:pt x="0" y="0"/>
                </a:lnTo>
                <a:close/>
              </a:path>
            </a:pathLst>
          </a:custGeom>
          <a:blipFill>
            <a:blip r:embed="rId24"/>
            <a:stretch>
              <a:fillRect l="-239" t="0" r="-239" b="0"/>
            </a:stretch>
          </a:blipFill>
        </p:spPr>
      </p:sp>
      <p:sp>
        <p:nvSpPr>
          <p:cNvPr name="Freeform 30" id="30" descr="Marlin-Spring-Developments-RGB.jpg"/>
          <p:cNvSpPr/>
          <p:nvPr/>
        </p:nvSpPr>
        <p:spPr>
          <a:xfrm flipH="false" flipV="false" rot="0">
            <a:off x="10957830" y="6996482"/>
            <a:ext cx="1692309" cy="1076308"/>
          </a:xfrm>
          <a:custGeom>
            <a:avLst/>
            <a:gdLst/>
            <a:ahLst/>
            <a:cxnLst/>
            <a:rect r="r" b="b" t="t" l="l"/>
            <a:pathLst>
              <a:path h="1076308" w="1692309">
                <a:moveTo>
                  <a:pt x="0" y="0"/>
                </a:moveTo>
                <a:lnTo>
                  <a:pt x="1692308" y="0"/>
                </a:lnTo>
                <a:lnTo>
                  <a:pt x="1692308" y="1076309"/>
                </a:lnTo>
                <a:lnTo>
                  <a:pt x="0" y="1076309"/>
                </a:lnTo>
                <a:lnTo>
                  <a:pt x="0" y="0"/>
                </a:lnTo>
                <a:close/>
              </a:path>
            </a:pathLst>
          </a:custGeom>
          <a:blipFill>
            <a:blip r:embed="rId25"/>
            <a:stretch>
              <a:fillRect l="0" t="0" r="0" b="0"/>
            </a:stretch>
          </a:blipFill>
        </p:spPr>
      </p:sp>
      <p:sp>
        <p:nvSpPr>
          <p:cNvPr name="Freeform 31" id="31" descr="fernbrook-logo-web.png"/>
          <p:cNvSpPr/>
          <p:nvPr/>
        </p:nvSpPr>
        <p:spPr>
          <a:xfrm flipH="false" flipV="false" rot="0">
            <a:off x="13398481" y="7097854"/>
            <a:ext cx="2222818" cy="779264"/>
          </a:xfrm>
          <a:custGeom>
            <a:avLst/>
            <a:gdLst/>
            <a:ahLst/>
            <a:cxnLst/>
            <a:rect r="r" b="b" t="t" l="l"/>
            <a:pathLst>
              <a:path h="779264" w="2222818">
                <a:moveTo>
                  <a:pt x="0" y="0"/>
                </a:moveTo>
                <a:lnTo>
                  <a:pt x="2222819" y="0"/>
                </a:lnTo>
                <a:lnTo>
                  <a:pt x="2222819" y="779264"/>
                </a:lnTo>
                <a:lnTo>
                  <a:pt x="0" y="779264"/>
                </a:lnTo>
                <a:lnTo>
                  <a:pt x="0" y="0"/>
                </a:lnTo>
                <a:close/>
              </a:path>
            </a:pathLst>
          </a:custGeom>
          <a:blipFill>
            <a:blip r:embed="rId26"/>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866" t="-15097" r="-6099" b="-15201"/>
            </a:stretch>
          </a:blipFill>
        </p:spPr>
      </p:sp>
      <p:sp>
        <p:nvSpPr>
          <p:cNvPr name="Freeform 3" id="3"/>
          <p:cNvSpPr/>
          <p:nvPr/>
        </p:nvSpPr>
        <p:spPr>
          <a:xfrm flipH="true" flipV="true" rot="0">
            <a:off x="-3777" y="0"/>
            <a:ext cx="1346949" cy="2693898"/>
          </a:xfrm>
          <a:custGeom>
            <a:avLst/>
            <a:gdLst/>
            <a:ahLst/>
            <a:cxnLst/>
            <a:rect r="r" b="b" t="t" l="l"/>
            <a:pathLst>
              <a:path h="2693898" w="1346949">
                <a:moveTo>
                  <a:pt x="1346948" y="2693898"/>
                </a:moveTo>
                <a:lnTo>
                  <a:pt x="0" y="2693898"/>
                </a:lnTo>
                <a:lnTo>
                  <a:pt x="0" y="0"/>
                </a:lnTo>
                <a:lnTo>
                  <a:pt x="1346948" y="0"/>
                </a:lnTo>
                <a:lnTo>
                  <a:pt x="1346948" y="269389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847996" y="9232265"/>
            <a:ext cx="14592007" cy="1054735"/>
          </a:xfrm>
          <a:prstGeom prst="rect">
            <a:avLst/>
          </a:prstGeom>
        </p:spPr>
        <p:txBody>
          <a:bodyPr anchor="t" rtlCol="false" tIns="0" lIns="0" bIns="0" rIns="0">
            <a:spAutoFit/>
          </a:bodyPr>
          <a:lstStyle/>
          <a:p>
            <a:pPr algn="ctr">
              <a:lnSpc>
                <a:spcPts val="8539"/>
              </a:lnSpc>
            </a:pPr>
            <a:r>
              <a:rPr lang="en-US" b="true" sz="6099">
                <a:solidFill>
                  <a:srgbClr val="FFFFFF"/>
                </a:solidFill>
                <a:latin typeface="Public Sans Bold"/>
                <a:ea typeface="Public Sans Bold"/>
                <a:cs typeface="Public Sans Bold"/>
                <a:sym typeface="Public Sans Bold"/>
              </a:rPr>
              <a:t>DEDICATED TO YOUR SUCCESS</a:t>
            </a:r>
          </a:p>
        </p:txBody>
      </p:sp>
      <p:sp>
        <p:nvSpPr>
          <p:cNvPr name="Freeform 5" id="5"/>
          <p:cNvSpPr/>
          <p:nvPr/>
        </p:nvSpPr>
        <p:spPr>
          <a:xfrm flipH="false" flipV="false" rot="0">
            <a:off x="17259300" y="7640392"/>
            <a:ext cx="1346949" cy="2693898"/>
          </a:xfrm>
          <a:custGeom>
            <a:avLst/>
            <a:gdLst/>
            <a:ahLst/>
            <a:cxnLst/>
            <a:rect r="r" b="b" t="t" l="l"/>
            <a:pathLst>
              <a:path h="2693898" w="1346949">
                <a:moveTo>
                  <a:pt x="0" y="0"/>
                </a:moveTo>
                <a:lnTo>
                  <a:pt x="1346949" y="0"/>
                </a:lnTo>
                <a:lnTo>
                  <a:pt x="1346949" y="2693898"/>
                </a:lnTo>
                <a:lnTo>
                  <a:pt x="0" y="26938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4" id="4"/>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5" id="5"/>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sp>
        <p:nvSpPr>
          <p:cNvPr name="TextBox 7" id="7"/>
          <p:cNvSpPr txBox="true"/>
          <p:nvPr/>
        </p:nvSpPr>
        <p:spPr>
          <a:xfrm rot="0">
            <a:off x="2493981" y="864468"/>
            <a:ext cx="13300038" cy="1013452"/>
          </a:xfrm>
          <a:prstGeom prst="rect">
            <a:avLst/>
          </a:prstGeom>
        </p:spPr>
        <p:txBody>
          <a:bodyPr anchor="t" rtlCol="false" tIns="0" lIns="0" bIns="0" rIns="0">
            <a:spAutoFit/>
          </a:bodyPr>
          <a:lstStyle/>
          <a:p>
            <a:pPr algn="ctr">
              <a:lnSpc>
                <a:spcPts val="7769"/>
              </a:lnSpc>
            </a:pPr>
            <a:r>
              <a:rPr lang="en-US" b="true" sz="6999">
                <a:solidFill>
                  <a:srgbClr val="040A4E"/>
                </a:solidFill>
                <a:latin typeface="Public Sans Heavy"/>
                <a:ea typeface="Public Sans Heavy"/>
                <a:cs typeface="Public Sans Heavy"/>
                <a:sym typeface="Public Sans Heavy"/>
              </a:rPr>
              <a:t>REAL ESTATE MARKET</a:t>
            </a:r>
          </a:p>
        </p:txBody>
      </p:sp>
      <p:sp>
        <p:nvSpPr>
          <p:cNvPr name="TextBox 8" id="8"/>
          <p:cNvSpPr txBox="true"/>
          <p:nvPr/>
        </p:nvSpPr>
        <p:spPr>
          <a:xfrm rot="0">
            <a:off x="2433987" y="1896970"/>
            <a:ext cx="13420027" cy="568885"/>
          </a:xfrm>
          <a:prstGeom prst="rect">
            <a:avLst/>
          </a:prstGeom>
        </p:spPr>
        <p:txBody>
          <a:bodyPr anchor="t" rtlCol="false" tIns="0" lIns="0" bIns="0" rIns="0">
            <a:spAutoFit/>
          </a:bodyPr>
          <a:lstStyle/>
          <a:p>
            <a:pPr algn="ctr">
              <a:lnSpc>
                <a:spcPts val="4283"/>
              </a:lnSpc>
            </a:pPr>
            <a:r>
              <a:rPr lang="en-US" sz="3858">
                <a:solidFill>
                  <a:srgbClr val="000000"/>
                </a:solidFill>
                <a:latin typeface="Public Sans"/>
                <a:ea typeface="Public Sans"/>
                <a:cs typeface="Public Sans"/>
                <a:sym typeface="Public Sans"/>
              </a:rPr>
              <a:t>Statistical Overview</a:t>
            </a:r>
          </a:p>
        </p:txBody>
      </p:sp>
      <p:sp>
        <p:nvSpPr>
          <p:cNvPr name="TextBox 9" id="9"/>
          <p:cNvSpPr txBox="true"/>
          <p:nvPr/>
        </p:nvSpPr>
        <p:spPr>
          <a:xfrm rot="0">
            <a:off x="2278783" y="3546819"/>
            <a:ext cx="13730435" cy="975188"/>
          </a:xfrm>
          <a:prstGeom prst="rect">
            <a:avLst/>
          </a:prstGeom>
        </p:spPr>
        <p:txBody>
          <a:bodyPr anchor="t" rtlCol="false" tIns="0" lIns="0" bIns="0" rIns="0">
            <a:spAutoFit/>
          </a:bodyPr>
          <a:lstStyle/>
          <a:p>
            <a:pPr algn="l">
              <a:lnSpc>
                <a:spcPts val="3798"/>
              </a:lnSpc>
            </a:pPr>
            <a:r>
              <a:rPr lang="en-US" sz="3421" b="true">
                <a:solidFill>
                  <a:srgbClr val="000000"/>
                </a:solidFill>
                <a:latin typeface="Public Sans Bold"/>
                <a:ea typeface="Public Sans Bold"/>
                <a:cs typeface="Public Sans Bold"/>
                <a:sym typeface="Public Sans Bold"/>
              </a:rPr>
              <a:t>Total Registered Agents</a:t>
            </a:r>
          </a:p>
          <a:p>
            <a:pPr algn="l">
              <a:lnSpc>
                <a:spcPts val="3798"/>
              </a:lnSpc>
            </a:pPr>
            <a:r>
              <a:rPr lang="en-US" sz="3421">
                <a:solidFill>
                  <a:srgbClr val="000000"/>
                </a:solidFill>
                <a:latin typeface="Public Sans"/>
                <a:ea typeface="Public Sans"/>
                <a:cs typeface="Public Sans"/>
                <a:sym typeface="Public Sans"/>
              </a:rPr>
              <a:t>Toronto Real Estate Board (TREBB)</a:t>
            </a:r>
          </a:p>
        </p:txBody>
      </p:sp>
      <p:sp>
        <p:nvSpPr>
          <p:cNvPr name="TextBox 10" id="10"/>
          <p:cNvSpPr txBox="true"/>
          <p:nvPr/>
        </p:nvSpPr>
        <p:spPr>
          <a:xfrm rot="0">
            <a:off x="2278783" y="3546819"/>
            <a:ext cx="13730435" cy="496312"/>
          </a:xfrm>
          <a:prstGeom prst="rect">
            <a:avLst/>
          </a:prstGeom>
        </p:spPr>
        <p:txBody>
          <a:bodyPr anchor="t" rtlCol="false" tIns="0" lIns="0" bIns="0" rIns="0">
            <a:spAutoFit/>
          </a:bodyPr>
          <a:lstStyle/>
          <a:p>
            <a:pPr algn="r">
              <a:lnSpc>
                <a:spcPts val="3798"/>
              </a:lnSpc>
            </a:pPr>
            <a:r>
              <a:rPr lang="en-US" b="true" sz="3421" u="sng">
                <a:solidFill>
                  <a:srgbClr val="000000"/>
                </a:solidFill>
                <a:latin typeface="Public Sans Bold"/>
                <a:ea typeface="Public Sans Bold"/>
                <a:cs typeface="Public Sans Bold"/>
                <a:sym typeface="Public Sans Bold"/>
              </a:rPr>
              <a:t>73,000</a:t>
            </a:r>
          </a:p>
        </p:txBody>
      </p:sp>
      <p:sp>
        <p:nvSpPr>
          <p:cNvPr name="TextBox 11" id="11"/>
          <p:cNvSpPr txBox="true"/>
          <p:nvPr/>
        </p:nvSpPr>
        <p:spPr>
          <a:xfrm rot="0">
            <a:off x="2278783" y="4954532"/>
            <a:ext cx="13730435" cy="454783"/>
          </a:xfrm>
          <a:prstGeom prst="rect">
            <a:avLst/>
          </a:prstGeom>
        </p:spPr>
        <p:txBody>
          <a:bodyPr anchor="t" rtlCol="false" tIns="0" lIns="0" bIns="0" rIns="0">
            <a:spAutoFit/>
          </a:bodyPr>
          <a:lstStyle/>
          <a:p>
            <a:pPr algn="ctr">
              <a:lnSpc>
                <a:spcPts val="3465"/>
              </a:lnSpc>
            </a:pPr>
            <a:r>
              <a:rPr lang="en-US" b="true" sz="3121" u="sng">
                <a:solidFill>
                  <a:srgbClr val="000000"/>
                </a:solidFill>
                <a:latin typeface="Public Sans Bold"/>
                <a:ea typeface="Public Sans Bold"/>
                <a:cs typeface="Public Sans Bold"/>
                <a:sym typeface="Public Sans Bold"/>
              </a:rPr>
              <a:t>BREAKDOWN BASED ON NO. OF DEALS PER YEAR</a:t>
            </a:r>
          </a:p>
        </p:txBody>
      </p:sp>
      <p:grpSp>
        <p:nvGrpSpPr>
          <p:cNvPr name="Group 12" id="12"/>
          <p:cNvGrpSpPr/>
          <p:nvPr/>
        </p:nvGrpSpPr>
        <p:grpSpPr>
          <a:xfrm rot="0">
            <a:off x="5983237" y="5699592"/>
            <a:ext cx="6321526" cy="3711714"/>
            <a:chOff x="0" y="0"/>
            <a:chExt cx="8428702" cy="4948952"/>
          </a:xfrm>
        </p:grpSpPr>
        <p:sp>
          <p:nvSpPr>
            <p:cNvPr name="TextBox 13" id="13"/>
            <p:cNvSpPr txBox="true"/>
            <p:nvPr/>
          </p:nvSpPr>
          <p:spPr>
            <a:xfrm rot="0">
              <a:off x="0" y="-104775"/>
              <a:ext cx="4098352" cy="5053727"/>
            </a:xfrm>
            <a:prstGeom prst="rect">
              <a:avLst/>
            </a:prstGeom>
          </p:spPr>
          <p:txBody>
            <a:bodyPr anchor="t" rtlCol="false" tIns="0" lIns="0" bIns="0" rIns="0">
              <a:spAutoFit/>
            </a:bodyPr>
            <a:lstStyle/>
            <a:p>
              <a:pPr algn="r">
                <a:lnSpc>
                  <a:spcPts val="5030"/>
                </a:lnSpc>
              </a:pPr>
              <a:r>
                <a:rPr lang="en-US" sz="3421" b="true">
                  <a:solidFill>
                    <a:srgbClr val="000000"/>
                  </a:solidFill>
                  <a:latin typeface="Public Sans Bold"/>
                  <a:ea typeface="Public Sans Bold"/>
                  <a:cs typeface="Public Sans Bold"/>
                  <a:sym typeface="Public Sans Bold"/>
                </a:rPr>
                <a:t>0 Deals:</a:t>
              </a:r>
            </a:p>
            <a:p>
              <a:pPr algn="r">
                <a:lnSpc>
                  <a:spcPts val="5030"/>
                </a:lnSpc>
              </a:pPr>
              <a:r>
                <a:rPr lang="en-US" sz="3421" b="true">
                  <a:solidFill>
                    <a:srgbClr val="000000"/>
                  </a:solidFill>
                  <a:latin typeface="Public Sans Bold"/>
                  <a:ea typeface="Public Sans Bold"/>
                  <a:cs typeface="Public Sans Bold"/>
                  <a:sym typeface="Public Sans Bold"/>
                </a:rPr>
                <a:t>1-6 Deals:</a:t>
              </a:r>
            </a:p>
            <a:p>
              <a:pPr algn="r">
                <a:lnSpc>
                  <a:spcPts val="5030"/>
                </a:lnSpc>
              </a:pPr>
              <a:r>
                <a:rPr lang="en-US" sz="3421" b="true">
                  <a:solidFill>
                    <a:srgbClr val="013179"/>
                  </a:solidFill>
                  <a:latin typeface="Public Sans Bold"/>
                  <a:ea typeface="Public Sans Bold"/>
                  <a:cs typeface="Public Sans Bold"/>
                  <a:sym typeface="Public Sans Bold"/>
                </a:rPr>
                <a:t>7-12 Deals:</a:t>
              </a:r>
            </a:p>
            <a:p>
              <a:pPr algn="r">
                <a:lnSpc>
                  <a:spcPts val="5030"/>
                </a:lnSpc>
              </a:pPr>
              <a:r>
                <a:rPr lang="en-US" sz="3421" b="true">
                  <a:solidFill>
                    <a:srgbClr val="000000"/>
                  </a:solidFill>
                  <a:latin typeface="Public Sans Bold"/>
                  <a:ea typeface="Public Sans Bold"/>
                  <a:cs typeface="Public Sans Bold"/>
                  <a:sym typeface="Public Sans Bold"/>
                </a:rPr>
                <a:t>12-24 Deals:</a:t>
              </a:r>
            </a:p>
            <a:p>
              <a:pPr algn="r">
                <a:lnSpc>
                  <a:spcPts val="5030"/>
                </a:lnSpc>
              </a:pPr>
              <a:r>
                <a:rPr lang="en-US" sz="3421" b="true">
                  <a:solidFill>
                    <a:srgbClr val="000000"/>
                  </a:solidFill>
                  <a:latin typeface="Public Sans Bold"/>
                  <a:ea typeface="Public Sans Bold"/>
                  <a:cs typeface="Public Sans Bold"/>
                  <a:sym typeface="Public Sans Bold"/>
                </a:rPr>
                <a:t>25-35 Deals:</a:t>
              </a:r>
            </a:p>
            <a:p>
              <a:pPr algn="r">
                <a:lnSpc>
                  <a:spcPts val="5030"/>
                </a:lnSpc>
              </a:pPr>
              <a:r>
                <a:rPr lang="en-US" b="true" sz="3421">
                  <a:solidFill>
                    <a:srgbClr val="000000"/>
                  </a:solidFill>
                  <a:latin typeface="Public Sans Bold"/>
                  <a:ea typeface="Public Sans Bold"/>
                  <a:cs typeface="Public Sans Bold"/>
                  <a:sym typeface="Public Sans Bold"/>
                </a:rPr>
                <a:t>36+ Deals:</a:t>
              </a:r>
            </a:p>
          </p:txBody>
        </p:sp>
        <p:sp>
          <p:nvSpPr>
            <p:cNvPr name="TextBox 14" id="14"/>
            <p:cNvSpPr txBox="true"/>
            <p:nvPr/>
          </p:nvSpPr>
          <p:spPr>
            <a:xfrm rot="0">
              <a:off x="4330350" y="-104775"/>
              <a:ext cx="4098352" cy="5053727"/>
            </a:xfrm>
            <a:prstGeom prst="rect">
              <a:avLst/>
            </a:prstGeom>
          </p:spPr>
          <p:txBody>
            <a:bodyPr anchor="t" rtlCol="false" tIns="0" lIns="0" bIns="0" rIns="0">
              <a:spAutoFit/>
            </a:bodyPr>
            <a:lstStyle/>
            <a:p>
              <a:pPr algn="l">
                <a:lnSpc>
                  <a:spcPts val="5030"/>
                </a:lnSpc>
              </a:pPr>
              <a:r>
                <a:rPr lang="en-US" sz="3421" b="true">
                  <a:solidFill>
                    <a:srgbClr val="000000"/>
                  </a:solidFill>
                  <a:latin typeface="Public Sans Bold"/>
                  <a:ea typeface="Public Sans Bold"/>
                  <a:cs typeface="Public Sans Bold"/>
                  <a:sym typeface="Public Sans Bold"/>
                </a:rPr>
                <a:t>37%</a:t>
              </a:r>
            </a:p>
            <a:p>
              <a:pPr algn="l">
                <a:lnSpc>
                  <a:spcPts val="5030"/>
                </a:lnSpc>
              </a:pPr>
              <a:r>
                <a:rPr lang="en-US" sz="3421" b="true">
                  <a:solidFill>
                    <a:srgbClr val="000000"/>
                  </a:solidFill>
                  <a:latin typeface="Public Sans Bold"/>
                  <a:ea typeface="Public Sans Bold"/>
                  <a:cs typeface="Public Sans Bold"/>
                  <a:sym typeface="Public Sans Bold"/>
                </a:rPr>
                <a:t>47%</a:t>
              </a:r>
            </a:p>
            <a:p>
              <a:pPr algn="l">
                <a:lnSpc>
                  <a:spcPts val="5030"/>
                </a:lnSpc>
              </a:pPr>
              <a:r>
                <a:rPr lang="en-US" sz="3421" b="true">
                  <a:solidFill>
                    <a:srgbClr val="013179"/>
                  </a:solidFill>
                  <a:latin typeface="Public Sans Bold"/>
                  <a:ea typeface="Public Sans Bold"/>
                  <a:cs typeface="Public Sans Bold"/>
                  <a:sym typeface="Public Sans Bold"/>
                </a:rPr>
                <a:t>9%</a:t>
              </a:r>
            </a:p>
            <a:p>
              <a:pPr algn="l">
                <a:lnSpc>
                  <a:spcPts val="5030"/>
                </a:lnSpc>
              </a:pPr>
              <a:r>
                <a:rPr lang="en-US" sz="3421" b="true">
                  <a:solidFill>
                    <a:srgbClr val="000000"/>
                  </a:solidFill>
                  <a:latin typeface="Public Sans Bold"/>
                  <a:ea typeface="Public Sans Bold"/>
                  <a:cs typeface="Public Sans Bold"/>
                  <a:sym typeface="Public Sans Bold"/>
                </a:rPr>
                <a:t>4%</a:t>
              </a:r>
            </a:p>
            <a:p>
              <a:pPr algn="l">
                <a:lnSpc>
                  <a:spcPts val="5030"/>
                </a:lnSpc>
              </a:pPr>
              <a:r>
                <a:rPr lang="en-US" sz="3421" b="true">
                  <a:solidFill>
                    <a:srgbClr val="000000"/>
                  </a:solidFill>
                  <a:latin typeface="Public Sans Bold"/>
                  <a:ea typeface="Public Sans Bold"/>
                  <a:cs typeface="Public Sans Bold"/>
                  <a:sym typeface="Public Sans Bold"/>
                </a:rPr>
                <a:t>2%</a:t>
              </a:r>
            </a:p>
            <a:p>
              <a:pPr algn="l">
                <a:lnSpc>
                  <a:spcPts val="5030"/>
                </a:lnSpc>
              </a:pPr>
              <a:r>
                <a:rPr lang="en-US" b="true" sz="3421" u="sng">
                  <a:solidFill>
                    <a:srgbClr val="000000"/>
                  </a:solidFill>
                  <a:latin typeface="Public Sans Bold"/>
                  <a:ea typeface="Public Sans Bold"/>
                  <a:cs typeface="Public Sans Bold"/>
                  <a:sym typeface="Public Sans Bold"/>
                </a:rPr>
                <a:t>Only 1%</a:t>
              </a:r>
            </a:p>
          </p:txBody>
        </p:sp>
      </p:grpSp>
      <p:sp>
        <p:nvSpPr>
          <p:cNvPr name="TextBox 15" id="15"/>
          <p:cNvSpPr txBox="true"/>
          <p:nvPr/>
        </p:nvSpPr>
        <p:spPr>
          <a:xfrm rot="0">
            <a:off x="2433987" y="9699065"/>
            <a:ext cx="13420027" cy="267754"/>
          </a:xfrm>
          <a:prstGeom prst="rect">
            <a:avLst/>
          </a:prstGeom>
        </p:spPr>
        <p:txBody>
          <a:bodyPr anchor="t" rtlCol="false" tIns="0" lIns="0" bIns="0" rIns="0">
            <a:spAutoFit/>
          </a:bodyPr>
          <a:lstStyle/>
          <a:p>
            <a:pPr algn="ctr">
              <a:lnSpc>
                <a:spcPts val="1952"/>
              </a:lnSpc>
            </a:pPr>
            <a:r>
              <a:rPr lang="en-US" sz="1758">
                <a:solidFill>
                  <a:srgbClr val="000000"/>
                </a:solidFill>
                <a:latin typeface="Public Sans"/>
                <a:ea typeface="Public Sans"/>
                <a:cs typeface="Public Sans"/>
                <a:sym typeface="Public Sans"/>
              </a:rPr>
              <a:t>Based on data provided by IMS for approximate deals done by agents in the Toronto real estate market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grpSp>
        <p:nvGrpSpPr>
          <p:cNvPr name="Group 2" id="2"/>
          <p:cNvGrpSpPr/>
          <p:nvPr/>
        </p:nvGrpSpPr>
        <p:grpSpPr>
          <a:xfrm rot="-2700000">
            <a:off x="16771247" y="8853112"/>
            <a:ext cx="829938" cy="82993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13179"/>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AutoShape 5" id="5"/>
          <p:cNvSpPr/>
          <p:nvPr/>
        </p:nvSpPr>
        <p:spPr>
          <a:xfrm rot="-5399999">
            <a:off x="16257015" y="7295602"/>
            <a:ext cx="1858401" cy="0"/>
          </a:xfrm>
          <a:prstGeom prst="line">
            <a:avLst/>
          </a:prstGeom>
          <a:ln cap="flat" w="47625">
            <a:solidFill>
              <a:srgbClr val="013179"/>
            </a:solidFill>
            <a:prstDash val="solid"/>
            <a:headEnd type="none" len="sm" w="sm"/>
            <a:tailEnd type="none" len="sm" w="sm"/>
          </a:ln>
        </p:spPr>
      </p:sp>
      <p:sp>
        <p:nvSpPr>
          <p:cNvPr name="Freeform 6" id="6"/>
          <p:cNvSpPr/>
          <p:nvPr/>
        </p:nvSpPr>
        <p:spPr>
          <a:xfrm flipH="true" flipV="false" rot="0">
            <a:off x="7858" y="7612117"/>
            <a:ext cx="1346949" cy="2693898"/>
          </a:xfrm>
          <a:custGeom>
            <a:avLst/>
            <a:gdLst/>
            <a:ahLst/>
            <a:cxnLst/>
            <a:rect r="r" b="b" t="t" l="l"/>
            <a:pathLst>
              <a:path h="2693898" w="1346949">
                <a:moveTo>
                  <a:pt x="1346949" y="0"/>
                </a:moveTo>
                <a:lnTo>
                  <a:pt x="0" y="0"/>
                </a:lnTo>
                <a:lnTo>
                  <a:pt x="0" y="2693898"/>
                </a:lnTo>
                <a:lnTo>
                  <a:pt x="1346949" y="2693898"/>
                </a:lnTo>
                <a:lnTo>
                  <a:pt x="1346949"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7" id="7"/>
          <p:cNvGrpSpPr/>
          <p:nvPr/>
        </p:nvGrpSpPr>
        <p:grpSpPr>
          <a:xfrm rot="0">
            <a:off x="11675718" y="5333502"/>
            <a:ext cx="4726016" cy="1035757"/>
            <a:chOff x="0" y="0"/>
            <a:chExt cx="1244712" cy="272792"/>
          </a:xfrm>
        </p:grpSpPr>
        <p:sp>
          <p:nvSpPr>
            <p:cNvPr name="Freeform 8" id="8"/>
            <p:cNvSpPr/>
            <p:nvPr/>
          </p:nvSpPr>
          <p:spPr>
            <a:xfrm flipH="false" flipV="false" rot="0">
              <a:off x="0" y="0"/>
              <a:ext cx="1244712" cy="272792"/>
            </a:xfrm>
            <a:custGeom>
              <a:avLst/>
              <a:gdLst/>
              <a:ahLst/>
              <a:cxnLst/>
              <a:rect r="r" b="b" t="t" l="l"/>
              <a:pathLst>
                <a:path h="272792" w="1244712">
                  <a:moveTo>
                    <a:pt x="0" y="0"/>
                  </a:moveTo>
                  <a:lnTo>
                    <a:pt x="1244712" y="0"/>
                  </a:lnTo>
                  <a:lnTo>
                    <a:pt x="1244712" y="272792"/>
                  </a:lnTo>
                  <a:lnTo>
                    <a:pt x="0" y="272792"/>
                  </a:lnTo>
                  <a:close/>
                </a:path>
              </a:pathLst>
            </a:custGeom>
            <a:solidFill>
              <a:srgbClr val="02084B"/>
            </a:solidFill>
          </p:spPr>
        </p:sp>
        <p:sp>
          <p:nvSpPr>
            <p:cNvPr name="TextBox 9" id="9"/>
            <p:cNvSpPr txBox="true"/>
            <p:nvPr/>
          </p:nvSpPr>
          <p:spPr>
            <a:xfrm>
              <a:off x="0" y="-38100"/>
              <a:ext cx="1244712" cy="310892"/>
            </a:xfrm>
            <a:prstGeom prst="rect">
              <a:avLst/>
            </a:prstGeom>
          </p:spPr>
          <p:txBody>
            <a:bodyPr anchor="ctr" rtlCol="false" tIns="50800" lIns="50800" bIns="50800" rIns="50800"/>
            <a:lstStyle/>
            <a:p>
              <a:pPr algn="ctr">
                <a:lnSpc>
                  <a:spcPts val="2659"/>
                </a:lnSpc>
                <a:spcBef>
                  <a:spcPct val="0"/>
                </a:spcBef>
              </a:pPr>
            </a:p>
          </p:txBody>
        </p:sp>
      </p:grpSp>
      <p:sp>
        <p:nvSpPr>
          <p:cNvPr name="Freeform 10" id="10"/>
          <p:cNvSpPr/>
          <p:nvPr/>
        </p:nvSpPr>
        <p:spPr>
          <a:xfrm flipH="false" flipV="false" rot="0">
            <a:off x="10216584" y="0"/>
            <a:ext cx="8071416" cy="5946830"/>
          </a:xfrm>
          <a:custGeom>
            <a:avLst/>
            <a:gdLst/>
            <a:ahLst/>
            <a:cxnLst/>
            <a:rect r="r" b="b" t="t" l="l"/>
            <a:pathLst>
              <a:path h="5946830" w="8071416">
                <a:moveTo>
                  <a:pt x="0" y="0"/>
                </a:moveTo>
                <a:lnTo>
                  <a:pt x="8071416" y="0"/>
                </a:lnTo>
                <a:lnTo>
                  <a:pt x="8071416" y="5946830"/>
                </a:lnTo>
                <a:lnTo>
                  <a:pt x="0" y="5946830"/>
                </a:lnTo>
                <a:lnTo>
                  <a:pt x="0" y="0"/>
                </a:lnTo>
                <a:close/>
              </a:path>
            </a:pathLst>
          </a:custGeom>
          <a:blipFill>
            <a:blip r:embed="rId4"/>
            <a:stretch>
              <a:fillRect l="-5240" t="0" r="-5240" b="0"/>
            </a:stretch>
          </a:blipFill>
        </p:spPr>
      </p:sp>
      <p:sp>
        <p:nvSpPr>
          <p:cNvPr name="TextBox 11" id="11"/>
          <p:cNvSpPr txBox="true"/>
          <p:nvPr/>
        </p:nvSpPr>
        <p:spPr>
          <a:xfrm rot="0">
            <a:off x="1659671" y="3182658"/>
            <a:ext cx="8252049" cy="4949825"/>
          </a:xfrm>
          <a:prstGeom prst="rect">
            <a:avLst/>
          </a:prstGeom>
        </p:spPr>
        <p:txBody>
          <a:bodyPr anchor="t" rtlCol="false" tIns="0" lIns="0" bIns="0" rIns="0">
            <a:spAutoFit/>
          </a:bodyPr>
          <a:lstStyle/>
          <a:p>
            <a:pPr algn="l" marL="755651" indent="-377825" lvl="1">
              <a:lnSpc>
                <a:spcPts val="4900"/>
              </a:lnSpc>
              <a:buFont typeface="Arial"/>
              <a:buChar char="•"/>
            </a:pPr>
            <a:r>
              <a:rPr lang="en-US" sz="3500">
                <a:solidFill>
                  <a:srgbClr val="000000"/>
                </a:solidFill>
                <a:latin typeface="Public Sans"/>
                <a:ea typeface="Public Sans"/>
                <a:cs typeface="Public Sans"/>
                <a:sym typeface="Public Sans"/>
              </a:rPr>
              <a:t>An Elite team of professionals with an average of 4+ years of real estate experience.</a:t>
            </a:r>
          </a:p>
          <a:p>
            <a:pPr algn="l" marL="755651" indent="-377825" lvl="1">
              <a:lnSpc>
                <a:spcPts val="4900"/>
              </a:lnSpc>
              <a:buFont typeface="Arial"/>
              <a:buChar char="•"/>
            </a:pPr>
            <a:r>
              <a:rPr lang="en-US" sz="3500">
                <a:solidFill>
                  <a:srgbClr val="000000"/>
                </a:solidFill>
                <a:latin typeface="Public Sans"/>
                <a:ea typeface="Public Sans"/>
                <a:cs typeface="Public Sans"/>
                <a:sym typeface="Public Sans"/>
              </a:rPr>
              <a:t>Domestic and International lead base of buyers and investors.</a:t>
            </a:r>
          </a:p>
          <a:p>
            <a:pPr algn="l" marL="755651" indent="-377825" lvl="1">
              <a:lnSpc>
                <a:spcPts val="4900"/>
              </a:lnSpc>
              <a:buFont typeface="Arial"/>
              <a:buChar char="•"/>
            </a:pPr>
            <a:r>
              <a:rPr lang="en-US" sz="3500">
                <a:solidFill>
                  <a:srgbClr val="000000"/>
                </a:solidFill>
                <a:latin typeface="Public Sans"/>
                <a:ea typeface="Public Sans"/>
                <a:cs typeface="Public Sans"/>
                <a:sym typeface="Public Sans"/>
              </a:rPr>
              <a:t>A strong network of internal and external industry professionals.</a:t>
            </a:r>
          </a:p>
          <a:p>
            <a:pPr algn="l">
              <a:lnSpc>
                <a:spcPts val="4900"/>
              </a:lnSpc>
            </a:pPr>
          </a:p>
        </p:txBody>
      </p:sp>
      <p:sp>
        <p:nvSpPr>
          <p:cNvPr name="TextBox 12" id="12"/>
          <p:cNvSpPr txBox="true"/>
          <p:nvPr/>
        </p:nvSpPr>
        <p:spPr>
          <a:xfrm rot="0">
            <a:off x="1964535" y="1106515"/>
            <a:ext cx="7789188" cy="1866900"/>
          </a:xfrm>
          <a:prstGeom prst="rect">
            <a:avLst/>
          </a:prstGeom>
        </p:spPr>
        <p:txBody>
          <a:bodyPr anchor="t" rtlCol="false" tIns="0" lIns="0" bIns="0" rIns="0">
            <a:spAutoFit/>
          </a:bodyPr>
          <a:lstStyle/>
          <a:p>
            <a:pPr algn="l">
              <a:lnSpc>
                <a:spcPts val="7319"/>
              </a:lnSpc>
            </a:pPr>
            <a:r>
              <a:rPr lang="en-US" sz="6099" b="true">
                <a:solidFill>
                  <a:srgbClr val="060644"/>
                </a:solidFill>
                <a:latin typeface="Public Sans Bold"/>
                <a:ea typeface="Public Sans Bold"/>
                <a:cs typeface="Public Sans Bold"/>
                <a:sym typeface="Public Sans Bold"/>
              </a:rPr>
              <a:t>WHAT WE OFFER</a:t>
            </a:r>
          </a:p>
          <a:p>
            <a:pPr algn="l">
              <a:lnSpc>
                <a:spcPts val="7319"/>
              </a:lnSpc>
            </a:pPr>
            <a:r>
              <a:rPr lang="en-US" sz="6099" b="true">
                <a:solidFill>
                  <a:srgbClr val="060644"/>
                </a:solidFill>
                <a:latin typeface="Public Sans Bold"/>
                <a:ea typeface="Public Sans Bold"/>
                <a:cs typeface="Public Sans Bold"/>
                <a:sym typeface="Public Sans Bold"/>
              </a:rPr>
              <a:t>AS A TEAM</a:t>
            </a:r>
          </a:p>
        </p:txBody>
      </p:sp>
      <p:sp>
        <p:nvSpPr>
          <p:cNvPr name="TextBox 13" id="13"/>
          <p:cNvSpPr txBox="true"/>
          <p:nvPr/>
        </p:nvSpPr>
        <p:spPr>
          <a:xfrm rot="0">
            <a:off x="2397151" y="8172415"/>
            <a:ext cx="13493699" cy="1435562"/>
          </a:xfrm>
          <a:prstGeom prst="rect">
            <a:avLst/>
          </a:prstGeom>
        </p:spPr>
        <p:txBody>
          <a:bodyPr anchor="t" rtlCol="false" tIns="0" lIns="0" bIns="0" rIns="0">
            <a:spAutoFit/>
          </a:bodyPr>
          <a:lstStyle/>
          <a:p>
            <a:pPr algn="ctr">
              <a:lnSpc>
                <a:spcPts val="5795"/>
              </a:lnSpc>
            </a:pPr>
            <a:r>
              <a:rPr lang="en-US" b="true" sz="4139">
                <a:solidFill>
                  <a:srgbClr val="000000"/>
                </a:solidFill>
                <a:latin typeface="Public Sans Bold"/>
                <a:ea typeface="Public Sans Bold"/>
                <a:cs typeface="Public Sans Bold"/>
                <a:sym typeface="Public Sans Bold"/>
              </a:rPr>
              <a:t>Save Max brings the expertise and skills necessary to sell your property for its highest value.</a:t>
            </a:r>
          </a:p>
        </p:txBody>
      </p:sp>
      <p:sp>
        <p:nvSpPr>
          <p:cNvPr name="Freeform 14" id="14"/>
          <p:cNvSpPr/>
          <p:nvPr/>
        </p:nvSpPr>
        <p:spPr>
          <a:xfrm flipH="false" flipV="false" rot="0">
            <a:off x="10216584" y="0"/>
            <a:ext cx="8597135" cy="5961589"/>
          </a:xfrm>
          <a:custGeom>
            <a:avLst/>
            <a:gdLst/>
            <a:ahLst/>
            <a:cxnLst/>
            <a:rect r="r" b="b" t="t" l="l"/>
            <a:pathLst>
              <a:path h="5961589" w="8597135">
                <a:moveTo>
                  <a:pt x="0" y="0"/>
                </a:moveTo>
                <a:lnTo>
                  <a:pt x="8597136" y="0"/>
                </a:lnTo>
                <a:lnTo>
                  <a:pt x="8597136" y="5961589"/>
                </a:lnTo>
                <a:lnTo>
                  <a:pt x="0" y="5961589"/>
                </a:lnTo>
                <a:lnTo>
                  <a:pt x="0" y="0"/>
                </a:lnTo>
                <a:close/>
              </a:path>
            </a:pathLst>
          </a:custGeom>
          <a:blipFill>
            <a:blip r:embed="rId5"/>
            <a:stretch>
              <a:fillRect l="-6192" t="0" r="-11745" b="-17"/>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TextBox 2" id="2"/>
          <p:cNvSpPr txBox="true"/>
          <p:nvPr/>
        </p:nvSpPr>
        <p:spPr>
          <a:xfrm rot="0">
            <a:off x="2493981" y="679250"/>
            <a:ext cx="13300038" cy="1064506"/>
          </a:xfrm>
          <a:prstGeom prst="rect">
            <a:avLst/>
          </a:prstGeom>
        </p:spPr>
        <p:txBody>
          <a:bodyPr anchor="t" rtlCol="false" tIns="0" lIns="0" bIns="0" rIns="0">
            <a:spAutoFit/>
          </a:bodyPr>
          <a:lstStyle/>
          <a:p>
            <a:pPr algn="ctr">
              <a:lnSpc>
                <a:spcPts val="8102"/>
              </a:lnSpc>
            </a:pPr>
            <a:r>
              <a:rPr lang="en-US" sz="7299">
                <a:solidFill>
                  <a:srgbClr val="040A4E"/>
                </a:solidFill>
                <a:latin typeface="Public Sans"/>
                <a:ea typeface="Public Sans"/>
                <a:cs typeface="Public Sans"/>
                <a:sym typeface="Public Sans"/>
              </a:rPr>
              <a:t>HOW LONG TILL IT’S </a:t>
            </a:r>
            <a:r>
              <a:rPr lang="en-US" b="true" sz="7299" u="sng">
                <a:solidFill>
                  <a:srgbClr val="040A4E"/>
                </a:solidFill>
                <a:latin typeface="Public Sans Bold"/>
                <a:ea typeface="Public Sans Bold"/>
                <a:cs typeface="Public Sans Bold"/>
                <a:sym typeface="Public Sans Bold"/>
              </a:rPr>
              <a:t>SOLD?</a:t>
            </a:r>
          </a:p>
        </p:txBody>
      </p:sp>
      <p:sp>
        <p:nvSpPr>
          <p:cNvPr name="Freeform 3" id="3"/>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6230600" y="6172200"/>
            <a:ext cx="2057400" cy="4114800"/>
          </a:xfrm>
          <a:custGeom>
            <a:avLst/>
            <a:gdLst/>
            <a:ahLst/>
            <a:cxnLst/>
            <a:rect r="r" b="b" t="t" l="l"/>
            <a:pathLst>
              <a:path h="4114800" w="2057400">
                <a:moveTo>
                  <a:pt x="0" y="0"/>
                </a:moveTo>
                <a:lnTo>
                  <a:pt x="2057400" y="0"/>
                </a:lnTo>
                <a:lnTo>
                  <a:pt x="2057400" y="4114800"/>
                </a:lnTo>
                <a:lnTo>
                  <a:pt x="0" y="4114800"/>
                </a:lnTo>
                <a:lnTo>
                  <a:pt x="0" y="0"/>
                </a:lnTo>
                <a:close/>
              </a:path>
            </a:pathLst>
          </a:custGeom>
          <a:blipFill>
            <a:blip r:embed="rId4"/>
            <a:stretch>
              <a:fillRect l="0" t="0" r="0" b="0"/>
            </a:stretch>
          </a:blipFill>
        </p:spPr>
      </p:sp>
      <p:sp>
        <p:nvSpPr>
          <p:cNvPr name="AutoShape 5" id="5"/>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7" id="7"/>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8" id="8"/>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pic>
        <p:nvPicPr>
          <p:cNvPr name="Picture 9" id="9"/>
          <p:cNvPicPr>
            <a:picLocks noChangeAspect="true"/>
          </p:cNvPicPr>
          <p:nvPr/>
        </p:nvPicPr>
        <p:blipFill>
          <a:blip r:embed="rId5"/>
          <a:stretch>
            <a:fillRect/>
          </a:stretch>
        </p:blipFill>
        <p:spPr>
          <a:xfrm rot="0">
            <a:off x="4111526" y="1246135"/>
            <a:ext cx="10064948" cy="9295299"/>
          </a:xfrm>
          <a:prstGeom prst="rect">
            <a:avLst/>
          </a:prstGeom>
        </p:spPr>
      </p:pic>
      <p:sp>
        <p:nvSpPr>
          <p:cNvPr name="TextBox 10" id="10"/>
          <p:cNvSpPr txBox="true"/>
          <p:nvPr/>
        </p:nvSpPr>
        <p:spPr>
          <a:xfrm rot="0">
            <a:off x="2433987" y="10019246"/>
            <a:ext cx="13420027" cy="267754"/>
          </a:xfrm>
          <a:prstGeom prst="rect">
            <a:avLst/>
          </a:prstGeom>
        </p:spPr>
        <p:txBody>
          <a:bodyPr anchor="t" rtlCol="false" tIns="0" lIns="0" bIns="0" rIns="0">
            <a:spAutoFit/>
          </a:bodyPr>
          <a:lstStyle/>
          <a:p>
            <a:pPr algn="ctr">
              <a:lnSpc>
                <a:spcPts val="1952"/>
              </a:lnSpc>
            </a:pPr>
            <a:r>
              <a:rPr lang="en-US" sz="1758">
                <a:solidFill>
                  <a:srgbClr val="000000"/>
                </a:solidFill>
                <a:latin typeface="Public Sans"/>
                <a:ea typeface="Public Sans"/>
                <a:cs typeface="Public Sans"/>
                <a:sym typeface="Public Sans"/>
              </a:rPr>
              <a:t>Based on Save Max historical internal data</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3777" y="0"/>
            <a:ext cx="1346949" cy="2693898"/>
          </a:xfrm>
          <a:custGeom>
            <a:avLst/>
            <a:gdLst/>
            <a:ahLst/>
            <a:cxnLst/>
            <a:rect r="r" b="b" t="t" l="l"/>
            <a:pathLst>
              <a:path h="2693898" w="1346949">
                <a:moveTo>
                  <a:pt x="1346948" y="2693898"/>
                </a:moveTo>
                <a:lnTo>
                  <a:pt x="0" y="2693898"/>
                </a:lnTo>
                <a:lnTo>
                  <a:pt x="0" y="0"/>
                </a:lnTo>
                <a:lnTo>
                  <a:pt x="1346948" y="0"/>
                </a:lnTo>
                <a:lnTo>
                  <a:pt x="1346948" y="2693898"/>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0">
            <a:off x="16941051" y="0"/>
            <a:ext cx="1346949" cy="2693898"/>
          </a:xfrm>
          <a:custGeom>
            <a:avLst/>
            <a:gdLst/>
            <a:ahLst/>
            <a:cxnLst/>
            <a:rect r="r" b="b" t="t" l="l"/>
            <a:pathLst>
              <a:path h="2693898" w="1346949">
                <a:moveTo>
                  <a:pt x="0" y="2693898"/>
                </a:moveTo>
                <a:lnTo>
                  <a:pt x="1346949" y="2693898"/>
                </a:lnTo>
                <a:lnTo>
                  <a:pt x="1346949" y="0"/>
                </a:lnTo>
                <a:lnTo>
                  <a:pt x="0" y="0"/>
                </a:lnTo>
                <a:lnTo>
                  <a:pt x="0" y="2693898"/>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rot="-10800000">
            <a:off x="1029176" y="9403657"/>
            <a:ext cx="1947686" cy="0"/>
          </a:xfrm>
          <a:prstGeom prst="line">
            <a:avLst/>
          </a:prstGeom>
          <a:ln cap="flat" w="47625">
            <a:solidFill>
              <a:srgbClr val="040A4E"/>
            </a:solidFill>
            <a:prstDash val="solid"/>
            <a:headEnd type="none" len="sm" w="sm"/>
            <a:tailEnd type="none" len="sm" w="sm"/>
          </a:ln>
        </p:spPr>
      </p:sp>
      <p:sp>
        <p:nvSpPr>
          <p:cNvPr name="AutoShape 5" id="5"/>
          <p:cNvSpPr/>
          <p:nvPr/>
        </p:nvSpPr>
        <p:spPr>
          <a:xfrm rot="5400000">
            <a:off x="80968" y="8455449"/>
            <a:ext cx="1942136" cy="0"/>
          </a:xfrm>
          <a:prstGeom prst="line">
            <a:avLst/>
          </a:prstGeom>
          <a:ln cap="flat" w="47625">
            <a:solidFill>
              <a:srgbClr val="040A4E"/>
            </a:solidFill>
            <a:prstDash val="solid"/>
            <a:headEnd type="none" len="sm" w="sm"/>
            <a:tailEnd type="none" len="sm" w="sm"/>
          </a:ln>
        </p:spPr>
      </p:sp>
      <p:grpSp>
        <p:nvGrpSpPr>
          <p:cNvPr name="Group 6" id="6"/>
          <p:cNvGrpSpPr/>
          <p:nvPr/>
        </p:nvGrpSpPr>
        <p:grpSpPr>
          <a:xfrm rot="0">
            <a:off x="3631289" y="3202027"/>
            <a:ext cx="11025422" cy="4573003"/>
            <a:chOff x="0" y="0"/>
            <a:chExt cx="14700563" cy="6097338"/>
          </a:xfrm>
        </p:grpSpPr>
        <p:grpSp>
          <p:nvGrpSpPr>
            <p:cNvPr name="Group 7" id="7"/>
            <p:cNvGrpSpPr/>
            <p:nvPr/>
          </p:nvGrpSpPr>
          <p:grpSpPr>
            <a:xfrm rot="0">
              <a:off x="0" y="0"/>
              <a:ext cx="1592975" cy="1584144"/>
              <a:chOff x="0" y="0"/>
              <a:chExt cx="870079" cy="865255"/>
            </a:xfrm>
          </p:grpSpPr>
          <p:sp>
            <p:nvSpPr>
              <p:cNvPr name="Freeform 8" id="8"/>
              <p:cNvSpPr/>
              <p:nvPr/>
            </p:nvSpPr>
            <p:spPr>
              <a:xfrm flipH="false" flipV="false" rot="0">
                <a:off x="0" y="0"/>
                <a:ext cx="870079" cy="865255"/>
              </a:xfrm>
              <a:custGeom>
                <a:avLst/>
                <a:gdLst/>
                <a:ahLst/>
                <a:cxnLst/>
                <a:rect r="r" b="b" t="t" l="l"/>
                <a:pathLst>
                  <a:path h="865255" w="870079">
                    <a:moveTo>
                      <a:pt x="435040" y="0"/>
                    </a:moveTo>
                    <a:cubicBezTo>
                      <a:pt x="194774" y="0"/>
                      <a:pt x="0" y="193694"/>
                      <a:pt x="0" y="432628"/>
                    </a:cubicBezTo>
                    <a:cubicBezTo>
                      <a:pt x="0" y="671561"/>
                      <a:pt x="194774" y="865255"/>
                      <a:pt x="435040" y="865255"/>
                    </a:cubicBezTo>
                    <a:cubicBezTo>
                      <a:pt x="675305" y="865255"/>
                      <a:pt x="870079" y="671561"/>
                      <a:pt x="870079" y="432628"/>
                    </a:cubicBezTo>
                    <a:cubicBezTo>
                      <a:pt x="870079" y="193694"/>
                      <a:pt x="675305" y="0"/>
                      <a:pt x="435040" y="0"/>
                    </a:cubicBezTo>
                    <a:close/>
                  </a:path>
                </a:pathLst>
              </a:custGeom>
              <a:solidFill>
                <a:srgbClr val="02084B"/>
              </a:solidFill>
            </p:spPr>
          </p:sp>
          <p:sp>
            <p:nvSpPr>
              <p:cNvPr name="TextBox 9" id="9"/>
              <p:cNvSpPr txBox="true"/>
              <p:nvPr/>
            </p:nvSpPr>
            <p:spPr>
              <a:xfrm>
                <a:off x="81570" y="4918"/>
                <a:ext cx="706939" cy="779220"/>
              </a:xfrm>
              <a:prstGeom prst="rect">
                <a:avLst/>
              </a:prstGeom>
            </p:spPr>
            <p:txBody>
              <a:bodyPr anchor="ctr" rtlCol="false" tIns="50800" lIns="50800" bIns="50800" rIns="50800"/>
              <a:lstStyle/>
              <a:p>
                <a:pPr algn="ctr">
                  <a:lnSpc>
                    <a:spcPts val="4899"/>
                  </a:lnSpc>
                  <a:spcBef>
                    <a:spcPct val="0"/>
                  </a:spcBef>
                </a:pPr>
                <a:r>
                  <a:rPr lang="en-US" b="true" sz="3499">
                    <a:solidFill>
                      <a:srgbClr val="FFFFFF"/>
                    </a:solidFill>
                    <a:latin typeface="Public Sans Bold"/>
                    <a:ea typeface="Public Sans Bold"/>
                    <a:cs typeface="Public Sans Bold"/>
                    <a:sym typeface="Public Sans Bold"/>
                  </a:rPr>
                  <a:t>1</a:t>
                </a:r>
              </a:p>
            </p:txBody>
          </p:sp>
        </p:grpSp>
        <p:grpSp>
          <p:nvGrpSpPr>
            <p:cNvPr name="Group 10" id="10"/>
            <p:cNvGrpSpPr/>
            <p:nvPr/>
          </p:nvGrpSpPr>
          <p:grpSpPr>
            <a:xfrm rot="0">
              <a:off x="0" y="2256597"/>
              <a:ext cx="1592975" cy="1584144"/>
              <a:chOff x="0" y="0"/>
              <a:chExt cx="870079" cy="865255"/>
            </a:xfrm>
          </p:grpSpPr>
          <p:sp>
            <p:nvSpPr>
              <p:cNvPr name="Freeform 11" id="11"/>
              <p:cNvSpPr/>
              <p:nvPr/>
            </p:nvSpPr>
            <p:spPr>
              <a:xfrm flipH="false" flipV="false" rot="0">
                <a:off x="0" y="0"/>
                <a:ext cx="870079" cy="865255"/>
              </a:xfrm>
              <a:custGeom>
                <a:avLst/>
                <a:gdLst/>
                <a:ahLst/>
                <a:cxnLst/>
                <a:rect r="r" b="b" t="t" l="l"/>
                <a:pathLst>
                  <a:path h="865255" w="870079">
                    <a:moveTo>
                      <a:pt x="435040" y="0"/>
                    </a:moveTo>
                    <a:cubicBezTo>
                      <a:pt x="194774" y="0"/>
                      <a:pt x="0" y="193694"/>
                      <a:pt x="0" y="432628"/>
                    </a:cubicBezTo>
                    <a:cubicBezTo>
                      <a:pt x="0" y="671561"/>
                      <a:pt x="194774" y="865255"/>
                      <a:pt x="435040" y="865255"/>
                    </a:cubicBezTo>
                    <a:cubicBezTo>
                      <a:pt x="675305" y="865255"/>
                      <a:pt x="870079" y="671561"/>
                      <a:pt x="870079" y="432628"/>
                    </a:cubicBezTo>
                    <a:cubicBezTo>
                      <a:pt x="870079" y="193694"/>
                      <a:pt x="675305" y="0"/>
                      <a:pt x="435040" y="0"/>
                    </a:cubicBezTo>
                    <a:close/>
                  </a:path>
                </a:pathLst>
              </a:custGeom>
              <a:solidFill>
                <a:srgbClr val="02084B"/>
              </a:solidFill>
            </p:spPr>
          </p:sp>
          <p:sp>
            <p:nvSpPr>
              <p:cNvPr name="TextBox 12" id="12"/>
              <p:cNvSpPr txBox="true"/>
              <p:nvPr/>
            </p:nvSpPr>
            <p:spPr>
              <a:xfrm>
                <a:off x="81570" y="4918"/>
                <a:ext cx="706939" cy="779220"/>
              </a:xfrm>
              <a:prstGeom prst="rect">
                <a:avLst/>
              </a:prstGeom>
            </p:spPr>
            <p:txBody>
              <a:bodyPr anchor="ctr" rtlCol="false" tIns="50800" lIns="50800" bIns="50800" rIns="50800"/>
              <a:lstStyle/>
              <a:p>
                <a:pPr algn="ctr">
                  <a:lnSpc>
                    <a:spcPts val="4899"/>
                  </a:lnSpc>
                  <a:spcBef>
                    <a:spcPct val="0"/>
                  </a:spcBef>
                </a:pPr>
                <a:r>
                  <a:rPr lang="en-US" b="true" sz="3499">
                    <a:solidFill>
                      <a:srgbClr val="FFFFFF"/>
                    </a:solidFill>
                    <a:latin typeface="Public Sans Bold"/>
                    <a:ea typeface="Public Sans Bold"/>
                    <a:cs typeface="Public Sans Bold"/>
                    <a:sym typeface="Public Sans Bold"/>
                  </a:rPr>
                  <a:t>2</a:t>
                </a:r>
              </a:p>
            </p:txBody>
          </p:sp>
        </p:grpSp>
        <p:grpSp>
          <p:nvGrpSpPr>
            <p:cNvPr name="Group 13" id="13"/>
            <p:cNvGrpSpPr/>
            <p:nvPr/>
          </p:nvGrpSpPr>
          <p:grpSpPr>
            <a:xfrm rot="0">
              <a:off x="0" y="4513194"/>
              <a:ext cx="1592975" cy="1584144"/>
              <a:chOff x="0" y="0"/>
              <a:chExt cx="870079" cy="865255"/>
            </a:xfrm>
          </p:grpSpPr>
          <p:sp>
            <p:nvSpPr>
              <p:cNvPr name="Freeform 14" id="14"/>
              <p:cNvSpPr/>
              <p:nvPr/>
            </p:nvSpPr>
            <p:spPr>
              <a:xfrm flipH="false" flipV="false" rot="0">
                <a:off x="0" y="0"/>
                <a:ext cx="870079" cy="865255"/>
              </a:xfrm>
              <a:custGeom>
                <a:avLst/>
                <a:gdLst/>
                <a:ahLst/>
                <a:cxnLst/>
                <a:rect r="r" b="b" t="t" l="l"/>
                <a:pathLst>
                  <a:path h="865255" w="870079">
                    <a:moveTo>
                      <a:pt x="435040" y="0"/>
                    </a:moveTo>
                    <a:cubicBezTo>
                      <a:pt x="194774" y="0"/>
                      <a:pt x="0" y="193694"/>
                      <a:pt x="0" y="432628"/>
                    </a:cubicBezTo>
                    <a:cubicBezTo>
                      <a:pt x="0" y="671561"/>
                      <a:pt x="194774" y="865255"/>
                      <a:pt x="435040" y="865255"/>
                    </a:cubicBezTo>
                    <a:cubicBezTo>
                      <a:pt x="675305" y="865255"/>
                      <a:pt x="870079" y="671561"/>
                      <a:pt x="870079" y="432628"/>
                    </a:cubicBezTo>
                    <a:cubicBezTo>
                      <a:pt x="870079" y="193694"/>
                      <a:pt x="675305" y="0"/>
                      <a:pt x="435040" y="0"/>
                    </a:cubicBezTo>
                    <a:close/>
                  </a:path>
                </a:pathLst>
              </a:custGeom>
              <a:solidFill>
                <a:srgbClr val="02084B"/>
              </a:solidFill>
            </p:spPr>
          </p:sp>
          <p:sp>
            <p:nvSpPr>
              <p:cNvPr name="TextBox 15" id="15"/>
              <p:cNvSpPr txBox="true"/>
              <p:nvPr/>
            </p:nvSpPr>
            <p:spPr>
              <a:xfrm>
                <a:off x="81570" y="4918"/>
                <a:ext cx="706939" cy="779220"/>
              </a:xfrm>
              <a:prstGeom prst="rect">
                <a:avLst/>
              </a:prstGeom>
            </p:spPr>
            <p:txBody>
              <a:bodyPr anchor="ctr" rtlCol="false" tIns="50800" lIns="50800" bIns="50800" rIns="50800"/>
              <a:lstStyle/>
              <a:p>
                <a:pPr algn="ctr">
                  <a:lnSpc>
                    <a:spcPts val="4899"/>
                  </a:lnSpc>
                  <a:spcBef>
                    <a:spcPct val="0"/>
                  </a:spcBef>
                </a:pPr>
                <a:r>
                  <a:rPr lang="en-US" b="true" sz="3499">
                    <a:solidFill>
                      <a:srgbClr val="FFFFFF"/>
                    </a:solidFill>
                    <a:latin typeface="Public Sans Bold"/>
                    <a:ea typeface="Public Sans Bold"/>
                    <a:cs typeface="Public Sans Bold"/>
                    <a:sym typeface="Public Sans Bold"/>
                  </a:rPr>
                  <a:t>3</a:t>
                </a:r>
              </a:p>
            </p:txBody>
          </p:sp>
        </p:grpSp>
        <p:sp>
          <p:nvSpPr>
            <p:cNvPr name="TextBox 16" id="16"/>
            <p:cNvSpPr txBox="true"/>
            <p:nvPr/>
          </p:nvSpPr>
          <p:spPr>
            <a:xfrm rot="0">
              <a:off x="2025929" y="346059"/>
              <a:ext cx="12674634" cy="882500"/>
            </a:xfrm>
            <a:prstGeom prst="rect">
              <a:avLst/>
            </a:prstGeom>
          </p:spPr>
          <p:txBody>
            <a:bodyPr anchor="t" rtlCol="false" tIns="0" lIns="0" bIns="0" rIns="0">
              <a:spAutoFit/>
            </a:bodyPr>
            <a:lstStyle/>
            <a:p>
              <a:pPr algn="l">
                <a:lnSpc>
                  <a:spcPts val="5155"/>
                </a:lnSpc>
                <a:spcBef>
                  <a:spcPct val="0"/>
                </a:spcBef>
              </a:pPr>
              <a:r>
                <a:rPr lang="en-US" b="true" sz="4296">
                  <a:solidFill>
                    <a:srgbClr val="060644"/>
                  </a:solidFill>
                  <a:latin typeface="Public Sans Bold"/>
                  <a:ea typeface="Public Sans Bold"/>
                  <a:cs typeface="Public Sans Bold"/>
                  <a:sym typeface="Public Sans Bold"/>
                </a:rPr>
                <a:t>Extensive Pre-Planning</a:t>
              </a:r>
            </a:p>
          </p:txBody>
        </p:sp>
        <p:sp>
          <p:nvSpPr>
            <p:cNvPr name="TextBox 17" id="17"/>
            <p:cNvSpPr txBox="true"/>
            <p:nvPr/>
          </p:nvSpPr>
          <p:spPr>
            <a:xfrm rot="0">
              <a:off x="2025929" y="2602004"/>
              <a:ext cx="12674634" cy="882500"/>
            </a:xfrm>
            <a:prstGeom prst="rect">
              <a:avLst/>
            </a:prstGeom>
          </p:spPr>
          <p:txBody>
            <a:bodyPr anchor="t" rtlCol="false" tIns="0" lIns="0" bIns="0" rIns="0">
              <a:spAutoFit/>
            </a:bodyPr>
            <a:lstStyle/>
            <a:p>
              <a:pPr algn="l">
                <a:lnSpc>
                  <a:spcPts val="5155"/>
                </a:lnSpc>
                <a:spcBef>
                  <a:spcPct val="0"/>
                </a:spcBef>
              </a:pPr>
              <a:r>
                <a:rPr lang="en-US" b="true" sz="4296">
                  <a:solidFill>
                    <a:srgbClr val="060644"/>
                  </a:solidFill>
                  <a:latin typeface="Public Sans Bold"/>
                  <a:ea typeface="Public Sans Bold"/>
                  <a:cs typeface="Public Sans Bold"/>
                  <a:sym typeface="Public Sans Bold"/>
                </a:rPr>
                <a:t>Result Oriented Marketing Effort</a:t>
              </a:r>
            </a:p>
          </p:txBody>
        </p:sp>
        <p:sp>
          <p:nvSpPr>
            <p:cNvPr name="TextBox 18" id="18"/>
            <p:cNvSpPr txBox="true"/>
            <p:nvPr/>
          </p:nvSpPr>
          <p:spPr>
            <a:xfrm rot="0">
              <a:off x="2025929" y="4857949"/>
              <a:ext cx="12674634" cy="882500"/>
            </a:xfrm>
            <a:prstGeom prst="rect">
              <a:avLst/>
            </a:prstGeom>
          </p:spPr>
          <p:txBody>
            <a:bodyPr anchor="t" rtlCol="false" tIns="0" lIns="0" bIns="0" rIns="0">
              <a:spAutoFit/>
            </a:bodyPr>
            <a:lstStyle/>
            <a:p>
              <a:pPr algn="l">
                <a:lnSpc>
                  <a:spcPts val="5155"/>
                </a:lnSpc>
                <a:spcBef>
                  <a:spcPct val="0"/>
                </a:spcBef>
              </a:pPr>
              <a:r>
                <a:rPr lang="en-US" b="true" sz="4296">
                  <a:solidFill>
                    <a:srgbClr val="060644"/>
                  </a:solidFill>
                  <a:latin typeface="Public Sans Bold"/>
                  <a:ea typeface="Public Sans Bold"/>
                  <a:cs typeface="Public Sans Bold"/>
                  <a:sym typeface="Public Sans Bold"/>
                </a:rPr>
                <a:t>Follow-up Strategy</a:t>
              </a:r>
            </a:p>
          </p:txBody>
        </p:sp>
      </p:grpSp>
      <p:sp>
        <p:nvSpPr>
          <p:cNvPr name="Freeform 19" id="19"/>
          <p:cNvSpPr/>
          <p:nvPr/>
        </p:nvSpPr>
        <p:spPr>
          <a:xfrm flipH="false" flipV="false" rot="0">
            <a:off x="13944797" y="6105710"/>
            <a:ext cx="3904843" cy="3338641"/>
          </a:xfrm>
          <a:custGeom>
            <a:avLst/>
            <a:gdLst/>
            <a:ahLst/>
            <a:cxnLst/>
            <a:rect r="r" b="b" t="t" l="l"/>
            <a:pathLst>
              <a:path h="3338641" w="3904843">
                <a:moveTo>
                  <a:pt x="0" y="0"/>
                </a:moveTo>
                <a:lnTo>
                  <a:pt x="3904843" y="0"/>
                </a:lnTo>
                <a:lnTo>
                  <a:pt x="3904843" y="3338641"/>
                </a:lnTo>
                <a:lnTo>
                  <a:pt x="0" y="333864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0" id="20"/>
          <p:cNvSpPr txBox="true"/>
          <p:nvPr/>
        </p:nvSpPr>
        <p:spPr>
          <a:xfrm rot="0">
            <a:off x="1847996" y="1199089"/>
            <a:ext cx="14592007" cy="1054735"/>
          </a:xfrm>
          <a:prstGeom prst="rect">
            <a:avLst/>
          </a:prstGeom>
        </p:spPr>
        <p:txBody>
          <a:bodyPr anchor="t" rtlCol="false" tIns="0" lIns="0" bIns="0" rIns="0">
            <a:spAutoFit/>
          </a:bodyPr>
          <a:lstStyle/>
          <a:p>
            <a:pPr algn="ctr">
              <a:lnSpc>
                <a:spcPts val="8539"/>
              </a:lnSpc>
            </a:pPr>
            <a:r>
              <a:rPr lang="en-US" b="true" sz="6099">
                <a:solidFill>
                  <a:srgbClr val="040A4E"/>
                </a:solidFill>
                <a:latin typeface="Public Sans Bold"/>
                <a:ea typeface="Public Sans Bold"/>
                <a:cs typeface="Public Sans Bold"/>
                <a:sym typeface="Public Sans Bold"/>
              </a:rPr>
              <a:t>SECRET SAUCE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4" id="4"/>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5" id="5"/>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sp>
        <p:nvSpPr>
          <p:cNvPr name="TextBox 7" id="7"/>
          <p:cNvSpPr txBox="true"/>
          <p:nvPr/>
        </p:nvSpPr>
        <p:spPr>
          <a:xfrm rot="0">
            <a:off x="2493981" y="864468"/>
            <a:ext cx="13300038" cy="1013452"/>
          </a:xfrm>
          <a:prstGeom prst="rect">
            <a:avLst/>
          </a:prstGeom>
        </p:spPr>
        <p:txBody>
          <a:bodyPr anchor="t" rtlCol="false" tIns="0" lIns="0" bIns="0" rIns="0">
            <a:spAutoFit/>
          </a:bodyPr>
          <a:lstStyle/>
          <a:p>
            <a:pPr algn="ctr">
              <a:lnSpc>
                <a:spcPts val="7769"/>
              </a:lnSpc>
            </a:pPr>
            <a:r>
              <a:rPr lang="en-US" b="true" sz="6999">
                <a:solidFill>
                  <a:srgbClr val="040A4E"/>
                </a:solidFill>
                <a:latin typeface="Public Sans Heavy"/>
                <a:ea typeface="Public Sans Heavy"/>
                <a:cs typeface="Public Sans Heavy"/>
                <a:sym typeface="Public Sans Heavy"/>
              </a:rPr>
              <a:t>PLANNING STAGE</a:t>
            </a:r>
          </a:p>
        </p:txBody>
      </p:sp>
      <p:sp>
        <p:nvSpPr>
          <p:cNvPr name="TextBox 8" id="8"/>
          <p:cNvSpPr txBox="true"/>
          <p:nvPr/>
        </p:nvSpPr>
        <p:spPr>
          <a:xfrm rot="0">
            <a:off x="2493981" y="1896970"/>
            <a:ext cx="13420027" cy="568885"/>
          </a:xfrm>
          <a:prstGeom prst="rect">
            <a:avLst/>
          </a:prstGeom>
        </p:spPr>
        <p:txBody>
          <a:bodyPr anchor="t" rtlCol="false" tIns="0" lIns="0" bIns="0" rIns="0">
            <a:spAutoFit/>
          </a:bodyPr>
          <a:lstStyle/>
          <a:p>
            <a:pPr algn="ctr">
              <a:lnSpc>
                <a:spcPts val="4283"/>
              </a:lnSpc>
            </a:pPr>
            <a:r>
              <a:rPr lang="en-US" sz="3858">
                <a:solidFill>
                  <a:srgbClr val="000000"/>
                </a:solidFill>
                <a:latin typeface="Public Sans"/>
                <a:ea typeface="Public Sans"/>
                <a:cs typeface="Public Sans"/>
                <a:sym typeface="Public Sans"/>
              </a:rPr>
              <a:t>To attract the right buyers...</a:t>
            </a:r>
          </a:p>
        </p:txBody>
      </p:sp>
      <p:sp>
        <p:nvSpPr>
          <p:cNvPr name="TextBox 9" id="9"/>
          <p:cNvSpPr txBox="true"/>
          <p:nvPr/>
        </p:nvSpPr>
        <p:spPr>
          <a:xfrm rot="0">
            <a:off x="1840412" y="5500136"/>
            <a:ext cx="6644208" cy="3758164"/>
          </a:xfrm>
          <a:prstGeom prst="rect">
            <a:avLst/>
          </a:prstGeom>
        </p:spPr>
        <p:txBody>
          <a:bodyPr anchor="t" rtlCol="false" tIns="0" lIns="0" bIns="0" rIns="0">
            <a:spAutoFit/>
          </a:bodyPr>
          <a:lstStyle/>
          <a:p>
            <a:pPr algn="l" marL="820035" indent="-410018" lvl="1">
              <a:lnSpc>
                <a:spcPts val="4216"/>
              </a:lnSpc>
              <a:buFont typeface="Arial"/>
              <a:buChar char="•"/>
            </a:pPr>
            <a:r>
              <a:rPr lang="en-US" sz="3798" u="sng">
                <a:solidFill>
                  <a:srgbClr val="000000"/>
                </a:solidFill>
                <a:latin typeface="Public Sans"/>
                <a:ea typeface="Public Sans"/>
                <a:cs typeface="Public Sans"/>
                <a:sym typeface="Public Sans"/>
              </a:rPr>
              <a:t>MLS</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Yard Sign Design</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Pricing Strategy</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Record Virtual Tour</a:t>
            </a:r>
          </a:p>
          <a:p>
            <a:pPr algn="l" marL="820035" indent="-410018" lvl="1">
              <a:lnSpc>
                <a:spcPts val="4216"/>
              </a:lnSpc>
              <a:buFont typeface="Arial"/>
              <a:buChar char="•"/>
            </a:pPr>
            <a:r>
              <a:rPr lang="en-US" sz="3798" spc="-15">
                <a:solidFill>
                  <a:srgbClr val="000000"/>
                </a:solidFill>
                <a:latin typeface="Public Sans"/>
                <a:ea typeface="Public Sans"/>
                <a:cs typeface="Public Sans"/>
                <a:sym typeface="Public Sans"/>
              </a:rPr>
              <a:t>Create Feature Sheet</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Schedule Professional Staging</a:t>
            </a:r>
          </a:p>
        </p:txBody>
      </p:sp>
      <p:sp>
        <p:nvSpPr>
          <p:cNvPr name="Freeform 10" id="10" descr="A screenshot of a cell phone  Description automatically generated"/>
          <p:cNvSpPr/>
          <p:nvPr/>
        </p:nvSpPr>
        <p:spPr>
          <a:xfrm flipH="false" flipV="false" rot="0">
            <a:off x="8922770" y="2766343"/>
            <a:ext cx="7986780" cy="6724687"/>
          </a:xfrm>
          <a:custGeom>
            <a:avLst/>
            <a:gdLst/>
            <a:ahLst/>
            <a:cxnLst/>
            <a:rect r="r" b="b" t="t" l="l"/>
            <a:pathLst>
              <a:path h="6724687" w="7986780">
                <a:moveTo>
                  <a:pt x="0" y="0"/>
                </a:moveTo>
                <a:lnTo>
                  <a:pt x="7986780" y="0"/>
                </a:lnTo>
                <a:lnTo>
                  <a:pt x="7986780" y="6724686"/>
                </a:lnTo>
                <a:lnTo>
                  <a:pt x="0" y="6724686"/>
                </a:lnTo>
                <a:lnTo>
                  <a:pt x="0" y="0"/>
                </a:lnTo>
                <a:close/>
              </a:path>
            </a:pathLst>
          </a:custGeom>
          <a:blipFill>
            <a:blip r:embed="rId4"/>
            <a:stretch>
              <a:fillRect l="0" t="0" r="-92" b="0"/>
            </a:stretch>
          </a:blipFill>
        </p:spPr>
      </p:sp>
      <p:sp>
        <p:nvSpPr>
          <p:cNvPr name="Freeform 11" id="11" descr="original.jpg"/>
          <p:cNvSpPr/>
          <p:nvPr/>
        </p:nvSpPr>
        <p:spPr>
          <a:xfrm flipH="false" flipV="false" rot="0">
            <a:off x="2493981" y="2766343"/>
            <a:ext cx="4742175" cy="2295644"/>
          </a:xfrm>
          <a:custGeom>
            <a:avLst/>
            <a:gdLst/>
            <a:ahLst/>
            <a:cxnLst/>
            <a:rect r="r" b="b" t="t" l="l"/>
            <a:pathLst>
              <a:path h="2295644" w="4742175">
                <a:moveTo>
                  <a:pt x="0" y="0"/>
                </a:moveTo>
                <a:lnTo>
                  <a:pt x="4742175" y="0"/>
                </a:lnTo>
                <a:lnTo>
                  <a:pt x="4742175" y="2295643"/>
                </a:lnTo>
                <a:lnTo>
                  <a:pt x="0" y="2295643"/>
                </a:lnTo>
                <a:lnTo>
                  <a:pt x="0" y="0"/>
                </a:lnTo>
                <a:close/>
              </a:path>
            </a:pathLst>
          </a:custGeom>
          <a:blipFill>
            <a:blip r:embed="rId5"/>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4" id="4"/>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5" id="5"/>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sp>
        <p:nvSpPr>
          <p:cNvPr name="TextBox 7" id="7"/>
          <p:cNvSpPr txBox="true"/>
          <p:nvPr/>
        </p:nvSpPr>
        <p:spPr>
          <a:xfrm rot="0">
            <a:off x="2493981" y="864468"/>
            <a:ext cx="13300038" cy="1013452"/>
          </a:xfrm>
          <a:prstGeom prst="rect">
            <a:avLst/>
          </a:prstGeom>
        </p:spPr>
        <p:txBody>
          <a:bodyPr anchor="t" rtlCol="false" tIns="0" lIns="0" bIns="0" rIns="0">
            <a:spAutoFit/>
          </a:bodyPr>
          <a:lstStyle/>
          <a:p>
            <a:pPr algn="ctr">
              <a:lnSpc>
                <a:spcPts val="7769"/>
              </a:lnSpc>
            </a:pPr>
            <a:r>
              <a:rPr lang="en-US" b="true" sz="6999">
                <a:solidFill>
                  <a:srgbClr val="040A4E"/>
                </a:solidFill>
                <a:latin typeface="Public Sans Heavy"/>
                <a:ea typeface="Public Sans Heavy"/>
                <a:cs typeface="Public Sans Heavy"/>
                <a:sym typeface="Public Sans Heavy"/>
              </a:rPr>
              <a:t>PLANNING STAGE</a:t>
            </a:r>
          </a:p>
        </p:txBody>
      </p:sp>
      <p:sp>
        <p:nvSpPr>
          <p:cNvPr name="TextBox 8" id="8"/>
          <p:cNvSpPr txBox="true"/>
          <p:nvPr/>
        </p:nvSpPr>
        <p:spPr>
          <a:xfrm rot="0">
            <a:off x="2493981" y="1896970"/>
            <a:ext cx="13420027" cy="568885"/>
          </a:xfrm>
          <a:prstGeom prst="rect">
            <a:avLst/>
          </a:prstGeom>
        </p:spPr>
        <p:txBody>
          <a:bodyPr anchor="t" rtlCol="false" tIns="0" lIns="0" bIns="0" rIns="0">
            <a:spAutoFit/>
          </a:bodyPr>
          <a:lstStyle/>
          <a:p>
            <a:pPr algn="ctr">
              <a:lnSpc>
                <a:spcPts val="4283"/>
              </a:lnSpc>
            </a:pPr>
            <a:r>
              <a:rPr lang="en-US" sz="3858">
                <a:solidFill>
                  <a:srgbClr val="000000"/>
                </a:solidFill>
                <a:latin typeface="Public Sans"/>
                <a:ea typeface="Public Sans"/>
                <a:cs typeface="Public Sans"/>
                <a:sym typeface="Public Sans"/>
              </a:rPr>
              <a:t>To attract the right buyers...</a:t>
            </a:r>
          </a:p>
        </p:txBody>
      </p:sp>
      <p:sp>
        <p:nvSpPr>
          <p:cNvPr name="TextBox 9" id="9"/>
          <p:cNvSpPr txBox="true"/>
          <p:nvPr/>
        </p:nvSpPr>
        <p:spPr>
          <a:xfrm rot="0">
            <a:off x="1840412" y="4133850"/>
            <a:ext cx="6644208" cy="3758164"/>
          </a:xfrm>
          <a:prstGeom prst="rect">
            <a:avLst/>
          </a:prstGeom>
        </p:spPr>
        <p:txBody>
          <a:bodyPr anchor="t" rtlCol="false" tIns="0" lIns="0" bIns="0" rIns="0">
            <a:spAutoFit/>
          </a:bodyPr>
          <a:lstStyle/>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MLS</a:t>
            </a:r>
          </a:p>
          <a:p>
            <a:pPr algn="l" marL="820035" indent="-410018" lvl="1">
              <a:lnSpc>
                <a:spcPts val="4216"/>
              </a:lnSpc>
              <a:buFont typeface="Arial"/>
              <a:buChar char="•"/>
            </a:pPr>
            <a:r>
              <a:rPr lang="en-US" sz="3798" u="sng">
                <a:solidFill>
                  <a:srgbClr val="000000"/>
                </a:solidFill>
                <a:latin typeface="Public Sans"/>
                <a:ea typeface="Public Sans"/>
                <a:cs typeface="Public Sans"/>
                <a:sym typeface="Public Sans"/>
              </a:rPr>
              <a:t>Yard Sign Design</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Pricing Strategy</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Record Virtual Tour</a:t>
            </a:r>
          </a:p>
          <a:p>
            <a:pPr algn="l" marL="820035" indent="-410018" lvl="1">
              <a:lnSpc>
                <a:spcPts val="4216"/>
              </a:lnSpc>
              <a:buFont typeface="Arial"/>
              <a:buChar char="•"/>
            </a:pPr>
            <a:r>
              <a:rPr lang="en-US" sz="3798" spc="-15">
                <a:solidFill>
                  <a:srgbClr val="000000"/>
                </a:solidFill>
                <a:latin typeface="Public Sans"/>
                <a:ea typeface="Public Sans"/>
                <a:cs typeface="Public Sans"/>
                <a:sym typeface="Public Sans"/>
              </a:rPr>
              <a:t>Create Feature Sheet</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Schedule Professional Staging</a:t>
            </a:r>
          </a:p>
        </p:txBody>
      </p:sp>
      <p:sp>
        <p:nvSpPr>
          <p:cNvPr name="Freeform 10" id="10" descr="A close up of a sign  Description automatically generated"/>
          <p:cNvSpPr/>
          <p:nvPr/>
        </p:nvSpPr>
        <p:spPr>
          <a:xfrm flipH="false" flipV="false" rot="0">
            <a:off x="8484620" y="1877920"/>
            <a:ext cx="7674232" cy="8827447"/>
          </a:xfrm>
          <a:custGeom>
            <a:avLst/>
            <a:gdLst/>
            <a:ahLst/>
            <a:cxnLst/>
            <a:rect r="r" b="b" t="t" l="l"/>
            <a:pathLst>
              <a:path h="8827447" w="7674232">
                <a:moveTo>
                  <a:pt x="0" y="0"/>
                </a:moveTo>
                <a:lnTo>
                  <a:pt x="7674232" y="0"/>
                </a:lnTo>
                <a:lnTo>
                  <a:pt x="7674232" y="8827446"/>
                </a:lnTo>
                <a:lnTo>
                  <a:pt x="0" y="8827446"/>
                </a:lnTo>
                <a:lnTo>
                  <a:pt x="0" y="0"/>
                </a:lnTo>
                <a:close/>
              </a:path>
            </a:pathLst>
          </a:custGeom>
          <a:blipFill>
            <a:blip r:embed="rId4"/>
            <a:stretch>
              <a:fillRect l="-113812" t="-15700" r="-23430" b="-348"/>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4" id="4"/>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5" id="5"/>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sp>
        <p:nvSpPr>
          <p:cNvPr name="TextBox 7" id="7"/>
          <p:cNvSpPr txBox="true"/>
          <p:nvPr/>
        </p:nvSpPr>
        <p:spPr>
          <a:xfrm rot="0">
            <a:off x="2493981" y="864468"/>
            <a:ext cx="13300038" cy="1013452"/>
          </a:xfrm>
          <a:prstGeom prst="rect">
            <a:avLst/>
          </a:prstGeom>
        </p:spPr>
        <p:txBody>
          <a:bodyPr anchor="t" rtlCol="false" tIns="0" lIns="0" bIns="0" rIns="0">
            <a:spAutoFit/>
          </a:bodyPr>
          <a:lstStyle/>
          <a:p>
            <a:pPr algn="ctr">
              <a:lnSpc>
                <a:spcPts val="7769"/>
              </a:lnSpc>
            </a:pPr>
            <a:r>
              <a:rPr lang="en-US" b="true" sz="6999">
                <a:solidFill>
                  <a:srgbClr val="040A4E"/>
                </a:solidFill>
                <a:latin typeface="Public Sans Heavy"/>
                <a:ea typeface="Public Sans Heavy"/>
                <a:cs typeface="Public Sans Heavy"/>
                <a:sym typeface="Public Sans Heavy"/>
              </a:rPr>
              <a:t>PLANNING STAGE</a:t>
            </a:r>
          </a:p>
        </p:txBody>
      </p:sp>
      <p:sp>
        <p:nvSpPr>
          <p:cNvPr name="TextBox 8" id="8"/>
          <p:cNvSpPr txBox="true"/>
          <p:nvPr/>
        </p:nvSpPr>
        <p:spPr>
          <a:xfrm rot="0">
            <a:off x="2493981" y="1896970"/>
            <a:ext cx="13420027" cy="568885"/>
          </a:xfrm>
          <a:prstGeom prst="rect">
            <a:avLst/>
          </a:prstGeom>
        </p:spPr>
        <p:txBody>
          <a:bodyPr anchor="t" rtlCol="false" tIns="0" lIns="0" bIns="0" rIns="0">
            <a:spAutoFit/>
          </a:bodyPr>
          <a:lstStyle/>
          <a:p>
            <a:pPr algn="ctr">
              <a:lnSpc>
                <a:spcPts val="4283"/>
              </a:lnSpc>
            </a:pPr>
            <a:r>
              <a:rPr lang="en-US" sz="3858">
                <a:solidFill>
                  <a:srgbClr val="000000"/>
                </a:solidFill>
                <a:latin typeface="Public Sans"/>
                <a:ea typeface="Public Sans"/>
                <a:cs typeface="Public Sans"/>
                <a:sym typeface="Public Sans"/>
              </a:rPr>
              <a:t>To attract the right buyers...</a:t>
            </a:r>
          </a:p>
        </p:txBody>
      </p:sp>
      <p:sp>
        <p:nvSpPr>
          <p:cNvPr name="TextBox 9" id="9"/>
          <p:cNvSpPr txBox="true"/>
          <p:nvPr/>
        </p:nvSpPr>
        <p:spPr>
          <a:xfrm rot="0">
            <a:off x="1840412" y="4133850"/>
            <a:ext cx="6644208" cy="3758164"/>
          </a:xfrm>
          <a:prstGeom prst="rect">
            <a:avLst/>
          </a:prstGeom>
        </p:spPr>
        <p:txBody>
          <a:bodyPr anchor="t" rtlCol="false" tIns="0" lIns="0" bIns="0" rIns="0">
            <a:spAutoFit/>
          </a:bodyPr>
          <a:lstStyle/>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MLS</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Yard Sign Design</a:t>
            </a:r>
          </a:p>
          <a:p>
            <a:pPr algn="l" marL="820035" indent="-410018" lvl="1">
              <a:lnSpc>
                <a:spcPts val="4216"/>
              </a:lnSpc>
              <a:buFont typeface="Arial"/>
              <a:buChar char="•"/>
            </a:pPr>
            <a:r>
              <a:rPr lang="en-US" sz="3798" u="sng">
                <a:solidFill>
                  <a:srgbClr val="000000"/>
                </a:solidFill>
                <a:latin typeface="Public Sans"/>
                <a:ea typeface="Public Sans"/>
                <a:cs typeface="Public Sans"/>
                <a:sym typeface="Public Sans"/>
              </a:rPr>
              <a:t>Pricing Strategy</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Record Virtual Tour</a:t>
            </a:r>
          </a:p>
          <a:p>
            <a:pPr algn="l" marL="820035" indent="-410018" lvl="1">
              <a:lnSpc>
                <a:spcPts val="4216"/>
              </a:lnSpc>
              <a:buFont typeface="Arial"/>
              <a:buChar char="•"/>
            </a:pPr>
            <a:r>
              <a:rPr lang="en-US" sz="3798" spc="-15">
                <a:solidFill>
                  <a:srgbClr val="000000"/>
                </a:solidFill>
                <a:latin typeface="Public Sans"/>
                <a:ea typeface="Public Sans"/>
                <a:cs typeface="Public Sans"/>
                <a:sym typeface="Public Sans"/>
              </a:rPr>
              <a:t>Create Feature Sheet</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Schedule Professional Staging</a:t>
            </a:r>
          </a:p>
        </p:txBody>
      </p:sp>
      <p:sp>
        <p:nvSpPr>
          <p:cNvPr name="Freeform 10" id="10" descr="RG-Listing-Presentation-Email-copy_Page_24.jpg"/>
          <p:cNvSpPr/>
          <p:nvPr/>
        </p:nvSpPr>
        <p:spPr>
          <a:xfrm flipH="false" flipV="false" rot="0">
            <a:off x="7771183" y="3297921"/>
            <a:ext cx="9487641" cy="6989079"/>
          </a:xfrm>
          <a:custGeom>
            <a:avLst/>
            <a:gdLst/>
            <a:ahLst/>
            <a:cxnLst/>
            <a:rect r="r" b="b" t="t" l="l"/>
            <a:pathLst>
              <a:path h="6989079" w="9487641">
                <a:moveTo>
                  <a:pt x="0" y="0"/>
                </a:moveTo>
                <a:lnTo>
                  <a:pt x="9487641" y="0"/>
                </a:lnTo>
                <a:lnTo>
                  <a:pt x="9487641" y="6989079"/>
                </a:lnTo>
                <a:lnTo>
                  <a:pt x="0" y="6989079"/>
                </a:lnTo>
                <a:lnTo>
                  <a:pt x="0" y="0"/>
                </a:lnTo>
                <a:close/>
              </a:path>
            </a:pathLst>
          </a:custGeom>
          <a:blipFill>
            <a:blip r:embed="rId4"/>
            <a:stretch>
              <a:fillRect l="0" t="0" r="-27"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stretch>
              <a:fillRect l="0" t="0" r="0" b="0"/>
            </a:stretch>
          </a:blipFill>
        </p:spPr>
      </p:sp>
      <p:sp>
        <p:nvSpPr>
          <p:cNvPr name="AutoShape 3" id="3"/>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4" id="4"/>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5" id="5"/>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sp>
        <p:nvSpPr>
          <p:cNvPr name="TextBox 7" id="7"/>
          <p:cNvSpPr txBox="true"/>
          <p:nvPr/>
        </p:nvSpPr>
        <p:spPr>
          <a:xfrm rot="0">
            <a:off x="2493981" y="864468"/>
            <a:ext cx="13300038" cy="1013452"/>
          </a:xfrm>
          <a:prstGeom prst="rect">
            <a:avLst/>
          </a:prstGeom>
        </p:spPr>
        <p:txBody>
          <a:bodyPr anchor="t" rtlCol="false" tIns="0" lIns="0" bIns="0" rIns="0">
            <a:spAutoFit/>
          </a:bodyPr>
          <a:lstStyle/>
          <a:p>
            <a:pPr algn="ctr">
              <a:lnSpc>
                <a:spcPts val="7769"/>
              </a:lnSpc>
            </a:pPr>
            <a:r>
              <a:rPr lang="en-US" b="true" sz="6999">
                <a:solidFill>
                  <a:srgbClr val="040A4E"/>
                </a:solidFill>
                <a:latin typeface="Public Sans Heavy"/>
                <a:ea typeface="Public Sans Heavy"/>
                <a:cs typeface="Public Sans Heavy"/>
                <a:sym typeface="Public Sans Heavy"/>
              </a:rPr>
              <a:t>PLANNING STAGE</a:t>
            </a:r>
          </a:p>
        </p:txBody>
      </p:sp>
      <p:sp>
        <p:nvSpPr>
          <p:cNvPr name="TextBox 8" id="8"/>
          <p:cNvSpPr txBox="true"/>
          <p:nvPr/>
        </p:nvSpPr>
        <p:spPr>
          <a:xfrm rot="0">
            <a:off x="2493981" y="1896970"/>
            <a:ext cx="13420027" cy="568885"/>
          </a:xfrm>
          <a:prstGeom prst="rect">
            <a:avLst/>
          </a:prstGeom>
        </p:spPr>
        <p:txBody>
          <a:bodyPr anchor="t" rtlCol="false" tIns="0" lIns="0" bIns="0" rIns="0">
            <a:spAutoFit/>
          </a:bodyPr>
          <a:lstStyle/>
          <a:p>
            <a:pPr algn="ctr">
              <a:lnSpc>
                <a:spcPts val="4283"/>
              </a:lnSpc>
            </a:pPr>
            <a:r>
              <a:rPr lang="en-US" sz="3858">
                <a:solidFill>
                  <a:srgbClr val="000000"/>
                </a:solidFill>
                <a:latin typeface="Public Sans"/>
                <a:ea typeface="Public Sans"/>
                <a:cs typeface="Public Sans"/>
                <a:sym typeface="Public Sans"/>
              </a:rPr>
              <a:t>To attract the right buyers...</a:t>
            </a:r>
          </a:p>
        </p:txBody>
      </p:sp>
      <p:sp>
        <p:nvSpPr>
          <p:cNvPr name="TextBox 9" id="9"/>
          <p:cNvSpPr txBox="true"/>
          <p:nvPr/>
        </p:nvSpPr>
        <p:spPr>
          <a:xfrm rot="0">
            <a:off x="1840412" y="4133850"/>
            <a:ext cx="6644208" cy="3758164"/>
          </a:xfrm>
          <a:prstGeom prst="rect">
            <a:avLst/>
          </a:prstGeom>
        </p:spPr>
        <p:txBody>
          <a:bodyPr anchor="t" rtlCol="false" tIns="0" lIns="0" bIns="0" rIns="0">
            <a:spAutoFit/>
          </a:bodyPr>
          <a:lstStyle/>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MLS</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Yard Sign Design</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Pricing Strategy</a:t>
            </a:r>
          </a:p>
          <a:p>
            <a:pPr algn="l" marL="820035" indent="-410018" lvl="1">
              <a:lnSpc>
                <a:spcPts val="4216"/>
              </a:lnSpc>
              <a:buFont typeface="Arial"/>
              <a:buChar char="•"/>
            </a:pPr>
            <a:r>
              <a:rPr lang="en-US" sz="3798" u="sng">
                <a:solidFill>
                  <a:srgbClr val="000000"/>
                </a:solidFill>
                <a:latin typeface="Public Sans"/>
                <a:ea typeface="Public Sans"/>
                <a:cs typeface="Public Sans"/>
                <a:sym typeface="Public Sans"/>
              </a:rPr>
              <a:t>Record Virtual Tour</a:t>
            </a:r>
          </a:p>
          <a:p>
            <a:pPr algn="l" marL="820035" indent="-410018" lvl="1">
              <a:lnSpc>
                <a:spcPts val="4216"/>
              </a:lnSpc>
              <a:buFont typeface="Arial"/>
              <a:buChar char="•"/>
            </a:pPr>
            <a:r>
              <a:rPr lang="en-US" sz="3798" spc="-15">
                <a:solidFill>
                  <a:srgbClr val="000000"/>
                </a:solidFill>
                <a:latin typeface="Public Sans"/>
                <a:ea typeface="Public Sans"/>
                <a:cs typeface="Public Sans"/>
                <a:sym typeface="Public Sans"/>
              </a:rPr>
              <a:t>Create Feature Sheet</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Schedule Professional Staging</a:t>
            </a:r>
          </a:p>
        </p:txBody>
      </p:sp>
      <p:sp>
        <p:nvSpPr>
          <p:cNvPr name="Freeform 10" id="10" descr="C:\Users\LoveleenDhiman\Desktop\matterport_dollhouse1.png"/>
          <p:cNvSpPr/>
          <p:nvPr/>
        </p:nvSpPr>
        <p:spPr>
          <a:xfrm flipH="false" flipV="false" rot="0">
            <a:off x="7119215" y="3149936"/>
            <a:ext cx="12098566" cy="6342937"/>
          </a:xfrm>
          <a:custGeom>
            <a:avLst/>
            <a:gdLst/>
            <a:ahLst/>
            <a:cxnLst/>
            <a:rect r="r" b="b" t="t" l="l"/>
            <a:pathLst>
              <a:path h="6342937" w="12098566">
                <a:moveTo>
                  <a:pt x="0" y="0"/>
                </a:moveTo>
                <a:lnTo>
                  <a:pt x="12098566" y="0"/>
                </a:lnTo>
                <a:lnTo>
                  <a:pt x="12098566" y="6342936"/>
                </a:lnTo>
                <a:lnTo>
                  <a:pt x="0" y="6342936"/>
                </a:lnTo>
                <a:lnTo>
                  <a:pt x="0" y="0"/>
                </a:lnTo>
                <a:close/>
              </a:path>
            </a:pathLst>
          </a:custGeom>
          <a:blipFill>
            <a:blip r:embed="rId3"/>
            <a:stretch>
              <a:fillRect l="0" t="0" r="0" b="-7291"/>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1487009" y="2079742"/>
            <a:ext cx="6127517" cy="6127517"/>
            <a:chOff x="0" y="0"/>
            <a:chExt cx="6350000" cy="6350000"/>
          </a:xfrm>
        </p:grpSpPr>
        <p:sp>
          <p:nvSpPr>
            <p:cNvPr name="Freeform 3" id="3"/>
            <p:cNvSpPr/>
            <p:nvPr/>
          </p:nvSpPr>
          <p:spPr>
            <a:xfrm flipH="false" flipV="false" rot="0">
              <a:off x="254" y="1270"/>
              <a:ext cx="6348984" cy="6348984"/>
            </a:xfrm>
            <a:custGeom>
              <a:avLst/>
              <a:gdLst/>
              <a:ahLst/>
              <a:cxnLst/>
              <a:rect r="r" b="b" t="t" l="l"/>
              <a:pathLst>
                <a:path h="6348984" w="6348984">
                  <a:moveTo>
                    <a:pt x="0" y="3174492"/>
                  </a:moveTo>
                  <a:lnTo>
                    <a:pt x="3174492" y="0"/>
                  </a:lnTo>
                  <a:lnTo>
                    <a:pt x="6348984" y="3174492"/>
                  </a:lnTo>
                  <a:lnTo>
                    <a:pt x="3174492" y="6348984"/>
                  </a:lnTo>
                  <a:close/>
                </a:path>
              </a:pathLst>
            </a:custGeom>
            <a:solidFill>
              <a:srgbClr val="040A4E"/>
            </a:solidFill>
          </p:spPr>
        </p:sp>
        <p:sp>
          <p:nvSpPr>
            <p:cNvPr name="Freeform 4" id="4"/>
            <p:cNvSpPr/>
            <p:nvPr/>
          </p:nvSpPr>
          <p:spPr>
            <a:xfrm flipH="false" flipV="false" rot="0">
              <a:off x="991997" y="1091406"/>
              <a:ext cx="4366006" cy="4167187"/>
            </a:xfrm>
            <a:custGeom>
              <a:avLst/>
              <a:gdLst/>
              <a:ahLst/>
              <a:cxnLst/>
              <a:rect r="r" b="b" t="t" l="l"/>
              <a:pathLst>
                <a:path h="4167187" w="4366006">
                  <a:moveTo>
                    <a:pt x="2183003" y="3334"/>
                  </a:moveTo>
                  <a:cubicBezTo>
                    <a:pt x="1437581" y="0"/>
                    <a:pt x="747353" y="395765"/>
                    <a:pt x="373676" y="1040769"/>
                  </a:cubicBezTo>
                  <a:cubicBezTo>
                    <a:pt x="0" y="1685773"/>
                    <a:pt x="0" y="2481415"/>
                    <a:pt x="373676" y="3126419"/>
                  </a:cubicBezTo>
                  <a:cubicBezTo>
                    <a:pt x="747353" y="3771423"/>
                    <a:pt x="1437581" y="4167187"/>
                    <a:pt x="2183003" y="4163854"/>
                  </a:cubicBezTo>
                  <a:cubicBezTo>
                    <a:pt x="2928425" y="4167187"/>
                    <a:pt x="3618653" y="3771423"/>
                    <a:pt x="3992330" y="3126419"/>
                  </a:cubicBezTo>
                  <a:cubicBezTo>
                    <a:pt x="4366006" y="2481415"/>
                    <a:pt x="4366006" y="1685773"/>
                    <a:pt x="3992330" y="1040769"/>
                  </a:cubicBezTo>
                  <a:cubicBezTo>
                    <a:pt x="3618653" y="395765"/>
                    <a:pt x="2928425" y="0"/>
                    <a:pt x="2183003" y="3334"/>
                  </a:cubicBezTo>
                  <a:close/>
                </a:path>
              </a:pathLst>
            </a:custGeom>
            <a:blipFill>
              <a:blip r:embed="rId2"/>
              <a:stretch>
                <a:fillRect l="-24572" t="0" r="-24572" b="0"/>
              </a:stretch>
            </a:blipFill>
          </p:spPr>
        </p:sp>
      </p:grpSp>
      <p:sp>
        <p:nvSpPr>
          <p:cNvPr name="AutoShape 5" id="5"/>
          <p:cNvSpPr/>
          <p:nvPr/>
        </p:nvSpPr>
        <p:spPr>
          <a:xfrm rot="-5399999">
            <a:off x="16257015" y="7295602"/>
            <a:ext cx="1858401"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5765334" y="1489393"/>
            <a:ext cx="2768938" cy="0"/>
          </a:xfrm>
          <a:prstGeom prst="line">
            <a:avLst/>
          </a:prstGeom>
          <a:ln cap="flat" w="47625">
            <a:solidFill>
              <a:srgbClr val="040A4E"/>
            </a:solidFill>
            <a:prstDash val="solid"/>
            <a:headEnd type="none" len="sm" w="sm"/>
            <a:tailEnd type="none" len="sm" w="sm"/>
          </a:ln>
        </p:spPr>
      </p:sp>
      <p:sp>
        <p:nvSpPr>
          <p:cNvPr name="Freeform 7" id="7"/>
          <p:cNvSpPr/>
          <p:nvPr/>
        </p:nvSpPr>
        <p:spPr>
          <a:xfrm flipH="true" flipV="false" rot="0">
            <a:off x="7858" y="7612117"/>
            <a:ext cx="1346949" cy="2693898"/>
          </a:xfrm>
          <a:custGeom>
            <a:avLst/>
            <a:gdLst/>
            <a:ahLst/>
            <a:cxnLst/>
            <a:rect r="r" b="b" t="t" l="l"/>
            <a:pathLst>
              <a:path h="2693898" w="1346949">
                <a:moveTo>
                  <a:pt x="1346949" y="0"/>
                </a:moveTo>
                <a:lnTo>
                  <a:pt x="0" y="0"/>
                </a:lnTo>
                <a:lnTo>
                  <a:pt x="0" y="2693898"/>
                </a:lnTo>
                <a:lnTo>
                  <a:pt x="1346949" y="2693898"/>
                </a:lnTo>
                <a:lnTo>
                  <a:pt x="1346949"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true" rot="0">
            <a:off x="16941051" y="0"/>
            <a:ext cx="1346949" cy="2693898"/>
          </a:xfrm>
          <a:custGeom>
            <a:avLst/>
            <a:gdLst/>
            <a:ahLst/>
            <a:cxnLst/>
            <a:rect r="r" b="b" t="t" l="l"/>
            <a:pathLst>
              <a:path h="2693898" w="1346949">
                <a:moveTo>
                  <a:pt x="0" y="2693898"/>
                </a:moveTo>
                <a:lnTo>
                  <a:pt x="1346949" y="2693898"/>
                </a:lnTo>
                <a:lnTo>
                  <a:pt x="1346949" y="0"/>
                </a:lnTo>
                <a:lnTo>
                  <a:pt x="0" y="0"/>
                </a:lnTo>
                <a:lnTo>
                  <a:pt x="0" y="269389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1354807" y="895350"/>
            <a:ext cx="4410527" cy="1054735"/>
          </a:xfrm>
          <a:prstGeom prst="rect">
            <a:avLst/>
          </a:prstGeom>
        </p:spPr>
        <p:txBody>
          <a:bodyPr anchor="t" rtlCol="false" tIns="0" lIns="0" bIns="0" rIns="0">
            <a:spAutoFit/>
          </a:bodyPr>
          <a:lstStyle/>
          <a:p>
            <a:pPr algn="l">
              <a:lnSpc>
                <a:spcPts val="8539"/>
              </a:lnSpc>
            </a:pPr>
            <a:r>
              <a:rPr lang="en-US" b="true" sz="6099">
                <a:solidFill>
                  <a:srgbClr val="040A4E"/>
                </a:solidFill>
                <a:latin typeface="Public Sans Bold"/>
                <a:ea typeface="Public Sans Bold"/>
                <a:cs typeface="Public Sans Bold"/>
                <a:sym typeface="Public Sans Bold"/>
              </a:rPr>
              <a:t>WELCOME</a:t>
            </a:r>
          </a:p>
        </p:txBody>
      </p:sp>
      <p:sp>
        <p:nvSpPr>
          <p:cNvPr name="TextBox 10" id="10"/>
          <p:cNvSpPr txBox="true"/>
          <p:nvPr/>
        </p:nvSpPr>
        <p:spPr>
          <a:xfrm rot="0">
            <a:off x="1354807" y="2526415"/>
            <a:ext cx="10000659" cy="2473325"/>
          </a:xfrm>
          <a:prstGeom prst="rect">
            <a:avLst/>
          </a:prstGeom>
        </p:spPr>
        <p:txBody>
          <a:bodyPr anchor="t" rtlCol="false" tIns="0" lIns="0" bIns="0" rIns="0">
            <a:spAutoFit/>
          </a:bodyPr>
          <a:lstStyle/>
          <a:p>
            <a:pPr algn="l">
              <a:lnSpc>
                <a:spcPts val="4900"/>
              </a:lnSpc>
            </a:pPr>
            <a:r>
              <a:rPr lang="en-US" sz="3500">
                <a:solidFill>
                  <a:srgbClr val="000000"/>
                </a:solidFill>
                <a:latin typeface="Public Sans"/>
                <a:ea typeface="Public Sans"/>
                <a:cs typeface="Public Sans"/>
                <a:sym typeface="Public Sans"/>
              </a:rPr>
              <a:t>Thank you for giving Save Max the opportunity to present before you &amp; the potential opportunity to represent you in the sale of your home.</a:t>
            </a:r>
          </a:p>
        </p:txBody>
      </p:sp>
      <p:sp>
        <p:nvSpPr>
          <p:cNvPr name="TextBox 11" id="11"/>
          <p:cNvSpPr txBox="true"/>
          <p:nvPr/>
        </p:nvSpPr>
        <p:spPr>
          <a:xfrm rot="0">
            <a:off x="1354807" y="5284899"/>
            <a:ext cx="10000659" cy="3092450"/>
          </a:xfrm>
          <a:prstGeom prst="rect">
            <a:avLst/>
          </a:prstGeom>
        </p:spPr>
        <p:txBody>
          <a:bodyPr anchor="t" rtlCol="false" tIns="0" lIns="0" bIns="0" rIns="0">
            <a:spAutoFit/>
          </a:bodyPr>
          <a:lstStyle/>
          <a:p>
            <a:pPr algn="l">
              <a:lnSpc>
                <a:spcPts val="4900"/>
              </a:lnSpc>
            </a:pPr>
            <a:r>
              <a:rPr lang="en-US" sz="3500">
                <a:solidFill>
                  <a:srgbClr val="000000"/>
                </a:solidFill>
                <a:latin typeface="Public Sans"/>
                <a:ea typeface="Public Sans"/>
                <a:cs typeface="Public Sans"/>
                <a:sym typeface="Public Sans"/>
              </a:rPr>
              <a:t>Your HOME is UNIQUE; Both as a place where you have built many memories and as a significant asset. We are respectful of your home &amp; mindful of our responsibility to maximize its value in a short timeframe.</a:t>
            </a:r>
            <a:r>
              <a:rPr lang="en-US" sz="3500">
                <a:solidFill>
                  <a:srgbClr val="000000"/>
                </a:solidFill>
                <a:latin typeface="Public Sans"/>
                <a:ea typeface="Public Sans"/>
                <a:cs typeface="Public Sans"/>
                <a:sym typeface="Public Sans"/>
              </a:rPr>
              <a:t> </a:t>
            </a:r>
          </a:p>
        </p:txBody>
      </p:sp>
      <p:sp>
        <p:nvSpPr>
          <p:cNvPr name="AutoShape 12" id="12"/>
          <p:cNvSpPr/>
          <p:nvPr/>
        </p:nvSpPr>
        <p:spPr>
          <a:xfrm flipH="true">
            <a:off x="7759531" y="9496537"/>
            <a:ext cx="2768938" cy="0"/>
          </a:xfrm>
          <a:prstGeom prst="line">
            <a:avLst/>
          </a:prstGeom>
          <a:ln cap="flat" w="47625">
            <a:solidFill>
              <a:srgbClr val="040A4E"/>
            </a:solidFill>
            <a:prstDash val="solid"/>
            <a:headEnd type="none" len="sm" w="sm"/>
            <a:tailEnd type="none" len="sm" w="sm"/>
          </a:ln>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stretch>
              <a:fillRect l="0" t="0" r="0" b="0"/>
            </a:stretch>
          </a:blipFill>
        </p:spPr>
      </p:sp>
      <p:sp>
        <p:nvSpPr>
          <p:cNvPr name="AutoShape 3" id="3"/>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4" id="4"/>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5" id="5"/>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sp>
        <p:nvSpPr>
          <p:cNvPr name="TextBox 7" id="7"/>
          <p:cNvSpPr txBox="true"/>
          <p:nvPr/>
        </p:nvSpPr>
        <p:spPr>
          <a:xfrm rot="0">
            <a:off x="2493981" y="864468"/>
            <a:ext cx="13300038" cy="1013452"/>
          </a:xfrm>
          <a:prstGeom prst="rect">
            <a:avLst/>
          </a:prstGeom>
        </p:spPr>
        <p:txBody>
          <a:bodyPr anchor="t" rtlCol="false" tIns="0" lIns="0" bIns="0" rIns="0">
            <a:spAutoFit/>
          </a:bodyPr>
          <a:lstStyle/>
          <a:p>
            <a:pPr algn="ctr">
              <a:lnSpc>
                <a:spcPts val="7769"/>
              </a:lnSpc>
            </a:pPr>
            <a:r>
              <a:rPr lang="en-US" b="true" sz="6999">
                <a:solidFill>
                  <a:srgbClr val="040A4E"/>
                </a:solidFill>
                <a:latin typeface="Public Sans Heavy"/>
                <a:ea typeface="Public Sans Heavy"/>
                <a:cs typeface="Public Sans Heavy"/>
                <a:sym typeface="Public Sans Heavy"/>
              </a:rPr>
              <a:t>PLANNING STAGE</a:t>
            </a:r>
          </a:p>
        </p:txBody>
      </p:sp>
      <p:sp>
        <p:nvSpPr>
          <p:cNvPr name="TextBox 8" id="8"/>
          <p:cNvSpPr txBox="true"/>
          <p:nvPr/>
        </p:nvSpPr>
        <p:spPr>
          <a:xfrm rot="0">
            <a:off x="2493981" y="1896970"/>
            <a:ext cx="13420027" cy="568885"/>
          </a:xfrm>
          <a:prstGeom prst="rect">
            <a:avLst/>
          </a:prstGeom>
        </p:spPr>
        <p:txBody>
          <a:bodyPr anchor="t" rtlCol="false" tIns="0" lIns="0" bIns="0" rIns="0">
            <a:spAutoFit/>
          </a:bodyPr>
          <a:lstStyle/>
          <a:p>
            <a:pPr algn="ctr">
              <a:lnSpc>
                <a:spcPts val="4283"/>
              </a:lnSpc>
            </a:pPr>
            <a:r>
              <a:rPr lang="en-US" sz="3858">
                <a:solidFill>
                  <a:srgbClr val="000000"/>
                </a:solidFill>
                <a:latin typeface="Public Sans"/>
                <a:ea typeface="Public Sans"/>
                <a:cs typeface="Public Sans"/>
                <a:sym typeface="Public Sans"/>
              </a:rPr>
              <a:t>To attract the right buyers...</a:t>
            </a:r>
          </a:p>
        </p:txBody>
      </p:sp>
      <p:sp>
        <p:nvSpPr>
          <p:cNvPr name="TextBox 9" id="9"/>
          <p:cNvSpPr txBox="true"/>
          <p:nvPr/>
        </p:nvSpPr>
        <p:spPr>
          <a:xfrm rot="0">
            <a:off x="1840412" y="4133850"/>
            <a:ext cx="6644208" cy="3758164"/>
          </a:xfrm>
          <a:prstGeom prst="rect">
            <a:avLst/>
          </a:prstGeom>
        </p:spPr>
        <p:txBody>
          <a:bodyPr anchor="t" rtlCol="false" tIns="0" lIns="0" bIns="0" rIns="0">
            <a:spAutoFit/>
          </a:bodyPr>
          <a:lstStyle/>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MLS</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Yard Sign Design</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Pricing Strategy</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Record Virtual Tour</a:t>
            </a:r>
          </a:p>
          <a:p>
            <a:pPr algn="l" marL="820035" indent="-410018" lvl="1">
              <a:lnSpc>
                <a:spcPts val="4216"/>
              </a:lnSpc>
              <a:buFont typeface="Arial"/>
              <a:buChar char="•"/>
            </a:pPr>
            <a:r>
              <a:rPr lang="en-US" sz="3798" spc="-15" u="sng">
                <a:solidFill>
                  <a:srgbClr val="000000"/>
                </a:solidFill>
                <a:latin typeface="Public Sans"/>
                <a:ea typeface="Public Sans"/>
                <a:cs typeface="Public Sans"/>
                <a:sym typeface="Public Sans"/>
              </a:rPr>
              <a:t>Create Feature Sheet</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Schedule Professional Staging</a:t>
            </a:r>
          </a:p>
        </p:txBody>
      </p:sp>
      <p:sp>
        <p:nvSpPr>
          <p:cNvPr name="Freeform 10" id="10"/>
          <p:cNvSpPr/>
          <p:nvPr/>
        </p:nvSpPr>
        <p:spPr>
          <a:xfrm flipH="false" flipV="false" rot="0">
            <a:off x="7412393" y="2265421"/>
            <a:ext cx="13030201" cy="8376382"/>
          </a:xfrm>
          <a:custGeom>
            <a:avLst/>
            <a:gdLst/>
            <a:ahLst/>
            <a:cxnLst/>
            <a:rect r="r" b="b" t="t" l="l"/>
            <a:pathLst>
              <a:path h="8376382" w="13030201">
                <a:moveTo>
                  <a:pt x="0" y="0"/>
                </a:moveTo>
                <a:lnTo>
                  <a:pt x="13030202" y="0"/>
                </a:lnTo>
                <a:lnTo>
                  <a:pt x="13030202" y="8376383"/>
                </a:lnTo>
                <a:lnTo>
                  <a:pt x="0" y="8376383"/>
                </a:lnTo>
                <a:lnTo>
                  <a:pt x="0" y="0"/>
                </a:lnTo>
                <a:close/>
              </a:path>
            </a:pathLst>
          </a:custGeom>
          <a:blipFill>
            <a:blip r:embed="rId3"/>
            <a:stretch>
              <a:fillRect l="-17510" t="-20341" r="0" b="-16757"/>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stretch>
              <a:fillRect l="0" t="0" r="0" b="0"/>
            </a:stretch>
          </a:blipFill>
        </p:spPr>
      </p:sp>
      <p:sp>
        <p:nvSpPr>
          <p:cNvPr name="AutoShape 3" id="3"/>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4" id="4"/>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5" id="5"/>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sp>
        <p:nvSpPr>
          <p:cNvPr name="TextBox 7" id="7"/>
          <p:cNvSpPr txBox="true"/>
          <p:nvPr/>
        </p:nvSpPr>
        <p:spPr>
          <a:xfrm rot="0">
            <a:off x="2493981" y="864468"/>
            <a:ext cx="13300038" cy="1013452"/>
          </a:xfrm>
          <a:prstGeom prst="rect">
            <a:avLst/>
          </a:prstGeom>
        </p:spPr>
        <p:txBody>
          <a:bodyPr anchor="t" rtlCol="false" tIns="0" lIns="0" bIns="0" rIns="0">
            <a:spAutoFit/>
          </a:bodyPr>
          <a:lstStyle/>
          <a:p>
            <a:pPr algn="ctr">
              <a:lnSpc>
                <a:spcPts val="7769"/>
              </a:lnSpc>
            </a:pPr>
            <a:r>
              <a:rPr lang="en-US" b="true" sz="6999">
                <a:solidFill>
                  <a:srgbClr val="040A4E"/>
                </a:solidFill>
                <a:latin typeface="Public Sans Heavy"/>
                <a:ea typeface="Public Sans Heavy"/>
                <a:cs typeface="Public Sans Heavy"/>
                <a:sym typeface="Public Sans Heavy"/>
              </a:rPr>
              <a:t>PLANNING STAGE</a:t>
            </a:r>
          </a:p>
        </p:txBody>
      </p:sp>
      <p:sp>
        <p:nvSpPr>
          <p:cNvPr name="TextBox 8" id="8"/>
          <p:cNvSpPr txBox="true"/>
          <p:nvPr/>
        </p:nvSpPr>
        <p:spPr>
          <a:xfrm rot="0">
            <a:off x="2493981" y="1896970"/>
            <a:ext cx="13420027" cy="568885"/>
          </a:xfrm>
          <a:prstGeom prst="rect">
            <a:avLst/>
          </a:prstGeom>
        </p:spPr>
        <p:txBody>
          <a:bodyPr anchor="t" rtlCol="false" tIns="0" lIns="0" bIns="0" rIns="0">
            <a:spAutoFit/>
          </a:bodyPr>
          <a:lstStyle/>
          <a:p>
            <a:pPr algn="ctr">
              <a:lnSpc>
                <a:spcPts val="4283"/>
              </a:lnSpc>
            </a:pPr>
            <a:r>
              <a:rPr lang="en-US" sz="3858">
                <a:solidFill>
                  <a:srgbClr val="000000"/>
                </a:solidFill>
                <a:latin typeface="Public Sans"/>
                <a:ea typeface="Public Sans"/>
                <a:cs typeface="Public Sans"/>
                <a:sym typeface="Public Sans"/>
              </a:rPr>
              <a:t>To attract the right buyers...</a:t>
            </a:r>
          </a:p>
        </p:txBody>
      </p:sp>
      <p:sp>
        <p:nvSpPr>
          <p:cNvPr name="TextBox 9" id="9"/>
          <p:cNvSpPr txBox="true"/>
          <p:nvPr/>
        </p:nvSpPr>
        <p:spPr>
          <a:xfrm rot="0">
            <a:off x="1840412" y="4133850"/>
            <a:ext cx="6644208" cy="3758164"/>
          </a:xfrm>
          <a:prstGeom prst="rect">
            <a:avLst/>
          </a:prstGeom>
        </p:spPr>
        <p:txBody>
          <a:bodyPr anchor="t" rtlCol="false" tIns="0" lIns="0" bIns="0" rIns="0">
            <a:spAutoFit/>
          </a:bodyPr>
          <a:lstStyle/>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MLS</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Yard Sign Design</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Pricing Strategy</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Record Virtual Tour</a:t>
            </a:r>
          </a:p>
          <a:p>
            <a:pPr algn="l" marL="820035" indent="-410018" lvl="1">
              <a:lnSpc>
                <a:spcPts val="4216"/>
              </a:lnSpc>
              <a:buFont typeface="Arial"/>
              <a:buChar char="•"/>
            </a:pPr>
            <a:r>
              <a:rPr lang="en-US" sz="3798" spc="-15">
                <a:solidFill>
                  <a:srgbClr val="000000"/>
                </a:solidFill>
                <a:latin typeface="Public Sans"/>
                <a:ea typeface="Public Sans"/>
                <a:cs typeface="Public Sans"/>
                <a:sym typeface="Public Sans"/>
              </a:rPr>
              <a:t>Create Feature Sheet</a:t>
            </a:r>
          </a:p>
          <a:p>
            <a:pPr algn="l" marL="820035" indent="-410018" lvl="1">
              <a:lnSpc>
                <a:spcPts val="4216"/>
              </a:lnSpc>
              <a:buFont typeface="Arial"/>
              <a:buChar char="•"/>
            </a:pPr>
            <a:r>
              <a:rPr lang="en-US" sz="3798" u="sng">
                <a:solidFill>
                  <a:srgbClr val="000000"/>
                </a:solidFill>
                <a:latin typeface="Public Sans"/>
                <a:ea typeface="Public Sans"/>
                <a:cs typeface="Public Sans"/>
                <a:sym typeface="Public Sans"/>
              </a:rPr>
              <a:t>Schedule Professional Staging</a:t>
            </a:r>
          </a:p>
        </p:txBody>
      </p:sp>
      <p:sp>
        <p:nvSpPr>
          <p:cNvPr name="Freeform 10" id="10" descr="Master Bedroom Staging"/>
          <p:cNvSpPr/>
          <p:nvPr/>
        </p:nvSpPr>
        <p:spPr>
          <a:xfrm flipH="false" flipV="false" rot="0">
            <a:off x="10940816" y="2654636"/>
            <a:ext cx="7761272" cy="5820954"/>
          </a:xfrm>
          <a:custGeom>
            <a:avLst/>
            <a:gdLst/>
            <a:ahLst/>
            <a:cxnLst/>
            <a:rect r="r" b="b" t="t" l="l"/>
            <a:pathLst>
              <a:path h="5820954" w="7761272">
                <a:moveTo>
                  <a:pt x="0" y="0"/>
                </a:moveTo>
                <a:lnTo>
                  <a:pt x="7761272" y="0"/>
                </a:lnTo>
                <a:lnTo>
                  <a:pt x="7761272" y="5820953"/>
                </a:lnTo>
                <a:lnTo>
                  <a:pt x="0" y="5820953"/>
                </a:lnTo>
                <a:lnTo>
                  <a:pt x="0" y="0"/>
                </a:lnTo>
                <a:close/>
              </a:path>
            </a:pathLst>
          </a:custGeom>
          <a:blipFill>
            <a:blip r:embed="rId3"/>
            <a:stretch>
              <a:fillRect l="0" t="0" r="0" b="0"/>
            </a:stretch>
          </a:blipFill>
        </p:spPr>
      </p:sp>
      <p:sp>
        <p:nvSpPr>
          <p:cNvPr name="Freeform 11" id="11" descr="Real Estate Photography &amp; Video in NJ &amp; NYC - Marketing made easy."/>
          <p:cNvSpPr/>
          <p:nvPr/>
        </p:nvSpPr>
        <p:spPr>
          <a:xfrm flipH="false" flipV="false" rot="0">
            <a:off x="7950084" y="6340573"/>
            <a:ext cx="5981465" cy="3362116"/>
          </a:xfrm>
          <a:custGeom>
            <a:avLst/>
            <a:gdLst/>
            <a:ahLst/>
            <a:cxnLst/>
            <a:rect r="r" b="b" t="t" l="l"/>
            <a:pathLst>
              <a:path h="3362116" w="5981465">
                <a:moveTo>
                  <a:pt x="0" y="0"/>
                </a:moveTo>
                <a:lnTo>
                  <a:pt x="5981465" y="0"/>
                </a:lnTo>
                <a:lnTo>
                  <a:pt x="5981465" y="3362116"/>
                </a:lnTo>
                <a:lnTo>
                  <a:pt x="0" y="3362116"/>
                </a:lnTo>
                <a:lnTo>
                  <a:pt x="0" y="0"/>
                </a:lnTo>
                <a:close/>
              </a:path>
            </a:pathLst>
          </a:custGeom>
          <a:blipFill>
            <a:blip r:embed="rId4"/>
            <a:stretch>
              <a:fillRect l="-9539" t="-2245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stretch>
              <a:fillRect l="0" t="0" r="0" b="0"/>
            </a:stretch>
          </a:blipFill>
        </p:spPr>
      </p:sp>
      <p:sp>
        <p:nvSpPr>
          <p:cNvPr name="AutoShape 3" id="3"/>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4" id="4"/>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5" id="5"/>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sp>
        <p:nvSpPr>
          <p:cNvPr name="Freeform 7" id="7"/>
          <p:cNvSpPr/>
          <p:nvPr/>
        </p:nvSpPr>
        <p:spPr>
          <a:xfrm flipH="false" flipV="false" rot="0">
            <a:off x="3636695" y="6336950"/>
            <a:ext cx="2478010" cy="2069138"/>
          </a:xfrm>
          <a:custGeom>
            <a:avLst/>
            <a:gdLst/>
            <a:ahLst/>
            <a:cxnLst/>
            <a:rect r="r" b="b" t="t" l="l"/>
            <a:pathLst>
              <a:path h="2069138" w="2478010">
                <a:moveTo>
                  <a:pt x="0" y="0"/>
                </a:moveTo>
                <a:lnTo>
                  <a:pt x="2478010" y="0"/>
                </a:lnTo>
                <a:lnTo>
                  <a:pt x="2478010" y="2069138"/>
                </a:lnTo>
                <a:lnTo>
                  <a:pt x="0" y="20691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3107650" y="7141769"/>
            <a:ext cx="1592609" cy="1685300"/>
          </a:xfrm>
          <a:custGeom>
            <a:avLst/>
            <a:gdLst/>
            <a:ahLst/>
            <a:cxnLst/>
            <a:rect r="r" b="b" t="t" l="l"/>
            <a:pathLst>
              <a:path h="1685300" w="1592609">
                <a:moveTo>
                  <a:pt x="0" y="0"/>
                </a:moveTo>
                <a:lnTo>
                  <a:pt x="1592609" y="0"/>
                </a:lnTo>
                <a:lnTo>
                  <a:pt x="1592609" y="1685300"/>
                </a:lnTo>
                <a:lnTo>
                  <a:pt x="0" y="16853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8150165" y="6447165"/>
            <a:ext cx="2605892" cy="2289928"/>
          </a:xfrm>
          <a:custGeom>
            <a:avLst/>
            <a:gdLst/>
            <a:ahLst/>
            <a:cxnLst/>
            <a:rect r="r" b="b" t="t" l="l"/>
            <a:pathLst>
              <a:path h="2289928" w="2605892">
                <a:moveTo>
                  <a:pt x="0" y="0"/>
                </a:moveTo>
                <a:lnTo>
                  <a:pt x="2605892" y="0"/>
                </a:lnTo>
                <a:lnTo>
                  <a:pt x="2605892" y="2289928"/>
                </a:lnTo>
                <a:lnTo>
                  <a:pt x="0" y="228992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2859389" y="6336950"/>
            <a:ext cx="2478010" cy="2069138"/>
          </a:xfrm>
          <a:custGeom>
            <a:avLst/>
            <a:gdLst/>
            <a:ahLst/>
            <a:cxnLst/>
            <a:rect r="r" b="b" t="t" l="l"/>
            <a:pathLst>
              <a:path h="2069138" w="2478010">
                <a:moveTo>
                  <a:pt x="0" y="0"/>
                </a:moveTo>
                <a:lnTo>
                  <a:pt x="2478010" y="0"/>
                </a:lnTo>
                <a:lnTo>
                  <a:pt x="2478010" y="2069138"/>
                </a:lnTo>
                <a:lnTo>
                  <a:pt x="0" y="20691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12614567" y="7036092"/>
            <a:ext cx="1483827" cy="1458042"/>
          </a:xfrm>
          <a:custGeom>
            <a:avLst/>
            <a:gdLst/>
            <a:ahLst/>
            <a:cxnLst/>
            <a:rect r="r" b="b" t="t" l="l"/>
            <a:pathLst>
              <a:path h="1458042" w="1483827">
                <a:moveTo>
                  <a:pt x="0" y="0"/>
                </a:moveTo>
                <a:lnTo>
                  <a:pt x="1483827" y="0"/>
                </a:lnTo>
                <a:lnTo>
                  <a:pt x="1483827" y="1458041"/>
                </a:lnTo>
                <a:lnTo>
                  <a:pt x="0" y="145804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6686205" y="7100704"/>
            <a:ext cx="896239" cy="896239"/>
          </a:xfrm>
          <a:custGeom>
            <a:avLst/>
            <a:gdLst/>
            <a:ahLst/>
            <a:cxnLst/>
            <a:rect r="r" b="b" t="t" l="l"/>
            <a:pathLst>
              <a:path h="896239" w="896239">
                <a:moveTo>
                  <a:pt x="0" y="0"/>
                </a:moveTo>
                <a:lnTo>
                  <a:pt x="896239" y="0"/>
                </a:lnTo>
                <a:lnTo>
                  <a:pt x="896239" y="896239"/>
                </a:lnTo>
                <a:lnTo>
                  <a:pt x="0" y="89623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0">
            <a:off x="11323778" y="7275990"/>
            <a:ext cx="909445" cy="545667"/>
          </a:xfrm>
          <a:custGeom>
            <a:avLst/>
            <a:gdLst/>
            <a:ahLst/>
            <a:cxnLst/>
            <a:rect r="r" b="b" t="t" l="l"/>
            <a:pathLst>
              <a:path h="545667" w="909445">
                <a:moveTo>
                  <a:pt x="0" y="0"/>
                </a:moveTo>
                <a:lnTo>
                  <a:pt x="909445" y="0"/>
                </a:lnTo>
                <a:lnTo>
                  <a:pt x="909445" y="545667"/>
                </a:lnTo>
                <a:lnTo>
                  <a:pt x="0" y="54566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4" id="14"/>
          <p:cNvSpPr/>
          <p:nvPr/>
        </p:nvSpPr>
        <p:spPr>
          <a:xfrm flipH="false" flipV="false" rot="2796734">
            <a:off x="3462807" y="7459734"/>
            <a:ext cx="747072" cy="1299256"/>
          </a:xfrm>
          <a:custGeom>
            <a:avLst/>
            <a:gdLst/>
            <a:ahLst/>
            <a:cxnLst/>
            <a:rect r="r" b="b" t="t" l="l"/>
            <a:pathLst>
              <a:path h="1299256" w="747072">
                <a:moveTo>
                  <a:pt x="0" y="0"/>
                </a:moveTo>
                <a:lnTo>
                  <a:pt x="747072" y="0"/>
                </a:lnTo>
                <a:lnTo>
                  <a:pt x="747072" y="1299256"/>
                </a:lnTo>
                <a:lnTo>
                  <a:pt x="0" y="129925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5" id="15"/>
          <p:cNvSpPr txBox="true"/>
          <p:nvPr/>
        </p:nvSpPr>
        <p:spPr>
          <a:xfrm rot="0">
            <a:off x="2433987" y="1603659"/>
            <a:ext cx="13300038" cy="982591"/>
          </a:xfrm>
          <a:prstGeom prst="rect">
            <a:avLst/>
          </a:prstGeom>
        </p:spPr>
        <p:txBody>
          <a:bodyPr anchor="t" rtlCol="false" tIns="0" lIns="0" bIns="0" rIns="0">
            <a:spAutoFit/>
          </a:bodyPr>
          <a:lstStyle/>
          <a:p>
            <a:pPr algn="ctr">
              <a:lnSpc>
                <a:spcPts val="7547"/>
              </a:lnSpc>
            </a:pPr>
            <a:r>
              <a:rPr lang="en-US" b="true" sz="6799">
                <a:solidFill>
                  <a:srgbClr val="040A4E"/>
                </a:solidFill>
                <a:latin typeface="Public Sans Heavy"/>
                <a:ea typeface="Public Sans Heavy"/>
                <a:cs typeface="Public Sans Heavy"/>
                <a:sym typeface="Public Sans Heavy"/>
              </a:rPr>
              <a:t>MARKETING YOUR PROPERTY</a:t>
            </a:r>
          </a:p>
        </p:txBody>
      </p:sp>
      <p:sp>
        <p:nvSpPr>
          <p:cNvPr name="TextBox 16" id="16"/>
          <p:cNvSpPr txBox="true"/>
          <p:nvPr/>
        </p:nvSpPr>
        <p:spPr>
          <a:xfrm rot="0">
            <a:off x="2433987" y="2636161"/>
            <a:ext cx="13420027" cy="568885"/>
          </a:xfrm>
          <a:prstGeom prst="rect">
            <a:avLst/>
          </a:prstGeom>
        </p:spPr>
        <p:txBody>
          <a:bodyPr anchor="t" rtlCol="false" tIns="0" lIns="0" bIns="0" rIns="0">
            <a:spAutoFit/>
          </a:bodyPr>
          <a:lstStyle/>
          <a:p>
            <a:pPr algn="ctr">
              <a:lnSpc>
                <a:spcPts val="4283"/>
              </a:lnSpc>
            </a:pPr>
            <a:r>
              <a:rPr lang="en-US" sz="3858">
                <a:solidFill>
                  <a:srgbClr val="000000"/>
                </a:solidFill>
                <a:latin typeface="Public Sans"/>
                <a:ea typeface="Public Sans"/>
                <a:cs typeface="Public Sans"/>
                <a:sym typeface="Public Sans"/>
              </a:rPr>
              <a:t>(Post-Listing)</a:t>
            </a:r>
            <a:r>
              <a:rPr lang="en-US" sz="3858">
                <a:solidFill>
                  <a:srgbClr val="000000"/>
                </a:solidFill>
                <a:latin typeface="Public Sans"/>
                <a:ea typeface="Public Sans"/>
                <a:cs typeface="Public Sans"/>
                <a:sym typeface="Public Sans"/>
              </a:rPr>
              <a:t> </a:t>
            </a:r>
          </a:p>
        </p:txBody>
      </p:sp>
      <p:sp>
        <p:nvSpPr>
          <p:cNvPr name="TextBox 17" id="17"/>
          <p:cNvSpPr txBox="true"/>
          <p:nvPr/>
        </p:nvSpPr>
        <p:spPr>
          <a:xfrm rot="0">
            <a:off x="1825645" y="3668355"/>
            <a:ext cx="14636711" cy="2157964"/>
          </a:xfrm>
          <a:prstGeom prst="rect">
            <a:avLst/>
          </a:prstGeom>
        </p:spPr>
        <p:txBody>
          <a:bodyPr anchor="t" rtlCol="false" tIns="0" lIns="0" bIns="0" rIns="0">
            <a:spAutoFit/>
          </a:bodyPr>
          <a:lstStyle/>
          <a:p>
            <a:pPr algn="ctr">
              <a:lnSpc>
                <a:spcPts val="4216"/>
              </a:lnSpc>
            </a:pPr>
            <a:r>
              <a:rPr lang="en-US" sz="3798">
                <a:solidFill>
                  <a:srgbClr val="000000"/>
                </a:solidFill>
                <a:latin typeface="Public Sans"/>
                <a:ea typeface="Public Sans"/>
                <a:cs typeface="Public Sans"/>
                <a:sym typeface="Public Sans"/>
              </a:rPr>
              <a:t>Each day, we actively market your property through targeted outreach, marketplace prospecting, and strategic promotion across online and social media platforms to connect with potential buyers and maximize exposure.</a:t>
            </a:r>
          </a:p>
        </p:txBody>
      </p:sp>
      <p:sp>
        <p:nvSpPr>
          <p:cNvPr name="TextBox 18" id="18"/>
          <p:cNvSpPr txBox="true"/>
          <p:nvPr/>
        </p:nvSpPr>
        <p:spPr>
          <a:xfrm rot="0">
            <a:off x="3955241" y="8836594"/>
            <a:ext cx="1840918" cy="371675"/>
          </a:xfrm>
          <a:prstGeom prst="rect">
            <a:avLst/>
          </a:prstGeom>
        </p:spPr>
        <p:txBody>
          <a:bodyPr anchor="t" rtlCol="false" tIns="0" lIns="0" bIns="0" rIns="0">
            <a:spAutoFit/>
          </a:bodyPr>
          <a:lstStyle/>
          <a:p>
            <a:pPr algn="ctr">
              <a:lnSpc>
                <a:spcPts val="2794"/>
              </a:lnSpc>
            </a:pPr>
            <a:r>
              <a:rPr lang="en-US" b="true" sz="2517">
                <a:solidFill>
                  <a:srgbClr val="000000"/>
                </a:solidFill>
                <a:latin typeface="Public Sans Bold"/>
                <a:ea typeface="Public Sans Bold"/>
                <a:cs typeface="Public Sans Bold"/>
                <a:sym typeface="Public Sans Bold"/>
              </a:rPr>
              <a:t>Right Price</a:t>
            </a:r>
          </a:p>
        </p:txBody>
      </p:sp>
      <p:sp>
        <p:nvSpPr>
          <p:cNvPr name="TextBox 19" id="19"/>
          <p:cNvSpPr txBox="true"/>
          <p:nvPr/>
        </p:nvSpPr>
        <p:spPr>
          <a:xfrm rot="0">
            <a:off x="8532652" y="8850982"/>
            <a:ext cx="1840918" cy="724100"/>
          </a:xfrm>
          <a:prstGeom prst="rect">
            <a:avLst/>
          </a:prstGeom>
        </p:spPr>
        <p:txBody>
          <a:bodyPr anchor="t" rtlCol="false" tIns="0" lIns="0" bIns="0" rIns="0">
            <a:spAutoFit/>
          </a:bodyPr>
          <a:lstStyle/>
          <a:p>
            <a:pPr algn="ctr">
              <a:lnSpc>
                <a:spcPts val="2794"/>
              </a:lnSpc>
            </a:pPr>
            <a:r>
              <a:rPr lang="en-US" sz="2517" b="true">
                <a:solidFill>
                  <a:srgbClr val="000000"/>
                </a:solidFill>
                <a:latin typeface="Public Sans Bold"/>
                <a:ea typeface="Public Sans Bold"/>
                <a:cs typeface="Public Sans Bold"/>
                <a:sym typeface="Public Sans Bold"/>
              </a:rPr>
              <a:t>Save Max</a:t>
            </a:r>
          </a:p>
          <a:p>
            <a:pPr algn="ctr">
              <a:lnSpc>
                <a:spcPts val="2794"/>
              </a:lnSpc>
            </a:pPr>
            <a:r>
              <a:rPr lang="en-US" b="true" sz="2517">
                <a:solidFill>
                  <a:srgbClr val="000000"/>
                </a:solidFill>
                <a:latin typeface="Public Sans Bold"/>
                <a:ea typeface="Public Sans Bold"/>
                <a:cs typeface="Public Sans Bold"/>
                <a:sym typeface="Public Sans Bold"/>
              </a:rPr>
              <a:t>Marketing</a:t>
            </a:r>
          </a:p>
        </p:txBody>
      </p:sp>
      <p:sp>
        <p:nvSpPr>
          <p:cNvPr name="TextBox 20" id="20"/>
          <p:cNvSpPr txBox="true"/>
          <p:nvPr/>
        </p:nvSpPr>
        <p:spPr>
          <a:xfrm rot="0">
            <a:off x="13278695" y="8836594"/>
            <a:ext cx="1840918" cy="371675"/>
          </a:xfrm>
          <a:prstGeom prst="rect">
            <a:avLst/>
          </a:prstGeom>
        </p:spPr>
        <p:txBody>
          <a:bodyPr anchor="t" rtlCol="false" tIns="0" lIns="0" bIns="0" rIns="0">
            <a:spAutoFit/>
          </a:bodyPr>
          <a:lstStyle/>
          <a:p>
            <a:pPr algn="ctr">
              <a:lnSpc>
                <a:spcPts val="2794"/>
              </a:lnSpc>
            </a:pPr>
            <a:r>
              <a:rPr lang="en-US" b="true" sz="2517">
                <a:solidFill>
                  <a:srgbClr val="000000"/>
                </a:solidFill>
                <a:latin typeface="Public Sans Bold"/>
                <a:ea typeface="Public Sans Bold"/>
                <a:cs typeface="Public Sans Bold"/>
                <a:sym typeface="Public Sans Bold"/>
              </a:rPr>
              <a:t>House Sold</a:t>
            </a:r>
          </a:p>
        </p:txBody>
      </p:sp>
      <p:sp>
        <p:nvSpPr>
          <p:cNvPr name="Freeform 21" id="21" descr="A person in a suit and tie  Description automatically generated"/>
          <p:cNvSpPr/>
          <p:nvPr/>
        </p:nvSpPr>
        <p:spPr>
          <a:xfrm flipH="false" flipV="false" rot="0">
            <a:off x="13039094" y="7182684"/>
            <a:ext cx="1160061" cy="1554409"/>
          </a:xfrm>
          <a:custGeom>
            <a:avLst/>
            <a:gdLst/>
            <a:ahLst/>
            <a:cxnLst/>
            <a:rect r="r" b="b" t="t" l="l"/>
            <a:pathLst>
              <a:path h="1554409" w="1160061">
                <a:moveTo>
                  <a:pt x="0" y="0"/>
                </a:moveTo>
                <a:lnTo>
                  <a:pt x="1160061" y="0"/>
                </a:lnTo>
                <a:lnTo>
                  <a:pt x="1160061" y="1554409"/>
                </a:lnTo>
                <a:lnTo>
                  <a:pt x="0" y="1554409"/>
                </a:lnTo>
                <a:lnTo>
                  <a:pt x="0" y="0"/>
                </a:lnTo>
                <a:close/>
              </a:path>
            </a:pathLst>
          </a:custGeom>
          <a:blipFill>
            <a:blip r:embed="rId17"/>
            <a:stretch>
              <a:fillRect l="-30" t="0" r="-30" b="0"/>
            </a:stretch>
          </a:blipFill>
        </p:spPr>
      </p:sp>
      <p:sp>
        <p:nvSpPr>
          <p:cNvPr name="Freeform 22" id="22"/>
          <p:cNvSpPr/>
          <p:nvPr/>
        </p:nvSpPr>
        <p:spPr>
          <a:xfrm flipH="false" flipV="false" rot="0">
            <a:off x="12614567" y="7036092"/>
            <a:ext cx="1483827" cy="1458042"/>
          </a:xfrm>
          <a:custGeom>
            <a:avLst/>
            <a:gdLst/>
            <a:ahLst/>
            <a:cxnLst/>
            <a:rect r="r" b="b" t="t" l="l"/>
            <a:pathLst>
              <a:path h="1458042" w="1483827">
                <a:moveTo>
                  <a:pt x="0" y="0"/>
                </a:moveTo>
                <a:lnTo>
                  <a:pt x="1483827" y="0"/>
                </a:lnTo>
                <a:lnTo>
                  <a:pt x="1483827" y="1458041"/>
                </a:lnTo>
                <a:lnTo>
                  <a:pt x="0" y="145804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stretch>
              <a:fillRect l="0" t="0" r="0" b="0"/>
            </a:stretch>
          </a:blipFill>
        </p:spPr>
      </p:sp>
      <p:sp>
        <p:nvSpPr>
          <p:cNvPr name="AutoShape 3" id="3"/>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4" id="4"/>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5" id="5"/>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sp>
        <p:nvSpPr>
          <p:cNvPr name="TextBox 7" id="7"/>
          <p:cNvSpPr txBox="true"/>
          <p:nvPr/>
        </p:nvSpPr>
        <p:spPr>
          <a:xfrm rot="0">
            <a:off x="2493981" y="864468"/>
            <a:ext cx="13300038" cy="1013452"/>
          </a:xfrm>
          <a:prstGeom prst="rect">
            <a:avLst/>
          </a:prstGeom>
        </p:spPr>
        <p:txBody>
          <a:bodyPr anchor="t" rtlCol="false" tIns="0" lIns="0" bIns="0" rIns="0">
            <a:spAutoFit/>
          </a:bodyPr>
          <a:lstStyle/>
          <a:p>
            <a:pPr algn="ctr">
              <a:lnSpc>
                <a:spcPts val="7769"/>
              </a:lnSpc>
            </a:pPr>
            <a:r>
              <a:rPr lang="en-US" b="true" sz="6999">
                <a:solidFill>
                  <a:srgbClr val="040A4E"/>
                </a:solidFill>
                <a:latin typeface="Public Sans Heavy"/>
                <a:ea typeface="Public Sans Heavy"/>
                <a:cs typeface="Public Sans Heavy"/>
                <a:sym typeface="Public Sans Heavy"/>
              </a:rPr>
              <a:t>FLYERS &amp; PRINT MATERIALS</a:t>
            </a:r>
          </a:p>
        </p:txBody>
      </p:sp>
      <p:sp>
        <p:nvSpPr>
          <p:cNvPr name="Freeform 8" id="8" descr="A group of black and gold cards  Description automatically generated"/>
          <p:cNvSpPr/>
          <p:nvPr/>
        </p:nvSpPr>
        <p:spPr>
          <a:xfrm flipH="false" flipV="false" rot="0">
            <a:off x="-3096705" y="-153308"/>
            <a:ext cx="18730711" cy="12487140"/>
          </a:xfrm>
          <a:custGeom>
            <a:avLst/>
            <a:gdLst/>
            <a:ahLst/>
            <a:cxnLst/>
            <a:rect r="r" b="b" t="t" l="l"/>
            <a:pathLst>
              <a:path h="12487140" w="18730711">
                <a:moveTo>
                  <a:pt x="0" y="0"/>
                </a:moveTo>
                <a:lnTo>
                  <a:pt x="18730711" y="0"/>
                </a:lnTo>
                <a:lnTo>
                  <a:pt x="18730711" y="12487140"/>
                </a:lnTo>
                <a:lnTo>
                  <a:pt x="0" y="12487140"/>
                </a:lnTo>
                <a:lnTo>
                  <a:pt x="0" y="0"/>
                </a:lnTo>
                <a:close/>
              </a:path>
            </a:pathLst>
          </a:custGeom>
          <a:blipFill>
            <a:blip r:embed="rId3"/>
            <a:stretch>
              <a:fillRect l="0" t="0" r="0" b="0"/>
            </a:stretch>
          </a:blipFill>
        </p:spPr>
      </p:sp>
      <p:sp>
        <p:nvSpPr>
          <p:cNvPr name="Freeform 9" id="9" descr="A advertisement for a property  Description automatically generated"/>
          <p:cNvSpPr/>
          <p:nvPr/>
        </p:nvSpPr>
        <p:spPr>
          <a:xfrm flipH="false" flipV="false" rot="364419">
            <a:off x="11904699" y="2604017"/>
            <a:ext cx="4746793" cy="7241459"/>
          </a:xfrm>
          <a:custGeom>
            <a:avLst/>
            <a:gdLst/>
            <a:ahLst/>
            <a:cxnLst/>
            <a:rect r="r" b="b" t="t" l="l"/>
            <a:pathLst>
              <a:path h="7241459" w="4746793">
                <a:moveTo>
                  <a:pt x="0" y="0"/>
                </a:moveTo>
                <a:lnTo>
                  <a:pt x="4746793" y="0"/>
                </a:lnTo>
                <a:lnTo>
                  <a:pt x="4746793" y="7241459"/>
                </a:lnTo>
                <a:lnTo>
                  <a:pt x="0" y="7241459"/>
                </a:lnTo>
                <a:lnTo>
                  <a:pt x="0" y="0"/>
                </a:lnTo>
                <a:close/>
              </a:path>
            </a:pathLst>
          </a:custGeom>
          <a:blipFill>
            <a:blip r:embed="rId4"/>
            <a:stretch>
              <a:fillRect l="-26" t="0" r="-26"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stretch>
              <a:fillRect l="0" t="0" r="0" b="0"/>
            </a:stretch>
          </a:blipFill>
        </p:spPr>
      </p:sp>
      <p:sp>
        <p:nvSpPr>
          <p:cNvPr name="AutoShape 3" id="3"/>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4" id="4"/>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5" id="5"/>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sp>
        <p:nvSpPr>
          <p:cNvPr name="Freeform 7" id="7" descr="A large group of houses  Description automatically generated"/>
          <p:cNvSpPr/>
          <p:nvPr/>
        </p:nvSpPr>
        <p:spPr>
          <a:xfrm flipH="false" flipV="false" rot="0">
            <a:off x="2493981" y="2576888"/>
            <a:ext cx="6813822" cy="6813822"/>
          </a:xfrm>
          <a:custGeom>
            <a:avLst/>
            <a:gdLst/>
            <a:ahLst/>
            <a:cxnLst/>
            <a:rect r="r" b="b" t="t" l="l"/>
            <a:pathLst>
              <a:path h="6813822" w="6813822">
                <a:moveTo>
                  <a:pt x="0" y="0"/>
                </a:moveTo>
                <a:lnTo>
                  <a:pt x="6813821" y="0"/>
                </a:lnTo>
                <a:lnTo>
                  <a:pt x="6813821" y="6813822"/>
                </a:lnTo>
                <a:lnTo>
                  <a:pt x="0" y="6813822"/>
                </a:lnTo>
                <a:lnTo>
                  <a:pt x="0" y="0"/>
                </a:lnTo>
                <a:close/>
              </a:path>
            </a:pathLst>
          </a:custGeom>
          <a:blipFill>
            <a:blip r:embed="rId3"/>
            <a:stretch>
              <a:fillRect l="0" t="0" r="0" b="0"/>
            </a:stretch>
          </a:blipFill>
        </p:spPr>
      </p:sp>
      <p:sp>
        <p:nvSpPr>
          <p:cNvPr name="Freeform 8" id="8"/>
          <p:cNvSpPr/>
          <p:nvPr/>
        </p:nvSpPr>
        <p:spPr>
          <a:xfrm flipH="false" flipV="false" rot="0">
            <a:off x="11087856" y="2576888"/>
            <a:ext cx="4967276" cy="5436144"/>
          </a:xfrm>
          <a:custGeom>
            <a:avLst/>
            <a:gdLst/>
            <a:ahLst/>
            <a:cxnLst/>
            <a:rect r="r" b="b" t="t" l="l"/>
            <a:pathLst>
              <a:path h="5436144" w="4967276">
                <a:moveTo>
                  <a:pt x="0" y="0"/>
                </a:moveTo>
                <a:lnTo>
                  <a:pt x="4967276" y="0"/>
                </a:lnTo>
                <a:lnTo>
                  <a:pt x="4967276" y="5436144"/>
                </a:lnTo>
                <a:lnTo>
                  <a:pt x="0" y="54361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2493981" y="854943"/>
            <a:ext cx="13300038" cy="765421"/>
          </a:xfrm>
          <a:prstGeom prst="rect">
            <a:avLst/>
          </a:prstGeom>
        </p:spPr>
        <p:txBody>
          <a:bodyPr anchor="t" rtlCol="false" tIns="0" lIns="0" bIns="0" rIns="0">
            <a:spAutoFit/>
          </a:bodyPr>
          <a:lstStyle/>
          <a:p>
            <a:pPr algn="ctr">
              <a:lnSpc>
                <a:spcPts val="5882"/>
              </a:lnSpc>
            </a:pPr>
            <a:r>
              <a:rPr lang="en-US" b="true" sz="5299">
                <a:solidFill>
                  <a:srgbClr val="040A4E"/>
                </a:solidFill>
                <a:latin typeface="Public Sans Heavy"/>
                <a:ea typeface="Public Sans Heavy"/>
                <a:cs typeface="Public Sans Heavy"/>
                <a:sym typeface="Public Sans Heavy"/>
              </a:rPr>
              <a:t>HEAVILY ADVERTISED OPEN HOUSES</a:t>
            </a:r>
          </a:p>
        </p:txBody>
      </p:sp>
      <p:sp>
        <p:nvSpPr>
          <p:cNvPr name="TextBox 10" id="10"/>
          <p:cNvSpPr txBox="true"/>
          <p:nvPr/>
        </p:nvSpPr>
        <p:spPr>
          <a:xfrm rot="0">
            <a:off x="10884676" y="7882338"/>
            <a:ext cx="5650833" cy="1508371"/>
          </a:xfrm>
          <a:prstGeom prst="rect">
            <a:avLst/>
          </a:prstGeom>
        </p:spPr>
        <p:txBody>
          <a:bodyPr anchor="t" rtlCol="false" tIns="0" lIns="0" bIns="0" rIns="0">
            <a:spAutoFit/>
          </a:bodyPr>
          <a:lstStyle/>
          <a:p>
            <a:pPr algn="ctr" marL="0" indent="0" lvl="0">
              <a:lnSpc>
                <a:spcPts val="5882"/>
              </a:lnSpc>
              <a:spcBef>
                <a:spcPct val="0"/>
              </a:spcBef>
            </a:pPr>
            <a:r>
              <a:rPr lang="en-US" b="true" sz="5299">
                <a:solidFill>
                  <a:srgbClr val="040A4E"/>
                </a:solidFill>
                <a:latin typeface="Public Sans Heavy"/>
                <a:ea typeface="Public Sans Heavy"/>
                <a:cs typeface="Public Sans Heavy"/>
                <a:sym typeface="Public Sans Heavy"/>
              </a:rPr>
              <a:t>1,000,000</a:t>
            </a:r>
            <a:r>
              <a:rPr lang="en-US" b="true" sz="5299" strike="noStrike" u="none">
                <a:solidFill>
                  <a:srgbClr val="040A4E"/>
                </a:solidFill>
                <a:latin typeface="Public Sans Heavy"/>
                <a:ea typeface="Public Sans Heavy"/>
                <a:cs typeface="Public Sans Heavy"/>
                <a:sym typeface="Public Sans Heavy"/>
              </a:rPr>
              <a:t>+ DIGITAL REACH</a:t>
            </a:r>
          </a:p>
        </p:txBody>
      </p:sp>
      <p:sp>
        <p:nvSpPr>
          <p:cNvPr name="AutoShape 11" id="11"/>
          <p:cNvSpPr/>
          <p:nvPr/>
        </p:nvSpPr>
        <p:spPr>
          <a:xfrm>
            <a:off x="11185894" y="8001125"/>
            <a:ext cx="4771200" cy="23812"/>
          </a:xfrm>
          <a:prstGeom prst="line">
            <a:avLst/>
          </a:prstGeom>
          <a:ln cap="flat" w="47625">
            <a:solidFill>
              <a:srgbClr val="040A4E"/>
            </a:solidFill>
            <a:prstDash val="solid"/>
            <a:headEnd type="none" len="sm" w="sm"/>
            <a:tailEnd type="none" len="sm" w="sm"/>
          </a:ln>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stretch>
              <a:fillRect l="0" t="0" r="0" b="0"/>
            </a:stretch>
          </a:blipFill>
        </p:spPr>
      </p:sp>
      <p:sp>
        <p:nvSpPr>
          <p:cNvPr name="AutoShape 3" id="3"/>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4" id="4"/>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5" id="5"/>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sp>
        <p:nvSpPr>
          <p:cNvPr name="Freeform 7" id="7"/>
          <p:cNvSpPr/>
          <p:nvPr/>
        </p:nvSpPr>
        <p:spPr>
          <a:xfrm flipH="false" flipV="false" rot="0">
            <a:off x="6725494" y="2899300"/>
            <a:ext cx="11562506" cy="7703519"/>
          </a:xfrm>
          <a:custGeom>
            <a:avLst/>
            <a:gdLst/>
            <a:ahLst/>
            <a:cxnLst/>
            <a:rect r="r" b="b" t="t" l="l"/>
            <a:pathLst>
              <a:path h="7703519" w="11562506">
                <a:moveTo>
                  <a:pt x="0" y="0"/>
                </a:moveTo>
                <a:lnTo>
                  <a:pt x="11562506" y="0"/>
                </a:lnTo>
                <a:lnTo>
                  <a:pt x="11562506" y="7703520"/>
                </a:lnTo>
                <a:lnTo>
                  <a:pt x="0" y="7703520"/>
                </a:lnTo>
                <a:lnTo>
                  <a:pt x="0" y="0"/>
                </a:lnTo>
                <a:close/>
              </a:path>
            </a:pathLst>
          </a:custGeom>
          <a:blipFill>
            <a:blip r:embed="rId3"/>
            <a:stretch>
              <a:fillRect l="0" t="0" r="0" b="0"/>
            </a:stretch>
          </a:blipFill>
        </p:spPr>
      </p:sp>
      <p:grpSp>
        <p:nvGrpSpPr>
          <p:cNvPr name="Group 8" id="8"/>
          <p:cNvGrpSpPr/>
          <p:nvPr/>
        </p:nvGrpSpPr>
        <p:grpSpPr>
          <a:xfrm rot="0">
            <a:off x="4163378" y="2670810"/>
            <a:ext cx="5708332" cy="7596188"/>
            <a:chOff x="0" y="0"/>
            <a:chExt cx="7611110" cy="10128250"/>
          </a:xfrm>
        </p:grpSpPr>
        <p:sp>
          <p:nvSpPr>
            <p:cNvPr name="Freeform 9" id="9"/>
            <p:cNvSpPr/>
            <p:nvPr/>
          </p:nvSpPr>
          <p:spPr>
            <a:xfrm flipH="false" flipV="false" rot="0">
              <a:off x="46990" y="11430"/>
              <a:ext cx="7514590" cy="10074910"/>
            </a:xfrm>
            <a:custGeom>
              <a:avLst/>
              <a:gdLst/>
              <a:ahLst/>
              <a:cxnLst/>
              <a:rect r="r" b="b" t="t" l="l"/>
              <a:pathLst>
                <a:path h="10074910" w="7514590">
                  <a:moveTo>
                    <a:pt x="3810" y="3488690"/>
                  </a:moveTo>
                  <a:cubicBezTo>
                    <a:pt x="35560" y="3366770"/>
                    <a:pt x="50800" y="3337560"/>
                    <a:pt x="68580" y="3312160"/>
                  </a:cubicBezTo>
                  <a:cubicBezTo>
                    <a:pt x="85090" y="3286760"/>
                    <a:pt x="106680" y="3261360"/>
                    <a:pt x="130810" y="3241040"/>
                  </a:cubicBezTo>
                  <a:cubicBezTo>
                    <a:pt x="153670" y="3219450"/>
                    <a:pt x="167640" y="3210560"/>
                    <a:pt x="207010" y="3186430"/>
                  </a:cubicBezTo>
                  <a:cubicBezTo>
                    <a:pt x="316230" y="3120390"/>
                    <a:pt x="615950" y="2971800"/>
                    <a:pt x="850900" y="2854960"/>
                  </a:cubicBezTo>
                  <a:cubicBezTo>
                    <a:pt x="1130300" y="2713990"/>
                    <a:pt x="1478280" y="2550160"/>
                    <a:pt x="1774190" y="2402840"/>
                  </a:cubicBezTo>
                  <a:cubicBezTo>
                    <a:pt x="2051050" y="2264410"/>
                    <a:pt x="2320290" y="2127250"/>
                    <a:pt x="2575560" y="1995170"/>
                  </a:cubicBezTo>
                  <a:cubicBezTo>
                    <a:pt x="2809240" y="1873250"/>
                    <a:pt x="3040380" y="1750060"/>
                    <a:pt x="3246120" y="1642110"/>
                  </a:cubicBezTo>
                  <a:cubicBezTo>
                    <a:pt x="3422650" y="1550670"/>
                    <a:pt x="3576320" y="1474470"/>
                    <a:pt x="3735070" y="1386840"/>
                  </a:cubicBezTo>
                  <a:cubicBezTo>
                    <a:pt x="3888740" y="1301750"/>
                    <a:pt x="4046220" y="1225550"/>
                    <a:pt x="4187190" y="1125220"/>
                  </a:cubicBezTo>
                  <a:cubicBezTo>
                    <a:pt x="4325620" y="1026160"/>
                    <a:pt x="4464050" y="910590"/>
                    <a:pt x="4573270" y="789940"/>
                  </a:cubicBezTo>
                  <a:cubicBezTo>
                    <a:pt x="4674870" y="679450"/>
                    <a:pt x="4725670" y="548640"/>
                    <a:pt x="4827270" y="436880"/>
                  </a:cubicBezTo>
                  <a:cubicBezTo>
                    <a:pt x="4940300" y="313690"/>
                    <a:pt x="5080000" y="156210"/>
                    <a:pt x="5231130" y="91440"/>
                  </a:cubicBezTo>
                  <a:cubicBezTo>
                    <a:pt x="5375910" y="27940"/>
                    <a:pt x="5568950" y="0"/>
                    <a:pt x="5711190" y="39370"/>
                  </a:cubicBezTo>
                  <a:cubicBezTo>
                    <a:pt x="5850890" y="77470"/>
                    <a:pt x="5976620" y="190500"/>
                    <a:pt x="6079490" y="312420"/>
                  </a:cubicBezTo>
                  <a:cubicBezTo>
                    <a:pt x="6198870" y="453390"/>
                    <a:pt x="6304280" y="679450"/>
                    <a:pt x="6360160" y="857250"/>
                  </a:cubicBezTo>
                  <a:cubicBezTo>
                    <a:pt x="6407150" y="1008380"/>
                    <a:pt x="6405880" y="1151890"/>
                    <a:pt x="6418580" y="1300480"/>
                  </a:cubicBezTo>
                  <a:cubicBezTo>
                    <a:pt x="6430010" y="1451610"/>
                    <a:pt x="6452870" y="1722120"/>
                    <a:pt x="6428740" y="1755140"/>
                  </a:cubicBezTo>
                  <a:cubicBezTo>
                    <a:pt x="6423660" y="1762760"/>
                    <a:pt x="6416040" y="1753870"/>
                    <a:pt x="6409690" y="1761490"/>
                  </a:cubicBezTo>
                  <a:cubicBezTo>
                    <a:pt x="6385560" y="1793240"/>
                    <a:pt x="6450330" y="2090420"/>
                    <a:pt x="6395720" y="2178050"/>
                  </a:cubicBezTo>
                  <a:cubicBezTo>
                    <a:pt x="6353810" y="2245360"/>
                    <a:pt x="6201410" y="2252980"/>
                    <a:pt x="6184900" y="2291080"/>
                  </a:cubicBezTo>
                  <a:cubicBezTo>
                    <a:pt x="6177280" y="2310130"/>
                    <a:pt x="6197600" y="2325370"/>
                    <a:pt x="6200140" y="2348230"/>
                  </a:cubicBezTo>
                  <a:cubicBezTo>
                    <a:pt x="6202680" y="2381250"/>
                    <a:pt x="6177280" y="2421890"/>
                    <a:pt x="6188710" y="2471420"/>
                  </a:cubicBezTo>
                  <a:cubicBezTo>
                    <a:pt x="6210300" y="2566670"/>
                    <a:pt x="6342380" y="2717800"/>
                    <a:pt x="6421120" y="2856230"/>
                  </a:cubicBezTo>
                  <a:cubicBezTo>
                    <a:pt x="6512560" y="3013710"/>
                    <a:pt x="6600190" y="3206750"/>
                    <a:pt x="6699250" y="3368040"/>
                  </a:cubicBezTo>
                  <a:cubicBezTo>
                    <a:pt x="6795770" y="3522980"/>
                    <a:pt x="6903720" y="3653790"/>
                    <a:pt x="7006590" y="3806190"/>
                  </a:cubicBezTo>
                  <a:cubicBezTo>
                    <a:pt x="7114540" y="3966210"/>
                    <a:pt x="7246620" y="4130040"/>
                    <a:pt x="7331710" y="4307840"/>
                  </a:cubicBezTo>
                  <a:cubicBezTo>
                    <a:pt x="7415530" y="4485640"/>
                    <a:pt x="7506970" y="4748530"/>
                    <a:pt x="7512050" y="4872990"/>
                  </a:cubicBezTo>
                  <a:cubicBezTo>
                    <a:pt x="7514590" y="4932680"/>
                    <a:pt x="7481570" y="4982210"/>
                    <a:pt x="7482840" y="5008880"/>
                  </a:cubicBezTo>
                  <a:cubicBezTo>
                    <a:pt x="7482840" y="5019040"/>
                    <a:pt x="7485380" y="5021580"/>
                    <a:pt x="7487920" y="5030470"/>
                  </a:cubicBezTo>
                  <a:cubicBezTo>
                    <a:pt x="7491730" y="5044440"/>
                    <a:pt x="7503160" y="5085080"/>
                    <a:pt x="7503160" y="5086350"/>
                  </a:cubicBezTo>
                  <a:cubicBezTo>
                    <a:pt x="7503160" y="5086350"/>
                    <a:pt x="7503160" y="5124450"/>
                    <a:pt x="7503160" y="5144770"/>
                  </a:cubicBezTo>
                  <a:cubicBezTo>
                    <a:pt x="7503160" y="5163820"/>
                    <a:pt x="7504430" y="5201920"/>
                    <a:pt x="7504430" y="5201920"/>
                  </a:cubicBezTo>
                  <a:cubicBezTo>
                    <a:pt x="7504430" y="5203190"/>
                    <a:pt x="7495540" y="5240020"/>
                    <a:pt x="7490460" y="5259070"/>
                  </a:cubicBezTo>
                  <a:cubicBezTo>
                    <a:pt x="7486650" y="5278120"/>
                    <a:pt x="7477760" y="5314950"/>
                    <a:pt x="7477760" y="5314950"/>
                  </a:cubicBezTo>
                  <a:cubicBezTo>
                    <a:pt x="7477760" y="5316220"/>
                    <a:pt x="7459980" y="5349240"/>
                    <a:pt x="7451090" y="5367020"/>
                  </a:cubicBezTo>
                  <a:cubicBezTo>
                    <a:pt x="7442200" y="5383530"/>
                    <a:pt x="7425690" y="5417820"/>
                    <a:pt x="7424420" y="5419090"/>
                  </a:cubicBezTo>
                  <a:cubicBezTo>
                    <a:pt x="7424420" y="5419090"/>
                    <a:pt x="7400290" y="5448300"/>
                    <a:pt x="7387590" y="5462270"/>
                  </a:cubicBezTo>
                  <a:cubicBezTo>
                    <a:pt x="7374890" y="5477510"/>
                    <a:pt x="7349490" y="5505450"/>
                    <a:pt x="7349490" y="5506720"/>
                  </a:cubicBezTo>
                  <a:cubicBezTo>
                    <a:pt x="7348220" y="5506720"/>
                    <a:pt x="7317740" y="5528310"/>
                    <a:pt x="7301230" y="5539740"/>
                  </a:cubicBezTo>
                  <a:cubicBezTo>
                    <a:pt x="7285990" y="5551170"/>
                    <a:pt x="7255510" y="5572760"/>
                    <a:pt x="7254240" y="5572760"/>
                  </a:cubicBezTo>
                  <a:cubicBezTo>
                    <a:pt x="7254240" y="5574030"/>
                    <a:pt x="7218680" y="5588000"/>
                    <a:pt x="7200900" y="5594350"/>
                  </a:cubicBezTo>
                  <a:cubicBezTo>
                    <a:pt x="7181850" y="5601970"/>
                    <a:pt x="7147560" y="5615940"/>
                    <a:pt x="7146290" y="5615940"/>
                  </a:cubicBezTo>
                  <a:cubicBezTo>
                    <a:pt x="7146290" y="5615940"/>
                    <a:pt x="7108190" y="5621020"/>
                    <a:pt x="7089140" y="5623560"/>
                  </a:cubicBezTo>
                  <a:cubicBezTo>
                    <a:pt x="7070090" y="5626100"/>
                    <a:pt x="7031990" y="5631180"/>
                    <a:pt x="7031990" y="5631180"/>
                  </a:cubicBezTo>
                  <a:cubicBezTo>
                    <a:pt x="7030720" y="5631180"/>
                    <a:pt x="6992620" y="5627370"/>
                    <a:pt x="6973570" y="5624830"/>
                  </a:cubicBezTo>
                  <a:cubicBezTo>
                    <a:pt x="6954520" y="5622290"/>
                    <a:pt x="6916420" y="5618480"/>
                    <a:pt x="6916420" y="5618480"/>
                  </a:cubicBezTo>
                  <a:cubicBezTo>
                    <a:pt x="6915150" y="5618480"/>
                    <a:pt x="6901180" y="5607050"/>
                    <a:pt x="6894830" y="5610860"/>
                  </a:cubicBezTo>
                  <a:cubicBezTo>
                    <a:pt x="6877050" y="5618480"/>
                    <a:pt x="6891020" y="5709920"/>
                    <a:pt x="6851650" y="5745480"/>
                  </a:cubicBezTo>
                  <a:cubicBezTo>
                    <a:pt x="6775450" y="5815330"/>
                    <a:pt x="6400800" y="5788660"/>
                    <a:pt x="6347460" y="5857240"/>
                  </a:cubicBezTo>
                  <a:cubicBezTo>
                    <a:pt x="6322060" y="5891530"/>
                    <a:pt x="6367780" y="5930900"/>
                    <a:pt x="6351270" y="5979160"/>
                  </a:cubicBezTo>
                  <a:cubicBezTo>
                    <a:pt x="6318250" y="6078220"/>
                    <a:pt x="6155690" y="6267450"/>
                    <a:pt x="6035040" y="6374130"/>
                  </a:cubicBezTo>
                  <a:cubicBezTo>
                    <a:pt x="5922010" y="6474460"/>
                    <a:pt x="5777230" y="6522720"/>
                    <a:pt x="5655310" y="6610350"/>
                  </a:cubicBezTo>
                  <a:cubicBezTo>
                    <a:pt x="5532120" y="6701790"/>
                    <a:pt x="5389880" y="6836410"/>
                    <a:pt x="5303520" y="6912610"/>
                  </a:cubicBezTo>
                  <a:cubicBezTo>
                    <a:pt x="5250180" y="6958330"/>
                    <a:pt x="5173980" y="7018020"/>
                    <a:pt x="5177790" y="7025640"/>
                  </a:cubicBezTo>
                  <a:cubicBezTo>
                    <a:pt x="5180330" y="7028180"/>
                    <a:pt x="5201920" y="7018020"/>
                    <a:pt x="5215890" y="7014210"/>
                  </a:cubicBezTo>
                  <a:cubicBezTo>
                    <a:pt x="5232400" y="7009130"/>
                    <a:pt x="5273040" y="6996430"/>
                    <a:pt x="5274310" y="6996430"/>
                  </a:cubicBezTo>
                  <a:cubicBezTo>
                    <a:pt x="5274310" y="6996430"/>
                    <a:pt x="5314950" y="6993890"/>
                    <a:pt x="5335270" y="6992620"/>
                  </a:cubicBezTo>
                  <a:cubicBezTo>
                    <a:pt x="5355590" y="6991350"/>
                    <a:pt x="5394960" y="6990080"/>
                    <a:pt x="5396230" y="6990080"/>
                  </a:cubicBezTo>
                  <a:cubicBezTo>
                    <a:pt x="5397500" y="6990080"/>
                    <a:pt x="5435600" y="6997700"/>
                    <a:pt x="5455920" y="7000240"/>
                  </a:cubicBezTo>
                  <a:cubicBezTo>
                    <a:pt x="5476240" y="7004050"/>
                    <a:pt x="5515610" y="7011670"/>
                    <a:pt x="5515610" y="7011670"/>
                  </a:cubicBezTo>
                  <a:cubicBezTo>
                    <a:pt x="5516880" y="7012940"/>
                    <a:pt x="5553710" y="7029450"/>
                    <a:pt x="5571490" y="7037070"/>
                  </a:cubicBezTo>
                  <a:cubicBezTo>
                    <a:pt x="5590540" y="7045960"/>
                    <a:pt x="5626100" y="7062470"/>
                    <a:pt x="5627370" y="7062470"/>
                  </a:cubicBezTo>
                  <a:cubicBezTo>
                    <a:pt x="5627370" y="7063740"/>
                    <a:pt x="5659120" y="7087870"/>
                    <a:pt x="5675630" y="7100570"/>
                  </a:cubicBezTo>
                  <a:cubicBezTo>
                    <a:pt x="5690870" y="7113270"/>
                    <a:pt x="5722620" y="7138670"/>
                    <a:pt x="5722620" y="7138670"/>
                  </a:cubicBezTo>
                  <a:cubicBezTo>
                    <a:pt x="5723890" y="7139940"/>
                    <a:pt x="5748020" y="7170420"/>
                    <a:pt x="5760720" y="7186930"/>
                  </a:cubicBezTo>
                  <a:cubicBezTo>
                    <a:pt x="5773420" y="7203440"/>
                    <a:pt x="5797550" y="7235190"/>
                    <a:pt x="5797550" y="7235190"/>
                  </a:cubicBezTo>
                  <a:cubicBezTo>
                    <a:pt x="5798820" y="7236460"/>
                    <a:pt x="5814060" y="7272020"/>
                    <a:pt x="5822950" y="7291070"/>
                  </a:cubicBezTo>
                  <a:cubicBezTo>
                    <a:pt x="5830570" y="7310120"/>
                    <a:pt x="5847080" y="7345680"/>
                    <a:pt x="5847080" y="7346950"/>
                  </a:cubicBezTo>
                  <a:cubicBezTo>
                    <a:pt x="5847080" y="7348220"/>
                    <a:pt x="5854700" y="7387590"/>
                    <a:pt x="5858510" y="7406640"/>
                  </a:cubicBezTo>
                  <a:cubicBezTo>
                    <a:pt x="5861050" y="7426960"/>
                    <a:pt x="5868670" y="7466330"/>
                    <a:pt x="5868670" y="7467600"/>
                  </a:cubicBezTo>
                  <a:cubicBezTo>
                    <a:pt x="5869940" y="7470140"/>
                    <a:pt x="6004560" y="7703820"/>
                    <a:pt x="6026150" y="7863840"/>
                  </a:cubicBezTo>
                  <a:cubicBezTo>
                    <a:pt x="6057900" y="8088630"/>
                    <a:pt x="6004560" y="8602980"/>
                    <a:pt x="5938520" y="8700770"/>
                  </a:cubicBezTo>
                  <a:cubicBezTo>
                    <a:pt x="5916930" y="8732520"/>
                    <a:pt x="5882640" y="8714740"/>
                    <a:pt x="5864860" y="8740140"/>
                  </a:cubicBezTo>
                  <a:cubicBezTo>
                    <a:pt x="5833110" y="8785860"/>
                    <a:pt x="5810250" y="8909050"/>
                    <a:pt x="5834380" y="9000490"/>
                  </a:cubicBezTo>
                  <a:cubicBezTo>
                    <a:pt x="5867400" y="9128760"/>
                    <a:pt x="6112510" y="9264650"/>
                    <a:pt x="6136640" y="9411970"/>
                  </a:cubicBezTo>
                  <a:cubicBezTo>
                    <a:pt x="6159500" y="9556750"/>
                    <a:pt x="6107430" y="9765030"/>
                    <a:pt x="5989320" y="9872980"/>
                  </a:cubicBezTo>
                  <a:cubicBezTo>
                    <a:pt x="5834380" y="10016490"/>
                    <a:pt x="5405120" y="10052050"/>
                    <a:pt x="5165090" y="10064750"/>
                  </a:cubicBezTo>
                  <a:cubicBezTo>
                    <a:pt x="4983480" y="10074910"/>
                    <a:pt x="4838700" y="10034270"/>
                    <a:pt x="4681220" y="10008870"/>
                  </a:cubicBezTo>
                  <a:cubicBezTo>
                    <a:pt x="4528820" y="9983470"/>
                    <a:pt x="4380230" y="9977120"/>
                    <a:pt x="4236720" y="9916160"/>
                  </a:cubicBezTo>
                  <a:cubicBezTo>
                    <a:pt x="4077970" y="9847580"/>
                    <a:pt x="3910330" y="9721850"/>
                    <a:pt x="3774440" y="9596120"/>
                  </a:cubicBezTo>
                  <a:cubicBezTo>
                    <a:pt x="3641090" y="9471660"/>
                    <a:pt x="3492500" y="9320530"/>
                    <a:pt x="3430270" y="9168130"/>
                  </a:cubicBezTo>
                  <a:cubicBezTo>
                    <a:pt x="3374390" y="9030970"/>
                    <a:pt x="3392170" y="8879840"/>
                    <a:pt x="3387090" y="8735060"/>
                  </a:cubicBezTo>
                  <a:cubicBezTo>
                    <a:pt x="3382010" y="8590280"/>
                    <a:pt x="3374390" y="8442960"/>
                    <a:pt x="3397250" y="8296910"/>
                  </a:cubicBezTo>
                  <a:cubicBezTo>
                    <a:pt x="3421380" y="8144510"/>
                    <a:pt x="3479800" y="7983220"/>
                    <a:pt x="3530600" y="7837170"/>
                  </a:cubicBezTo>
                  <a:cubicBezTo>
                    <a:pt x="3580130" y="7700010"/>
                    <a:pt x="3647440" y="7553960"/>
                    <a:pt x="3695700" y="7442200"/>
                  </a:cubicBezTo>
                  <a:cubicBezTo>
                    <a:pt x="3732530" y="7358380"/>
                    <a:pt x="3776980" y="7292340"/>
                    <a:pt x="3796030" y="7223760"/>
                  </a:cubicBezTo>
                  <a:cubicBezTo>
                    <a:pt x="3811270" y="7167880"/>
                    <a:pt x="3813810" y="7089140"/>
                    <a:pt x="3815080" y="7066280"/>
                  </a:cubicBezTo>
                  <a:cubicBezTo>
                    <a:pt x="3815080" y="7059930"/>
                    <a:pt x="3817620" y="7057390"/>
                    <a:pt x="3813810" y="7054850"/>
                  </a:cubicBezTo>
                  <a:cubicBezTo>
                    <a:pt x="3792220" y="7034530"/>
                    <a:pt x="3501390" y="7145020"/>
                    <a:pt x="3378200" y="7076440"/>
                  </a:cubicBezTo>
                  <a:cubicBezTo>
                    <a:pt x="3213100" y="6986270"/>
                    <a:pt x="3002280" y="6555740"/>
                    <a:pt x="2998470" y="6402070"/>
                  </a:cubicBezTo>
                  <a:cubicBezTo>
                    <a:pt x="2997200" y="6323330"/>
                    <a:pt x="3097530" y="6253480"/>
                    <a:pt x="3092450" y="6221730"/>
                  </a:cubicBezTo>
                  <a:cubicBezTo>
                    <a:pt x="3089910" y="6207760"/>
                    <a:pt x="3063240" y="6196330"/>
                    <a:pt x="3063240" y="6195060"/>
                  </a:cubicBezTo>
                  <a:cubicBezTo>
                    <a:pt x="3061970" y="6195060"/>
                    <a:pt x="3042920" y="6165850"/>
                    <a:pt x="3032760" y="6151880"/>
                  </a:cubicBezTo>
                  <a:cubicBezTo>
                    <a:pt x="3022600" y="6136640"/>
                    <a:pt x="3002280" y="6107430"/>
                    <a:pt x="3002280" y="6107430"/>
                  </a:cubicBezTo>
                  <a:cubicBezTo>
                    <a:pt x="3001010" y="6106160"/>
                    <a:pt x="2989580" y="6073140"/>
                    <a:pt x="2983230" y="6056630"/>
                  </a:cubicBezTo>
                  <a:cubicBezTo>
                    <a:pt x="2976880" y="6040120"/>
                    <a:pt x="2964180" y="6007100"/>
                    <a:pt x="2964180" y="6007100"/>
                  </a:cubicBezTo>
                  <a:cubicBezTo>
                    <a:pt x="2964180" y="6005830"/>
                    <a:pt x="2959100" y="5971540"/>
                    <a:pt x="2957830" y="5953760"/>
                  </a:cubicBezTo>
                  <a:cubicBezTo>
                    <a:pt x="2955290" y="5935980"/>
                    <a:pt x="2951480" y="5901690"/>
                    <a:pt x="2951480" y="5900420"/>
                  </a:cubicBezTo>
                  <a:cubicBezTo>
                    <a:pt x="2951480" y="5900420"/>
                    <a:pt x="2955290" y="5883910"/>
                    <a:pt x="2954020" y="5877560"/>
                  </a:cubicBezTo>
                  <a:cubicBezTo>
                    <a:pt x="2952750" y="5869940"/>
                    <a:pt x="2946400" y="5858510"/>
                    <a:pt x="2946400" y="5858510"/>
                  </a:cubicBezTo>
                  <a:cubicBezTo>
                    <a:pt x="2946400" y="5857240"/>
                    <a:pt x="2942590" y="5822950"/>
                    <a:pt x="2941320" y="5805170"/>
                  </a:cubicBezTo>
                  <a:cubicBezTo>
                    <a:pt x="2938780" y="5787390"/>
                    <a:pt x="2934970" y="5753100"/>
                    <a:pt x="2934970" y="5753100"/>
                  </a:cubicBezTo>
                  <a:cubicBezTo>
                    <a:pt x="2934970" y="5751830"/>
                    <a:pt x="2938780" y="5717540"/>
                    <a:pt x="2941320" y="5699760"/>
                  </a:cubicBezTo>
                  <a:cubicBezTo>
                    <a:pt x="2943860" y="5681980"/>
                    <a:pt x="2947670" y="5647690"/>
                    <a:pt x="2947670" y="5647690"/>
                  </a:cubicBezTo>
                  <a:cubicBezTo>
                    <a:pt x="2947670" y="5646420"/>
                    <a:pt x="2960370" y="5614670"/>
                    <a:pt x="2966720" y="5598160"/>
                  </a:cubicBezTo>
                  <a:cubicBezTo>
                    <a:pt x="2973070" y="5581650"/>
                    <a:pt x="2985770" y="5548630"/>
                    <a:pt x="2985770" y="5548630"/>
                  </a:cubicBezTo>
                  <a:cubicBezTo>
                    <a:pt x="2985770" y="5548630"/>
                    <a:pt x="2987040" y="5547360"/>
                    <a:pt x="2987040" y="5547360"/>
                  </a:cubicBezTo>
                  <a:cubicBezTo>
                    <a:pt x="2987040" y="5547360"/>
                    <a:pt x="2985770" y="5547360"/>
                    <a:pt x="2985770" y="5547360"/>
                  </a:cubicBezTo>
                  <a:cubicBezTo>
                    <a:pt x="2984500" y="5546090"/>
                    <a:pt x="2959100" y="5523230"/>
                    <a:pt x="2945130" y="5510530"/>
                  </a:cubicBezTo>
                  <a:cubicBezTo>
                    <a:pt x="2931160" y="5499100"/>
                    <a:pt x="2904490" y="5476240"/>
                    <a:pt x="2904490" y="5474970"/>
                  </a:cubicBezTo>
                  <a:cubicBezTo>
                    <a:pt x="2904490" y="5474970"/>
                    <a:pt x="2884170" y="5445760"/>
                    <a:pt x="2874010" y="5430520"/>
                  </a:cubicBezTo>
                  <a:cubicBezTo>
                    <a:pt x="2863850" y="5416550"/>
                    <a:pt x="2843530" y="5387340"/>
                    <a:pt x="2843530" y="5386070"/>
                  </a:cubicBezTo>
                  <a:cubicBezTo>
                    <a:pt x="2842260" y="5386070"/>
                    <a:pt x="2830830" y="5353050"/>
                    <a:pt x="2824480" y="5336540"/>
                  </a:cubicBezTo>
                  <a:cubicBezTo>
                    <a:pt x="2818130" y="5320030"/>
                    <a:pt x="2805430" y="5287010"/>
                    <a:pt x="2805430" y="5285740"/>
                  </a:cubicBezTo>
                  <a:cubicBezTo>
                    <a:pt x="2805430" y="5285740"/>
                    <a:pt x="2804160" y="5285740"/>
                    <a:pt x="2804160" y="5285740"/>
                  </a:cubicBezTo>
                  <a:cubicBezTo>
                    <a:pt x="2804160" y="5285740"/>
                    <a:pt x="2805430" y="5285740"/>
                    <a:pt x="2804160" y="5285740"/>
                  </a:cubicBezTo>
                  <a:cubicBezTo>
                    <a:pt x="2801620" y="5281930"/>
                    <a:pt x="2482850" y="5229860"/>
                    <a:pt x="2414270" y="5157470"/>
                  </a:cubicBezTo>
                  <a:cubicBezTo>
                    <a:pt x="2366010" y="5104130"/>
                    <a:pt x="2406650" y="4977130"/>
                    <a:pt x="2362200" y="4950460"/>
                  </a:cubicBezTo>
                  <a:cubicBezTo>
                    <a:pt x="2313940" y="4922520"/>
                    <a:pt x="2213610" y="4988560"/>
                    <a:pt x="2124710" y="5013960"/>
                  </a:cubicBezTo>
                  <a:cubicBezTo>
                    <a:pt x="2006600" y="5048250"/>
                    <a:pt x="1717040" y="5142230"/>
                    <a:pt x="1715770" y="5142230"/>
                  </a:cubicBezTo>
                  <a:cubicBezTo>
                    <a:pt x="1715770" y="5142230"/>
                    <a:pt x="1684020" y="5147310"/>
                    <a:pt x="1668780" y="5149850"/>
                  </a:cubicBezTo>
                  <a:cubicBezTo>
                    <a:pt x="1652270" y="5152390"/>
                    <a:pt x="1621790" y="5157470"/>
                    <a:pt x="1620520" y="5157470"/>
                  </a:cubicBezTo>
                  <a:cubicBezTo>
                    <a:pt x="1620520" y="5157470"/>
                    <a:pt x="1588770" y="5154930"/>
                    <a:pt x="1572260" y="5153660"/>
                  </a:cubicBezTo>
                  <a:cubicBezTo>
                    <a:pt x="1557020" y="5152390"/>
                    <a:pt x="1525270" y="5148580"/>
                    <a:pt x="1525270" y="5148580"/>
                  </a:cubicBezTo>
                  <a:cubicBezTo>
                    <a:pt x="1524000" y="5148580"/>
                    <a:pt x="1494790" y="5138420"/>
                    <a:pt x="1479550" y="5133340"/>
                  </a:cubicBezTo>
                  <a:cubicBezTo>
                    <a:pt x="1464310" y="5128260"/>
                    <a:pt x="1433830" y="5118100"/>
                    <a:pt x="1433830" y="5118100"/>
                  </a:cubicBezTo>
                  <a:cubicBezTo>
                    <a:pt x="1432560" y="5118100"/>
                    <a:pt x="1407160" y="5100320"/>
                    <a:pt x="1393190" y="5091430"/>
                  </a:cubicBezTo>
                  <a:cubicBezTo>
                    <a:pt x="1379220" y="5083810"/>
                    <a:pt x="1352550" y="5066030"/>
                    <a:pt x="1352550" y="5066030"/>
                  </a:cubicBezTo>
                  <a:cubicBezTo>
                    <a:pt x="1352550" y="5066030"/>
                    <a:pt x="1330960" y="5043170"/>
                    <a:pt x="1319530" y="5030470"/>
                  </a:cubicBezTo>
                  <a:cubicBezTo>
                    <a:pt x="1308100" y="5019040"/>
                    <a:pt x="1286510" y="4996180"/>
                    <a:pt x="1286510" y="4996180"/>
                  </a:cubicBezTo>
                  <a:cubicBezTo>
                    <a:pt x="1285240" y="4994910"/>
                    <a:pt x="1270000" y="4968240"/>
                    <a:pt x="1262380" y="4954270"/>
                  </a:cubicBezTo>
                  <a:cubicBezTo>
                    <a:pt x="1254760" y="4940300"/>
                    <a:pt x="1238250" y="4912360"/>
                    <a:pt x="1238250" y="4912360"/>
                  </a:cubicBezTo>
                  <a:cubicBezTo>
                    <a:pt x="1238250" y="4911090"/>
                    <a:pt x="1229360" y="4881880"/>
                    <a:pt x="1225550" y="4865370"/>
                  </a:cubicBezTo>
                  <a:cubicBezTo>
                    <a:pt x="1221740" y="4850130"/>
                    <a:pt x="1212850" y="4819650"/>
                    <a:pt x="1212850" y="4819650"/>
                  </a:cubicBezTo>
                  <a:cubicBezTo>
                    <a:pt x="1212850" y="4818380"/>
                    <a:pt x="1211580" y="4787900"/>
                    <a:pt x="1210310" y="4771390"/>
                  </a:cubicBezTo>
                  <a:cubicBezTo>
                    <a:pt x="1210310" y="4754880"/>
                    <a:pt x="1209040" y="4724400"/>
                    <a:pt x="1209040" y="4723130"/>
                  </a:cubicBezTo>
                  <a:cubicBezTo>
                    <a:pt x="1209040" y="4721860"/>
                    <a:pt x="1215390" y="4691380"/>
                    <a:pt x="1219200" y="4676140"/>
                  </a:cubicBezTo>
                  <a:cubicBezTo>
                    <a:pt x="1223010" y="4660900"/>
                    <a:pt x="1229360" y="4629150"/>
                    <a:pt x="1229360" y="4629150"/>
                  </a:cubicBezTo>
                  <a:cubicBezTo>
                    <a:pt x="1229360" y="4627880"/>
                    <a:pt x="1243330" y="4599940"/>
                    <a:pt x="1249680" y="4585970"/>
                  </a:cubicBezTo>
                  <a:cubicBezTo>
                    <a:pt x="1257300" y="4570730"/>
                    <a:pt x="1271270" y="4542790"/>
                    <a:pt x="1271270" y="4541520"/>
                  </a:cubicBezTo>
                  <a:cubicBezTo>
                    <a:pt x="1271270" y="4541520"/>
                    <a:pt x="1291590" y="4517390"/>
                    <a:pt x="1301750" y="4504690"/>
                  </a:cubicBezTo>
                  <a:cubicBezTo>
                    <a:pt x="1311910" y="4491990"/>
                    <a:pt x="1332230" y="4467860"/>
                    <a:pt x="1332230" y="4467860"/>
                  </a:cubicBezTo>
                  <a:cubicBezTo>
                    <a:pt x="1333500" y="4467860"/>
                    <a:pt x="1357630" y="4448810"/>
                    <a:pt x="1371600" y="4438650"/>
                  </a:cubicBezTo>
                  <a:cubicBezTo>
                    <a:pt x="1384300" y="4429760"/>
                    <a:pt x="1409700" y="4410710"/>
                    <a:pt x="1409700" y="4410710"/>
                  </a:cubicBezTo>
                  <a:cubicBezTo>
                    <a:pt x="1410970" y="4410710"/>
                    <a:pt x="1438910" y="4398010"/>
                    <a:pt x="1454150" y="4391660"/>
                  </a:cubicBezTo>
                  <a:cubicBezTo>
                    <a:pt x="1469390" y="4385310"/>
                    <a:pt x="1497330" y="4373880"/>
                    <a:pt x="1498600" y="4373880"/>
                  </a:cubicBezTo>
                  <a:cubicBezTo>
                    <a:pt x="1499870" y="4372610"/>
                    <a:pt x="1964690" y="3992880"/>
                    <a:pt x="2161540" y="3851910"/>
                  </a:cubicBezTo>
                  <a:cubicBezTo>
                    <a:pt x="2311400" y="3745230"/>
                    <a:pt x="2449830" y="3661410"/>
                    <a:pt x="2569210" y="3587750"/>
                  </a:cubicBezTo>
                  <a:cubicBezTo>
                    <a:pt x="2660650" y="3533140"/>
                    <a:pt x="2805430" y="3477260"/>
                    <a:pt x="2815590" y="3448050"/>
                  </a:cubicBezTo>
                  <a:cubicBezTo>
                    <a:pt x="2819400" y="3440430"/>
                    <a:pt x="2810510" y="3429000"/>
                    <a:pt x="2809240" y="3429000"/>
                  </a:cubicBezTo>
                  <a:cubicBezTo>
                    <a:pt x="2809240" y="3427730"/>
                    <a:pt x="2806700" y="3390900"/>
                    <a:pt x="2805430" y="3371850"/>
                  </a:cubicBezTo>
                  <a:cubicBezTo>
                    <a:pt x="2804160" y="3352800"/>
                    <a:pt x="2801620" y="3315970"/>
                    <a:pt x="2801620" y="3314700"/>
                  </a:cubicBezTo>
                  <a:cubicBezTo>
                    <a:pt x="2801620" y="3314700"/>
                    <a:pt x="2809240" y="3275330"/>
                    <a:pt x="2811780" y="3258820"/>
                  </a:cubicBezTo>
                  <a:cubicBezTo>
                    <a:pt x="2813050" y="3247390"/>
                    <a:pt x="2823210" y="3233420"/>
                    <a:pt x="2816860" y="3227070"/>
                  </a:cubicBezTo>
                  <a:cubicBezTo>
                    <a:pt x="2787650" y="3201670"/>
                    <a:pt x="2256790" y="3409950"/>
                    <a:pt x="2254250" y="3411220"/>
                  </a:cubicBezTo>
                  <a:cubicBezTo>
                    <a:pt x="2254250" y="3411220"/>
                    <a:pt x="2225040" y="3426460"/>
                    <a:pt x="2211070" y="3434080"/>
                  </a:cubicBezTo>
                  <a:cubicBezTo>
                    <a:pt x="2195830" y="3440430"/>
                    <a:pt x="2167890" y="3455670"/>
                    <a:pt x="2166620" y="3455670"/>
                  </a:cubicBezTo>
                  <a:cubicBezTo>
                    <a:pt x="2166620" y="3455670"/>
                    <a:pt x="2134870" y="3463290"/>
                    <a:pt x="2118360" y="3467100"/>
                  </a:cubicBezTo>
                  <a:cubicBezTo>
                    <a:pt x="2103120" y="3470910"/>
                    <a:pt x="2071370" y="3478530"/>
                    <a:pt x="2071370" y="3478530"/>
                  </a:cubicBezTo>
                  <a:cubicBezTo>
                    <a:pt x="2070100" y="3478530"/>
                    <a:pt x="2038350" y="3478530"/>
                    <a:pt x="2021840" y="3478530"/>
                  </a:cubicBezTo>
                  <a:cubicBezTo>
                    <a:pt x="2005330" y="3478530"/>
                    <a:pt x="1972310" y="3478530"/>
                    <a:pt x="1972310" y="3477260"/>
                  </a:cubicBezTo>
                  <a:cubicBezTo>
                    <a:pt x="1971040" y="3477260"/>
                    <a:pt x="1940560" y="3469640"/>
                    <a:pt x="1924050" y="3465830"/>
                  </a:cubicBezTo>
                  <a:cubicBezTo>
                    <a:pt x="1908810" y="3462020"/>
                    <a:pt x="1877060" y="3453130"/>
                    <a:pt x="1877060" y="3453130"/>
                  </a:cubicBezTo>
                  <a:cubicBezTo>
                    <a:pt x="1875790" y="3453130"/>
                    <a:pt x="1847850" y="3437890"/>
                    <a:pt x="1832610" y="3430270"/>
                  </a:cubicBezTo>
                  <a:cubicBezTo>
                    <a:pt x="1818640" y="3422650"/>
                    <a:pt x="1790700" y="3407410"/>
                    <a:pt x="1789430" y="3406140"/>
                  </a:cubicBezTo>
                  <a:cubicBezTo>
                    <a:pt x="1789430" y="3406140"/>
                    <a:pt x="1765300" y="3384550"/>
                    <a:pt x="1752600" y="3373120"/>
                  </a:cubicBezTo>
                  <a:cubicBezTo>
                    <a:pt x="1741170" y="3362960"/>
                    <a:pt x="1717040" y="3341370"/>
                    <a:pt x="1715770" y="3340100"/>
                  </a:cubicBezTo>
                  <a:cubicBezTo>
                    <a:pt x="1715770" y="3340100"/>
                    <a:pt x="1696720" y="3310890"/>
                    <a:pt x="1689100" y="3299460"/>
                  </a:cubicBezTo>
                  <a:cubicBezTo>
                    <a:pt x="1682750" y="3290570"/>
                    <a:pt x="1684020" y="3280410"/>
                    <a:pt x="1673860" y="3277870"/>
                  </a:cubicBezTo>
                  <a:cubicBezTo>
                    <a:pt x="1626870" y="3266440"/>
                    <a:pt x="1376680" y="3434080"/>
                    <a:pt x="1210310" y="3524250"/>
                  </a:cubicBezTo>
                  <a:cubicBezTo>
                    <a:pt x="1016000" y="3630930"/>
                    <a:pt x="694690" y="3822700"/>
                    <a:pt x="579120" y="3877310"/>
                  </a:cubicBezTo>
                  <a:cubicBezTo>
                    <a:pt x="537210" y="3897630"/>
                    <a:pt x="520700" y="3903980"/>
                    <a:pt x="490220" y="3911600"/>
                  </a:cubicBezTo>
                  <a:cubicBezTo>
                    <a:pt x="459740" y="3919220"/>
                    <a:pt x="427990" y="3924300"/>
                    <a:pt x="396240" y="3924300"/>
                  </a:cubicBezTo>
                  <a:cubicBezTo>
                    <a:pt x="365760" y="3924300"/>
                    <a:pt x="332740" y="3920490"/>
                    <a:pt x="302260" y="3914140"/>
                  </a:cubicBezTo>
                  <a:cubicBezTo>
                    <a:pt x="271780" y="3906520"/>
                    <a:pt x="241300" y="3895090"/>
                    <a:pt x="214630" y="3881120"/>
                  </a:cubicBezTo>
                  <a:cubicBezTo>
                    <a:pt x="186690" y="3867150"/>
                    <a:pt x="158750" y="3848100"/>
                    <a:pt x="135890" y="3827780"/>
                  </a:cubicBezTo>
                  <a:cubicBezTo>
                    <a:pt x="111760" y="3807460"/>
                    <a:pt x="90170" y="3783330"/>
                    <a:pt x="72390" y="3757930"/>
                  </a:cubicBezTo>
                  <a:cubicBezTo>
                    <a:pt x="54610" y="3732530"/>
                    <a:pt x="39370" y="3703320"/>
                    <a:pt x="27940" y="3674110"/>
                  </a:cubicBezTo>
                  <a:cubicBezTo>
                    <a:pt x="16510" y="3644900"/>
                    <a:pt x="7620" y="3614420"/>
                    <a:pt x="3810" y="3582670"/>
                  </a:cubicBezTo>
                  <a:cubicBezTo>
                    <a:pt x="0" y="3552190"/>
                    <a:pt x="3810" y="3488690"/>
                    <a:pt x="3810" y="3488690"/>
                  </a:cubicBezTo>
                </a:path>
              </a:pathLst>
            </a:custGeom>
            <a:solidFill>
              <a:srgbClr val="F8F8F8"/>
            </a:solidFill>
            <a:ln cap="sq">
              <a:noFill/>
              <a:prstDash val="solid"/>
              <a:miter/>
            </a:ln>
          </p:spPr>
        </p:sp>
      </p:grpSp>
      <p:sp>
        <p:nvSpPr>
          <p:cNvPr name="Freeform 10" id="10"/>
          <p:cNvSpPr/>
          <p:nvPr/>
        </p:nvSpPr>
        <p:spPr>
          <a:xfrm flipH="false" flipV="false" rot="0">
            <a:off x="10080590" y="3690045"/>
            <a:ext cx="1674684" cy="628007"/>
          </a:xfrm>
          <a:custGeom>
            <a:avLst/>
            <a:gdLst/>
            <a:ahLst/>
            <a:cxnLst/>
            <a:rect r="r" b="b" t="t" l="l"/>
            <a:pathLst>
              <a:path h="628007" w="1674684">
                <a:moveTo>
                  <a:pt x="0" y="0"/>
                </a:moveTo>
                <a:lnTo>
                  <a:pt x="1674684" y="0"/>
                </a:lnTo>
                <a:lnTo>
                  <a:pt x="1674684" y="628006"/>
                </a:lnTo>
                <a:lnTo>
                  <a:pt x="0" y="628006"/>
                </a:lnTo>
                <a:lnTo>
                  <a:pt x="0" y="0"/>
                </a:lnTo>
                <a:close/>
              </a:path>
            </a:pathLst>
          </a:custGeom>
          <a:blipFill>
            <a:blip r:embed="rId4"/>
            <a:stretch>
              <a:fillRect l="0" t="0" r="0" b="0"/>
            </a:stretch>
          </a:blipFill>
        </p:spPr>
      </p:sp>
      <p:sp>
        <p:nvSpPr>
          <p:cNvPr name="TextBox 11" id="11"/>
          <p:cNvSpPr txBox="true"/>
          <p:nvPr/>
        </p:nvSpPr>
        <p:spPr>
          <a:xfrm rot="0">
            <a:off x="2493981" y="864468"/>
            <a:ext cx="13300038" cy="1013452"/>
          </a:xfrm>
          <a:prstGeom prst="rect">
            <a:avLst/>
          </a:prstGeom>
        </p:spPr>
        <p:txBody>
          <a:bodyPr anchor="t" rtlCol="false" tIns="0" lIns="0" bIns="0" rIns="0">
            <a:spAutoFit/>
          </a:bodyPr>
          <a:lstStyle/>
          <a:p>
            <a:pPr algn="ctr">
              <a:lnSpc>
                <a:spcPts val="7769"/>
              </a:lnSpc>
            </a:pPr>
            <a:r>
              <a:rPr lang="en-US" b="true" sz="6999">
                <a:solidFill>
                  <a:srgbClr val="040A4E"/>
                </a:solidFill>
                <a:latin typeface="Public Sans Heavy"/>
                <a:ea typeface="Public Sans Heavy"/>
                <a:cs typeface="Public Sans Heavy"/>
                <a:sym typeface="Public Sans Heavy"/>
              </a:rPr>
              <a:t>EMAIL MARKETING</a:t>
            </a:r>
          </a:p>
        </p:txBody>
      </p:sp>
      <p:sp>
        <p:nvSpPr>
          <p:cNvPr name="TextBox 12" id="12"/>
          <p:cNvSpPr txBox="true"/>
          <p:nvPr/>
        </p:nvSpPr>
        <p:spPr>
          <a:xfrm rot="0">
            <a:off x="2298347" y="2918350"/>
            <a:ext cx="6536409" cy="6425164"/>
          </a:xfrm>
          <a:prstGeom prst="rect">
            <a:avLst/>
          </a:prstGeom>
        </p:spPr>
        <p:txBody>
          <a:bodyPr anchor="t" rtlCol="false" tIns="0" lIns="0" bIns="0" rIns="0">
            <a:spAutoFit/>
          </a:bodyPr>
          <a:lstStyle/>
          <a:p>
            <a:pPr algn="ctr">
              <a:lnSpc>
                <a:spcPts val="4216"/>
              </a:lnSpc>
            </a:pPr>
            <a:r>
              <a:rPr lang="en-US" sz="3798">
                <a:solidFill>
                  <a:srgbClr val="000000"/>
                </a:solidFill>
                <a:latin typeface="Public Sans"/>
                <a:ea typeface="Public Sans"/>
                <a:cs typeface="Public Sans"/>
                <a:sym typeface="Public Sans"/>
              </a:rPr>
              <a:t>We leverage an extensive database and a vast pool of prospective buyers to strategically market upcoming listings. By delivering thoughtfully designed and highly informative e-blasts, we ensure engagement and effectively capture the attention of thousands of targeted consumers.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stretch>
              <a:fillRect l="0" t="0" r="0" b="0"/>
            </a:stretch>
          </a:blipFill>
        </p:spPr>
      </p:sp>
      <p:sp>
        <p:nvSpPr>
          <p:cNvPr name="AutoShape 3" id="3"/>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4" id="4"/>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5" id="5"/>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sp>
        <p:nvSpPr>
          <p:cNvPr name="Freeform 7" id="7"/>
          <p:cNvSpPr/>
          <p:nvPr/>
        </p:nvSpPr>
        <p:spPr>
          <a:xfrm flipH="false" flipV="false" rot="0">
            <a:off x="10652892" y="8280419"/>
            <a:ext cx="3474122" cy="1080261"/>
          </a:xfrm>
          <a:custGeom>
            <a:avLst/>
            <a:gdLst/>
            <a:ahLst/>
            <a:cxnLst/>
            <a:rect r="r" b="b" t="t" l="l"/>
            <a:pathLst>
              <a:path h="1080261" w="3474122">
                <a:moveTo>
                  <a:pt x="0" y="0"/>
                </a:moveTo>
                <a:lnTo>
                  <a:pt x="3474122" y="0"/>
                </a:lnTo>
                <a:lnTo>
                  <a:pt x="3474122" y="1080261"/>
                </a:lnTo>
                <a:lnTo>
                  <a:pt x="0" y="1080261"/>
                </a:lnTo>
                <a:lnTo>
                  <a:pt x="0" y="0"/>
                </a:lnTo>
                <a:close/>
              </a:path>
            </a:pathLst>
          </a:custGeom>
          <a:blipFill>
            <a:blip r:embed="rId3"/>
            <a:stretch>
              <a:fillRect l="0" t="0" r="0" b="0"/>
            </a:stretch>
          </a:blipFill>
        </p:spPr>
      </p:sp>
      <p:grpSp>
        <p:nvGrpSpPr>
          <p:cNvPr name="Group 8" id="8"/>
          <p:cNvGrpSpPr/>
          <p:nvPr/>
        </p:nvGrpSpPr>
        <p:grpSpPr>
          <a:xfrm rot="0">
            <a:off x="6014775" y="3836597"/>
            <a:ext cx="6551638" cy="4179595"/>
            <a:chOff x="0" y="0"/>
            <a:chExt cx="1274088" cy="812800"/>
          </a:xfrm>
        </p:grpSpPr>
        <p:sp>
          <p:nvSpPr>
            <p:cNvPr name="Freeform 9" id="9"/>
            <p:cNvSpPr/>
            <p:nvPr/>
          </p:nvSpPr>
          <p:spPr>
            <a:xfrm flipH="false" flipV="false" rot="0">
              <a:off x="0" y="0"/>
              <a:ext cx="1274088" cy="812800"/>
            </a:xfrm>
            <a:custGeom>
              <a:avLst/>
              <a:gdLst/>
              <a:ahLst/>
              <a:cxnLst/>
              <a:rect r="r" b="b" t="t" l="l"/>
              <a:pathLst>
                <a:path h="812800" w="1274088">
                  <a:moveTo>
                    <a:pt x="27179" y="0"/>
                  </a:moveTo>
                  <a:lnTo>
                    <a:pt x="1246909" y="0"/>
                  </a:lnTo>
                  <a:cubicBezTo>
                    <a:pt x="1254117" y="0"/>
                    <a:pt x="1261030" y="2863"/>
                    <a:pt x="1266127" y="7960"/>
                  </a:cubicBezTo>
                  <a:cubicBezTo>
                    <a:pt x="1271224" y="13057"/>
                    <a:pt x="1274088" y="19970"/>
                    <a:pt x="1274088" y="27179"/>
                  </a:cubicBezTo>
                  <a:lnTo>
                    <a:pt x="1274088" y="785621"/>
                  </a:lnTo>
                  <a:cubicBezTo>
                    <a:pt x="1274088" y="800632"/>
                    <a:pt x="1261919" y="812800"/>
                    <a:pt x="1246909" y="812800"/>
                  </a:cubicBezTo>
                  <a:lnTo>
                    <a:pt x="27179" y="812800"/>
                  </a:lnTo>
                  <a:cubicBezTo>
                    <a:pt x="12168" y="812800"/>
                    <a:pt x="0" y="800632"/>
                    <a:pt x="0" y="785621"/>
                  </a:cubicBezTo>
                  <a:lnTo>
                    <a:pt x="0" y="27179"/>
                  </a:lnTo>
                  <a:cubicBezTo>
                    <a:pt x="0" y="12168"/>
                    <a:pt x="12168" y="0"/>
                    <a:pt x="27179" y="0"/>
                  </a:cubicBezTo>
                  <a:close/>
                </a:path>
              </a:pathLst>
            </a:custGeom>
            <a:blipFill>
              <a:blip r:embed="rId4"/>
              <a:stretch>
                <a:fillRect l="-30992" t="0" r="-3915" b="-40981"/>
              </a:stretch>
            </a:blipFill>
          </p:spPr>
        </p:sp>
      </p:grpSp>
      <p:sp>
        <p:nvSpPr>
          <p:cNvPr name="Freeform 10" id="10"/>
          <p:cNvSpPr/>
          <p:nvPr/>
        </p:nvSpPr>
        <p:spPr>
          <a:xfrm flipH="false" flipV="false" rot="0">
            <a:off x="7745329" y="2542901"/>
            <a:ext cx="3449857" cy="1293696"/>
          </a:xfrm>
          <a:custGeom>
            <a:avLst/>
            <a:gdLst/>
            <a:ahLst/>
            <a:cxnLst/>
            <a:rect r="r" b="b" t="t" l="l"/>
            <a:pathLst>
              <a:path h="1293696" w="3449857">
                <a:moveTo>
                  <a:pt x="0" y="0"/>
                </a:moveTo>
                <a:lnTo>
                  <a:pt x="3449857" y="0"/>
                </a:lnTo>
                <a:lnTo>
                  <a:pt x="3449857" y="1293696"/>
                </a:lnTo>
                <a:lnTo>
                  <a:pt x="0" y="1293696"/>
                </a:lnTo>
                <a:lnTo>
                  <a:pt x="0" y="0"/>
                </a:lnTo>
                <a:close/>
              </a:path>
            </a:pathLst>
          </a:custGeom>
          <a:blipFill>
            <a:blip r:embed="rId5"/>
            <a:stretch>
              <a:fillRect l="0" t="0" r="0" b="0"/>
            </a:stretch>
          </a:blipFill>
        </p:spPr>
      </p:sp>
      <p:sp>
        <p:nvSpPr>
          <p:cNvPr name="Freeform 11" id="11"/>
          <p:cNvSpPr/>
          <p:nvPr/>
        </p:nvSpPr>
        <p:spPr>
          <a:xfrm flipH="false" flipV="false" rot="0">
            <a:off x="3227699" y="3110529"/>
            <a:ext cx="3533346" cy="897232"/>
          </a:xfrm>
          <a:custGeom>
            <a:avLst/>
            <a:gdLst/>
            <a:ahLst/>
            <a:cxnLst/>
            <a:rect r="r" b="b" t="t" l="l"/>
            <a:pathLst>
              <a:path h="897232" w="3533346">
                <a:moveTo>
                  <a:pt x="0" y="0"/>
                </a:moveTo>
                <a:lnTo>
                  <a:pt x="3533346" y="0"/>
                </a:lnTo>
                <a:lnTo>
                  <a:pt x="3533346" y="897232"/>
                </a:lnTo>
                <a:lnTo>
                  <a:pt x="0" y="897232"/>
                </a:lnTo>
                <a:lnTo>
                  <a:pt x="0" y="0"/>
                </a:lnTo>
                <a:close/>
              </a:path>
            </a:pathLst>
          </a:custGeom>
          <a:blipFill>
            <a:blip r:embed="rId6"/>
            <a:stretch>
              <a:fillRect l="0" t="0" r="0" b="0"/>
            </a:stretch>
          </a:blipFill>
        </p:spPr>
      </p:sp>
      <p:sp>
        <p:nvSpPr>
          <p:cNvPr name="Freeform 12" id="12"/>
          <p:cNvSpPr/>
          <p:nvPr/>
        </p:nvSpPr>
        <p:spPr>
          <a:xfrm flipH="false" flipV="false" rot="0">
            <a:off x="3452152" y="4945703"/>
            <a:ext cx="2294628" cy="926456"/>
          </a:xfrm>
          <a:custGeom>
            <a:avLst/>
            <a:gdLst/>
            <a:ahLst/>
            <a:cxnLst/>
            <a:rect r="r" b="b" t="t" l="l"/>
            <a:pathLst>
              <a:path h="926456" w="2294628">
                <a:moveTo>
                  <a:pt x="0" y="0"/>
                </a:moveTo>
                <a:lnTo>
                  <a:pt x="2294629" y="0"/>
                </a:lnTo>
                <a:lnTo>
                  <a:pt x="2294629" y="926456"/>
                </a:lnTo>
                <a:lnTo>
                  <a:pt x="0" y="926456"/>
                </a:lnTo>
                <a:lnTo>
                  <a:pt x="0" y="0"/>
                </a:lnTo>
                <a:close/>
              </a:path>
            </a:pathLst>
          </a:custGeom>
          <a:blipFill>
            <a:blip r:embed="rId7"/>
            <a:stretch>
              <a:fillRect l="0" t="0" r="0" b="0"/>
            </a:stretch>
          </a:blipFill>
        </p:spPr>
      </p:sp>
      <p:sp>
        <p:nvSpPr>
          <p:cNvPr name="Freeform 13" id="13"/>
          <p:cNvSpPr/>
          <p:nvPr/>
        </p:nvSpPr>
        <p:spPr>
          <a:xfrm flipH="false" flipV="false" rot="0">
            <a:off x="3227699" y="4087353"/>
            <a:ext cx="2623343" cy="655836"/>
          </a:xfrm>
          <a:custGeom>
            <a:avLst/>
            <a:gdLst/>
            <a:ahLst/>
            <a:cxnLst/>
            <a:rect r="r" b="b" t="t" l="l"/>
            <a:pathLst>
              <a:path h="655836" w="2623343">
                <a:moveTo>
                  <a:pt x="0" y="0"/>
                </a:moveTo>
                <a:lnTo>
                  <a:pt x="2623343" y="0"/>
                </a:lnTo>
                <a:lnTo>
                  <a:pt x="2623343" y="655836"/>
                </a:lnTo>
                <a:lnTo>
                  <a:pt x="0" y="655836"/>
                </a:lnTo>
                <a:lnTo>
                  <a:pt x="0" y="0"/>
                </a:lnTo>
                <a:close/>
              </a:path>
            </a:pathLst>
          </a:custGeom>
          <a:blipFill>
            <a:blip r:embed="rId8"/>
            <a:stretch>
              <a:fillRect l="0" t="0" r="0" b="0"/>
            </a:stretch>
          </a:blipFill>
        </p:spPr>
      </p:sp>
      <p:sp>
        <p:nvSpPr>
          <p:cNvPr name="Freeform 14" id="14"/>
          <p:cNvSpPr/>
          <p:nvPr/>
        </p:nvSpPr>
        <p:spPr>
          <a:xfrm flipH="false" flipV="false" rot="0">
            <a:off x="2984656" y="6228965"/>
            <a:ext cx="2637786" cy="1000040"/>
          </a:xfrm>
          <a:custGeom>
            <a:avLst/>
            <a:gdLst/>
            <a:ahLst/>
            <a:cxnLst/>
            <a:rect r="r" b="b" t="t" l="l"/>
            <a:pathLst>
              <a:path h="1000040" w="2637786">
                <a:moveTo>
                  <a:pt x="0" y="0"/>
                </a:moveTo>
                <a:lnTo>
                  <a:pt x="2637786" y="0"/>
                </a:lnTo>
                <a:lnTo>
                  <a:pt x="2637786" y="1000040"/>
                </a:lnTo>
                <a:lnTo>
                  <a:pt x="0" y="1000040"/>
                </a:lnTo>
                <a:lnTo>
                  <a:pt x="0" y="0"/>
                </a:lnTo>
                <a:close/>
              </a:path>
            </a:pathLst>
          </a:custGeom>
          <a:blipFill>
            <a:blip r:embed="rId9"/>
            <a:stretch>
              <a:fillRect l="0" t="0" r="0" b="0"/>
            </a:stretch>
          </a:blipFill>
        </p:spPr>
      </p:sp>
      <p:sp>
        <p:nvSpPr>
          <p:cNvPr name="Freeform 15" id="15"/>
          <p:cNvSpPr/>
          <p:nvPr/>
        </p:nvSpPr>
        <p:spPr>
          <a:xfrm flipH="false" flipV="false" rot="0">
            <a:off x="3227699" y="7277723"/>
            <a:ext cx="2572595" cy="1447085"/>
          </a:xfrm>
          <a:custGeom>
            <a:avLst/>
            <a:gdLst/>
            <a:ahLst/>
            <a:cxnLst/>
            <a:rect r="r" b="b" t="t" l="l"/>
            <a:pathLst>
              <a:path h="1447085" w="2572595">
                <a:moveTo>
                  <a:pt x="0" y="0"/>
                </a:moveTo>
                <a:lnTo>
                  <a:pt x="2572595" y="0"/>
                </a:lnTo>
                <a:lnTo>
                  <a:pt x="2572595" y="1447084"/>
                </a:lnTo>
                <a:lnTo>
                  <a:pt x="0" y="1447084"/>
                </a:lnTo>
                <a:lnTo>
                  <a:pt x="0" y="0"/>
                </a:lnTo>
                <a:close/>
              </a:path>
            </a:pathLst>
          </a:custGeom>
          <a:blipFill>
            <a:blip r:embed="rId10"/>
            <a:stretch>
              <a:fillRect l="0" t="0" r="0" b="0"/>
            </a:stretch>
          </a:blipFill>
        </p:spPr>
      </p:sp>
      <p:sp>
        <p:nvSpPr>
          <p:cNvPr name="Freeform 16" id="16"/>
          <p:cNvSpPr/>
          <p:nvPr/>
        </p:nvSpPr>
        <p:spPr>
          <a:xfrm flipH="false" flipV="false" rot="0">
            <a:off x="4599466" y="7573515"/>
            <a:ext cx="3636004" cy="2422487"/>
          </a:xfrm>
          <a:custGeom>
            <a:avLst/>
            <a:gdLst/>
            <a:ahLst/>
            <a:cxnLst/>
            <a:rect r="r" b="b" t="t" l="l"/>
            <a:pathLst>
              <a:path h="2422487" w="3636004">
                <a:moveTo>
                  <a:pt x="0" y="0"/>
                </a:moveTo>
                <a:lnTo>
                  <a:pt x="3636004" y="0"/>
                </a:lnTo>
                <a:lnTo>
                  <a:pt x="3636004" y="2422488"/>
                </a:lnTo>
                <a:lnTo>
                  <a:pt x="0" y="2422488"/>
                </a:lnTo>
                <a:lnTo>
                  <a:pt x="0" y="0"/>
                </a:lnTo>
                <a:close/>
              </a:path>
            </a:pathLst>
          </a:custGeom>
          <a:blipFill>
            <a:blip r:embed="rId11"/>
            <a:stretch>
              <a:fillRect l="0" t="0" r="0" b="0"/>
            </a:stretch>
          </a:blipFill>
        </p:spPr>
      </p:sp>
      <p:sp>
        <p:nvSpPr>
          <p:cNvPr name="Freeform 17" id="17"/>
          <p:cNvSpPr/>
          <p:nvPr/>
        </p:nvSpPr>
        <p:spPr>
          <a:xfrm flipH="false" flipV="false" rot="0">
            <a:off x="8247131" y="8280419"/>
            <a:ext cx="2086926" cy="1008681"/>
          </a:xfrm>
          <a:custGeom>
            <a:avLst/>
            <a:gdLst/>
            <a:ahLst/>
            <a:cxnLst/>
            <a:rect r="r" b="b" t="t" l="l"/>
            <a:pathLst>
              <a:path h="1008681" w="2086926">
                <a:moveTo>
                  <a:pt x="0" y="0"/>
                </a:moveTo>
                <a:lnTo>
                  <a:pt x="2086926" y="0"/>
                </a:lnTo>
                <a:lnTo>
                  <a:pt x="2086926" y="1008681"/>
                </a:lnTo>
                <a:lnTo>
                  <a:pt x="0" y="1008681"/>
                </a:lnTo>
                <a:lnTo>
                  <a:pt x="0" y="0"/>
                </a:lnTo>
                <a:close/>
              </a:path>
            </a:pathLst>
          </a:custGeom>
          <a:blipFill>
            <a:blip r:embed="rId12"/>
            <a:stretch>
              <a:fillRect l="0" t="0" r="0" b="0"/>
            </a:stretch>
          </a:blipFill>
        </p:spPr>
      </p:sp>
      <p:sp>
        <p:nvSpPr>
          <p:cNvPr name="Freeform 18" id="18"/>
          <p:cNvSpPr/>
          <p:nvPr/>
        </p:nvSpPr>
        <p:spPr>
          <a:xfrm flipH="false" flipV="false" rot="0">
            <a:off x="12891586" y="7573515"/>
            <a:ext cx="576884" cy="576884"/>
          </a:xfrm>
          <a:custGeom>
            <a:avLst/>
            <a:gdLst/>
            <a:ahLst/>
            <a:cxnLst/>
            <a:rect r="r" b="b" t="t" l="l"/>
            <a:pathLst>
              <a:path h="576884" w="576884">
                <a:moveTo>
                  <a:pt x="0" y="0"/>
                </a:moveTo>
                <a:lnTo>
                  <a:pt x="576884" y="0"/>
                </a:lnTo>
                <a:lnTo>
                  <a:pt x="576884" y="576884"/>
                </a:lnTo>
                <a:lnTo>
                  <a:pt x="0" y="576884"/>
                </a:lnTo>
                <a:lnTo>
                  <a:pt x="0" y="0"/>
                </a:lnTo>
                <a:close/>
              </a:path>
            </a:pathLst>
          </a:custGeom>
          <a:blipFill>
            <a:blip r:embed="rId13"/>
            <a:stretch>
              <a:fillRect l="0" t="0" r="0" b="0"/>
            </a:stretch>
          </a:blipFill>
        </p:spPr>
      </p:sp>
      <p:sp>
        <p:nvSpPr>
          <p:cNvPr name="Freeform 19" id="19"/>
          <p:cNvSpPr/>
          <p:nvPr/>
        </p:nvSpPr>
        <p:spPr>
          <a:xfrm flipH="false" flipV="false" rot="0">
            <a:off x="12792694" y="5482225"/>
            <a:ext cx="2563915" cy="746740"/>
          </a:xfrm>
          <a:custGeom>
            <a:avLst/>
            <a:gdLst/>
            <a:ahLst/>
            <a:cxnLst/>
            <a:rect r="r" b="b" t="t" l="l"/>
            <a:pathLst>
              <a:path h="746740" w="2563915">
                <a:moveTo>
                  <a:pt x="0" y="0"/>
                </a:moveTo>
                <a:lnTo>
                  <a:pt x="2563915" y="0"/>
                </a:lnTo>
                <a:lnTo>
                  <a:pt x="2563915" y="746740"/>
                </a:lnTo>
                <a:lnTo>
                  <a:pt x="0" y="746740"/>
                </a:lnTo>
                <a:lnTo>
                  <a:pt x="0" y="0"/>
                </a:lnTo>
                <a:close/>
              </a:path>
            </a:pathLst>
          </a:custGeom>
          <a:blipFill>
            <a:blip r:embed="rId14"/>
            <a:stretch>
              <a:fillRect l="0" t="0" r="0" b="0"/>
            </a:stretch>
          </a:blipFill>
        </p:spPr>
      </p:sp>
      <p:sp>
        <p:nvSpPr>
          <p:cNvPr name="Freeform 20" id="20"/>
          <p:cNvSpPr/>
          <p:nvPr/>
        </p:nvSpPr>
        <p:spPr>
          <a:xfrm flipH="false" flipV="false" rot="0">
            <a:off x="12792694" y="6228965"/>
            <a:ext cx="2668639" cy="1501110"/>
          </a:xfrm>
          <a:custGeom>
            <a:avLst/>
            <a:gdLst/>
            <a:ahLst/>
            <a:cxnLst/>
            <a:rect r="r" b="b" t="t" l="l"/>
            <a:pathLst>
              <a:path h="1501110" w="2668639">
                <a:moveTo>
                  <a:pt x="0" y="0"/>
                </a:moveTo>
                <a:lnTo>
                  <a:pt x="2668640" y="0"/>
                </a:lnTo>
                <a:lnTo>
                  <a:pt x="2668640" y="1501110"/>
                </a:lnTo>
                <a:lnTo>
                  <a:pt x="0" y="1501110"/>
                </a:lnTo>
                <a:lnTo>
                  <a:pt x="0" y="0"/>
                </a:lnTo>
                <a:close/>
              </a:path>
            </a:pathLst>
          </a:custGeom>
          <a:blipFill>
            <a:blip r:embed="rId15"/>
            <a:stretch>
              <a:fillRect l="0" t="0" r="0" b="0"/>
            </a:stretch>
          </a:blipFill>
        </p:spPr>
      </p:sp>
      <p:sp>
        <p:nvSpPr>
          <p:cNvPr name="Freeform 21" id="21"/>
          <p:cNvSpPr/>
          <p:nvPr/>
        </p:nvSpPr>
        <p:spPr>
          <a:xfrm flipH="false" flipV="false" rot="0">
            <a:off x="12792694" y="4145600"/>
            <a:ext cx="2986935" cy="1012758"/>
          </a:xfrm>
          <a:custGeom>
            <a:avLst/>
            <a:gdLst/>
            <a:ahLst/>
            <a:cxnLst/>
            <a:rect r="r" b="b" t="t" l="l"/>
            <a:pathLst>
              <a:path h="1012758" w="2986935">
                <a:moveTo>
                  <a:pt x="0" y="0"/>
                </a:moveTo>
                <a:lnTo>
                  <a:pt x="2986935" y="0"/>
                </a:lnTo>
                <a:lnTo>
                  <a:pt x="2986935" y="1012757"/>
                </a:lnTo>
                <a:lnTo>
                  <a:pt x="0" y="1012757"/>
                </a:lnTo>
                <a:lnTo>
                  <a:pt x="0" y="0"/>
                </a:lnTo>
                <a:close/>
              </a:path>
            </a:pathLst>
          </a:custGeom>
          <a:blipFill>
            <a:blip r:embed="rId16"/>
            <a:stretch>
              <a:fillRect l="0" t="0" r="0" b="0"/>
            </a:stretch>
          </a:blipFill>
        </p:spPr>
      </p:sp>
      <p:sp>
        <p:nvSpPr>
          <p:cNvPr name="Freeform 22" id="22"/>
          <p:cNvSpPr/>
          <p:nvPr/>
        </p:nvSpPr>
        <p:spPr>
          <a:xfrm flipH="false" flipV="false" rot="0">
            <a:off x="12566412" y="2652932"/>
            <a:ext cx="3227607" cy="1812425"/>
          </a:xfrm>
          <a:custGeom>
            <a:avLst/>
            <a:gdLst/>
            <a:ahLst/>
            <a:cxnLst/>
            <a:rect r="r" b="b" t="t" l="l"/>
            <a:pathLst>
              <a:path h="1812425" w="3227607">
                <a:moveTo>
                  <a:pt x="0" y="0"/>
                </a:moveTo>
                <a:lnTo>
                  <a:pt x="3227607" y="0"/>
                </a:lnTo>
                <a:lnTo>
                  <a:pt x="3227607" y="1812426"/>
                </a:lnTo>
                <a:lnTo>
                  <a:pt x="0" y="1812426"/>
                </a:lnTo>
                <a:lnTo>
                  <a:pt x="0" y="0"/>
                </a:lnTo>
                <a:close/>
              </a:path>
            </a:pathLst>
          </a:custGeom>
          <a:blipFill>
            <a:blip r:embed="rId17"/>
            <a:stretch>
              <a:fillRect l="0" t="0" r="0" b="0"/>
            </a:stretch>
          </a:blipFill>
        </p:spPr>
      </p:sp>
      <p:sp>
        <p:nvSpPr>
          <p:cNvPr name="TextBox 23" id="23"/>
          <p:cNvSpPr txBox="true"/>
          <p:nvPr/>
        </p:nvSpPr>
        <p:spPr>
          <a:xfrm rot="0">
            <a:off x="2493981" y="941264"/>
            <a:ext cx="13300038" cy="1200524"/>
          </a:xfrm>
          <a:prstGeom prst="rect">
            <a:avLst/>
          </a:prstGeom>
        </p:spPr>
        <p:txBody>
          <a:bodyPr anchor="t" rtlCol="false" tIns="0" lIns="0" bIns="0" rIns="0">
            <a:spAutoFit/>
          </a:bodyPr>
          <a:lstStyle/>
          <a:p>
            <a:pPr algn="ctr">
              <a:lnSpc>
                <a:spcPts val="4661"/>
              </a:lnSpc>
            </a:pPr>
            <a:r>
              <a:rPr lang="en-US" b="true" sz="4199">
                <a:solidFill>
                  <a:srgbClr val="040A4E"/>
                </a:solidFill>
                <a:latin typeface="Public Sans Heavy"/>
                <a:ea typeface="Public Sans Heavy"/>
                <a:cs typeface="Public Sans Heavy"/>
                <a:sym typeface="Public Sans Heavy"/>
              </a:rPr>
              <a:t>YOUR LISTING IS SHARED ACROSS 600+ REAL ESTATE WEBSITES AND DIGITAL PLATFORMS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stretch>
              <a:fillRect l="0" t="0" r="0" b="0"/>
            </a:stretch>
          </a:blipFill>
        </p:spPr>
      </p:sp>
      <p:sp>
        <p:nvSpPr>
          <p:cNvPr name="AutoShape 3" id="3"/>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4" id="4"/>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5" id="5"/>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sp>
        <p:nvSpPr>
          <p:cNvPr name="Freeform 7" id="7"/>
          <p:cNvSpPr/>
          <p:nvPr/>
        </p:nvSpPr>
        <p:spPr>
          <a:xfrm flipH="false" flipV="false" rot="0">
            <a:off x="3186051" y="2329937"/>
            <a:ext cx="12328989" cy="8229600"/>
          </a:xfrm>
          <a:custGeom>
            <a:avLst/>
            <a:gdLst/>
            <a:ahLst/>
            <a:cxnLst/>
            <a:rect r="r" b="b" t="t" l="l"/>
            <a:pathLst>
              <a:path h="8229600" w="12328989">
                <a:moveTo>
                  <a:pt x="0" y="0"/>
                </a:moveTo>
                <a:lnTo>
                  <a:pt x="12328989" y="0"/>
                </a:lnTo>
                <a:lnTo>
                  <a:pt x="12328989" y="8229600"/>
                </a:lnTo>
                <a:lnTo>
                  <a:pt x="0" y="8229600"/>
                </a:lnTo>
                <a:lnTo>
                  <a:pt x="0" y="0"/>
                </a:lnTo>
                <a:close/>
              </a:path>
            </a:pathLst>
          </a:custGeom>
          <a:blipFill>
            <a:blip r:embed="rId3"/>
            <a:stretch>
              <a:fillRect l="0" t="0" r="0" b="0"/>
            </a:stretch>
          </a:blipFill>
        </p:spPr>
      </p:sp>
      <p:sp>
        <p:nvSpPr>
          <p:cNvPr name="TextBox 8" id="8"/>
          <p:cNvSpPr txBox="true"/>
          <p:nvPr/>
        </p:nvSpPr>
        <p:spPr>
          <a:xfrm rot="0">
            <a:off x="2493981" y="1220226"/>
            <a:ext cx="13300038" cy="609974"/>
          </a:xfrm>
          <a:prstGeom prst="rect">
            <a:avLst/>
          </a:prstGeom>
        </p:spPr>
        <p:txBody>
          <a:bodyPr anchor="t" rtlCol="false" tIns="0" lIns="0" bIns="0" rIns="0">
            <a:spAutoFit/>
          </a:bodyPr>
          <a:lstStyle/>
          <a:p>
            <a:pPr algn="ctr">
              <a:lnSpc>
                <a:spcPts val="4661"/>
              </a:lnSpc>
            </a:pPr>
            <a:r>
              <a:rPr lang="en-US" b="true" sz="4199">
                <a:solidFill>
                  <a:srgbClr val="040A4E"/>
                </a:solidFill>
                <a:latin typeface="Public Sans Heavy"/>
                <a:ea typeface="Public Sans Heavy"/>
                <a:cs typeface="Public Sans Heavy"/>
                <a:sym typeface="Public Sans Heavy"/>
              </a:rPr>
              <a:t>RADIO ADVERTISING</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02084B"/>
        </a:solidFill>
      </p:bgPr>
    </p:bg>
    <p:spTree>
      <p:nvGrpSpPr>
        <p:cNvPr id="1" name=""/>
        <p:cNvGrpSpPr/>
        <p:nvPr/>
      </p:nvGrpSpPr>
      <p:grpSpPr>
        <a:xfrm>
          <a:off x="0" y="0"/>
          <a:ext cx="0" cy="0"/>
          <a:chOff x="0" y="0"/>
          <a:chExt cx="0" cy="0"/>
        </a:xfrm>
      </p:grpSpPr>
      <p:sp>
        <p:nvSpPr>
          <p:cNvPr name="Freeform 2" id="2"/>
          <p:cNvSpPr/>
          <p:nvPr/>
        </p:nvSpPr>
        <p:spPr>
          <a:xfrm flipH="false" flipV="false" rot="0">
            <a:off x="0" y="-78082"/>
            <a:ext cx="4157685" cy="5221582"/>
          </a:xfrm>
          <a:custGeom>
            <a:avLst/>
            <a:gdLst/>
            <a:ahLst/>
            <a:cxnLst/>
            <a:rect r="r" b="b" t="t" l="l"/>
            <a:pathLst>
              <a:path h="5221582" w="4157685">
                <a:moveTo>
                  <a:pt x="0" y="0"/>
                </a:moveTo>
                <a:lnTo>
                  <a:pt x="4157685" y="0"/>
                </a:lnTo>
                <a:lnTo>
                  <a:pt x="4157685" y="5221582"/>
                </a:lnTo>
                <a:lnTo>
                  <a:pt x="0" y="52215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14130315" y="5065418"/>
            <a:ext cx="4157685" cy="5221582"/>
          </a:xfrm>
          <a:custGeom>
            <a:avLst/>
            <a:gdLst/>
            <a:ahLst/>
            <a:cxnLst/>
            <a:rect r="r" b="b" t="t" l="l"/>
            <a:pathLst>
              <a:path h="5221582" w="4157685">
                <a:moveTo>
                  <a:pt x="4157685" y="5221582"/>
                </a:moveTo>
                <a:lnTo>
                  <a:pt x="0" y="5221582"/>
                </a:lnTo>
                <a:lnTo>
                  <a:pt x="0" y="0"/>
                </a:lnTo>
                <a:lnTo>
                  <a:pt x="4157685" y="0"/>
                </a:lnTo>
                <a:lnTo>
                  <a:pt x="4157685" y="522158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431434" y="1028700"/>
            <a:ext cx="6827866" cy="9985910"/>
          </a:xfrm>
          <a:custGeom>
            <a:avLst/>
            <a:gdLst/>
            <a:ahLst/>
            <a:cxnLst/>
            <a:rect r="r" b="b" t="t" l="l"/>
            <a:pathLst>
              <a:path h="9985910" w="6827866">
                <a:moveTo>
                  <a:pt x="0" y="0"/>
                </a:moveTo>
                <a:lnTo>
                  <a:pt x="6827866" y="0"/>
                </a:lnTo>
                <a:lnTo>
                  <a:pt x="6827866" y="9985910"/>
                </a:lnTo>
                <a:lnTo>
                  <a:pt x="0" y="9985910"/>
                </a:lnTo>
                <a:lnTo>
                  <a:pt x="0" y="0"/>
                </a:lnTo>
                <a:close/>
              </a:path>
            </a:pathLst>
          </a:custGeom>
          <a:blipFill>
            <a:blip r:embed="rId6"/>
            <a:stretch>
              <a:fillRect l="0" t="0" r="0" b="0"/>
            </a:stretch>
          </a:blipFill>
        </p:spPr>
      </p:sp>
      <p:sp>
        <p:nvSpPr>
          <p:cNvPr name="TextBox 5" id="5"/>
          <p:cNvSpPr txBox="true"/>
          <p:nvPr/>
        </p:nvSpPr>
        <p:spPr>
          <a:xfrm rot="0">
            <a:off x="2416236" y="3656162"/>
            <a:ext cx="8646865" cy="2812751"/>
          </a:xfrm>
          <a:prstGeom prst="rect">
            <a:avLst/>
          </a:prstGeom>
        </p:spPr>
        <p:txBody>
          <a:bodyPr anchor="t" rtlCol="false" tIns="0" lIns="0" bIns="0" rIns="0">
            <a:spAutoFit/>
          </a:bodyPr>
          <a:lstStyle/>
          <a:p>
            <a:pPr algn="l">
              <a:lnSpc>
                <a:spcPts val="11301"/>
              </a:lnSpc>
            </a:pPr>
            <a:r>
              <a:rPr lang="en-US" b="true" sz="8072" spc="-12">
                <a:solidFill>
                  <a:srgbClr val="F8F8F8"/>
                </a:solidFill>
                <a:latin typeface="Public Sans Heavy"/>
                <a:ea typeface="Public Sans Heavy"/>
                <a:cs typeface="Public Sans Heavy"/>
                <a:sym typeface="Public Sans Heavy"/>
              </a:rPr>
              <a:t>WHAT MAKES US THE BEST?</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3777" y="0"/>
            <a:ext cx="1346949" cy="2693898"/>
          </a:xfrm>
          <a:custGeom>
            <a:avLst/>
            <a:gdLst/>
            <a:ahLst/>
            <a:cxnLst/>
            <a:rect r="r" b="b" t="t" l="l"/>
            <a:pathLst>
              <a:path h="2693898" w="1346949">
                <a:moveTo>
                  <a:pt x="1346948" y="2693898"/>
                </a:moveTo>
                <a:lnTo>
                  <a:pt x="0" y="2693898"/>
                </a:lnTo>
                <a:lnTo>
                  <a:pt x="0" y="0"/>
                </a:lnTo>
                <a:lnTo>
                  <a:pt x="1346948" y="0"/>
                </a:lnTo>
                <a:lnTo>
                  <a:pt x="1346948" y="2693898"/>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0">
            <a:off x="16941051" y="0"/>
            <a:ext cx="1346949" cy="2693898"/>
          </a:xfrm>
          <a:custGeom>
            <a:avLst/>
            <a:gdLst/>
            <a:ahLst/>
            <a:cxnLst/>
            <a:rect r="r" b="b" t="t" l="l"/>
            <a:pathLst>
              <a:path h="2693898" w="1346949">
                <a:moveTo>
                  <a:pt x="0" y="2693898"/>
                </a:moveTo>
                <a:lnTo>
                  <a:pt x="1346949" y="2693898"/>
                </a:lnTo>
                <a:lnTo>
                  <a:pt x="1346949" y="0"/>
                </a:lnTo>
                <a:lnTo>
                  <a:pt x="0" y="0"/>
                </a:lnTo>
                <a:lnTo>
                  <a:pt x="0" y="2693898"/>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rot="-10800000">
            <a:off x="1029176" y="9403657"/>
            <a:ext cx="1947686" cy="0"/>
          </a:xfrm>
          <a:prstGeom prst="line">
            <a:avLst/>
          </a:prstGeom>
          <a:ln cap="flat" w="47625">
            <a:solidFill>
              <a:srgbClr val="040A4E"/>
            </a:solidFill>
            <a:prstDash val="solid"/>
            <a:headEnd type="none" len="sm" w="sm"/>
            <a:tailEnd type="none" len="sm" w="sm"/>
          </a:ln>
        </p:spPr>
      </p:sp>
      <p:sp>
        <p:nvSpPr>
          <p:cNvPr name="AutoShape 5" id="5"/>
          <p:cNvSpPr/>
          <p:nvPr/>
        </p:nvSpPr>
        <p:spPr>
          <a:xfrm rot="5400000">
            <a:off x="80968" y="8455449"/>
            <a:ext cx="1942136" cy="0"/>
          </a:xfrm>
          <a:prstGeom prst="line">
            <a:avLst/>
          </a:prstGeom>
          <a:ln cap="flat" w="47625">
            <a:solidFill>
              <a:srgbClr val="040A4E"/>
            </a:solidFill>
            <a:prstDash val="solid"/>
            <a:headEnd type="none" len="sm" w="sm"/>
            <a:tailEnd type="none" len="sm" w="sm"/>
          </a:ln>
        </p:spPr>
      </p:sp>
      <p:grpSp>
        <p:nvGrpSpPr>
          <p:cNvPr name="Group 6" id="6"/>
          <p:cNvGrpSpPr/>
          <p:nvPr/>
        </p:nvGrpSpPr>
        <p:grpSpPr>
          <a:xfrm rot="0">
            <a:off x="2139705" y="2693898"/>
            <a:ext cx="3236608" cy="2069516"/>
            <a:chOff x="0" y="0"/>
            <a:chExt cx="1271174" cy="812800"/>
          </a:xfrm>
        </p:grpSpPr>
        <p:sp>
          <p:nvSpPr>
            <p:cNvPr name="Freeform 7" id="7"/>
            <p:cNvSpPr/>
            <p:nvPr/>
          </p:nvSpPr>
          <p:spPr>
            <a:xfrm flipH="false" flipV="false" rot="0">
              <a:off x="0" y="0"/>
              <a:ext cx="1271174" cy="812800"/>
            </a:xfrm>
            <a:custGeom>
              <a:avLst/>
              <a:gdLst/>
              <a:ahLst/>
              <a:cxnLst/>
              <a:rect r="r" b="b" t="t" l="l"/>
              <a:pathLst>
                <a:path h="812800" w="1271174">
                  <a:moveTo>
                    <a:pt x="55016" y="0"/>
                  </a:moveTo>
                  <a:lnTo>
                    <a:pt x="1216159" y="0"/>
                  </a:lnTo>
                  <a:cubicBezTo>
                    <a:pt x="1246543" y="0"/>
                    <a:pt x="1271174" y="24631"/>
                    <a:pt x="1271174" y="55016"/>
                  </a:cubicBezTo>
                  <a:lnTo>
                    <a:pt x="1271174" y="757784"/>
                  </a:lnTo>
                  <a:cubicBezTo>
                    <a:pt x="1271174" y="772375"/>
                    <a:pt x="1265378" y="786369"/>
                    <a:pt x="1255061" y="796686"/>
                  </a:cubicBezTo>
                  <a:cubicBezTo>
                    <a:pt x="1244743" y="807004"/>
                    <a:pt x="1230750" y="812800"/>
                    <a:pt x="1216159" y="812800"/>
                  </a:cubicBezTo>
                  <a:lnTo>
                    <a:pt x="55016" y="812800"/>
                  </a:lnTo>
                  <a:cubicBezTo>
                    <a:pt x="40425" y="812800"/>
                    <a:pt x="26431" y="807004"/>
                    <a:pt x="16114" y="796686"/>
                  </a:cubicBezTo>
                  <a:cubicBezTo>
                    <a:pt x="5796" y="786369"/>
                    <a:pt x="0" y="772375"/>
                    <a:pt x="0" y="757784"/>
                  </a:cubicBezTo>
                  <a:lnTo>
                    <a:pt x="0" y="55016"/>
                  </a:lnTo>
                  <a:cubicBezTo>
                    <a:pt x="0" y="40425"/>
                    <a:pt x="5796" y="26431"/>
                    <a:pt x="16114" y="16114"/>
                  </a:cubicBezTo>
                  <a:cubicBezTo>
                    <a:pt x="26431" y="5796"/>
                    <a:pt x="40425" y="0"/>
                    <a:pt x="55016" y="0"/>
                  </a:cubicBezTo>
                  <a:close/>
                </a:path>
              </a:pathLst>
            </a:custGeom>
            <a:blipFill>
              <a:blip r:embed="rId4"/>
              <a:stretch>
                <a:fillRect l="0" t="-2098" r="0" b="-2098"/>
              </a:stretch>
            </a:blipFill>
          </p:spPr>
        </p:sp>
      </p:grpSp>
      <p:sp>
        <p:nvSpPr>
          <p:cNvPr name="TextBox 8" id="8"/>
          <p:cNvSpPr txBox="true"/>
          <p:nvPr/>
        </p:nvSpPr>
        <p:spPr>
          <a:xfrm rot="0">
            <a:off x="1949621" y="4810680"/>
            <a:ext cx="3616778" cy="1087310"/>
          </a:xfrm>
          <a:prstGeom prst="rect">
            <a:avLst/>
          </a:prstGeom>
        </p:spPr>
        <p:txBody>
          <a:bodyPr anchor="t" rtlCol="false" tIns="0" lIns="0" bIns="0" rIns="0">
            <a:spAutoFit/>
          </a:bodyPr>
          <a:lstStyle/>
          <a:p>
            <a:pPr algn="ctr">
              <a:lnSpc>
                <a:spcPts val="4289"/>
              </a:lnSpc>
              <a:spcBef>
                <a:spcPct val="0"/>
              </a:spcBef>
            </a:pPr>
            <a:r>
              <a:rPr lang="en-US" b="true" sz="3574">
                <a:solidFill>
                  <a:srgbClr val="060644"/>
                </a:solidFill>
                <a:latin typeface="Public Sans Bold"/>
                <a:ea typeface="Public Sans Bold"/>
                <a:cs typeface="Public Sans Bold"/>
                <a:sym typeface="Public Sans Bold"/>
              </a:rPr>
              <a:t>Excellent Networking</a:t>
            </a:r>
          </a:p>
        </p:txBody>
      </p:sp>
      <p:sp>
        <p:nvSpPr>
          <p:cNvPr name="TextBox 9" id="9"/>
          <p:cNvSpPr txBox="true"/>
          <p:nvPr/>
        </p:nvSpPr>
        <p:spPr>
          <a:xfrm rot="0">
            <a:off x="7486020" y="4814114"/>
            <a:ext cx="3466369" cy="1082158"/>
          </a:xfrm>
          <a:prstGeom prst="rect">
            <a:avLst/>
          </a:prstGeom>
        </p:spPr>
        <p:txBody>
          <a:bodyPr anchor="t" rtlCol="false" tIns="0" lIns="0" bIns="0" rIns="0">
            <a:spAutoFit/>
          </a:bodyPr>
          <a:lstStyle/>
          <a:p>
            <a:pPr algn="ctr" marL="0" indent="0" lvl="0">
              <a:lnSpc>
                <a:spcPts val="4289"/>
              </a:lnSpc>
              <a:spcBef>
                <a:spcPct val="0"/>
              </a:spcBef>
            </a:pPr>
            <a:r>
              <a:rPr lang="en-US" b="true" sz="3574" strike="noStrike" u="none">
                <a:solidFill>
                  <a:srgbClr val="060644"/>
                </a:solidFill>
                <a:latin typeface="Public Sans Bold"/>
                <a:ea typeface="Public Sans Bold"/>
                <a:cs typeface="Public Sans Bold"/>
                <a:sym typeface="Public Sans Bold"/>
              </a:rPr>
              <a:t>Qualified Pool of Buyers</a:t>
            </a:r>
          </a:p>
        </p:txBody>
      </p:sp>
      <p:sp>
        <p:nvSpPr>
          <p:cNvPr name="TextBox 10" id="10"/>
          <p:cNvSpPr txBox="true"/>
          <p:nvPr/>
        </p:nvSpPr>
        <p:spPr>
          <a:xfrm rot="0">
            <a:off x="12872011" y="4812397"/>
            <a:ext cx="3466369" cy="1082158"/>
          </a:xfrm>
          <a:prstGeom prst="rect">
            <a:avLst/>
          </a:prstGeom>
        </p:spPr>
        <p:txBody>
          <a:bodyPr anchor="t" rtlCol="false" tIns="0" lIns="0" bIns="0" rIns="0">
            <a:spAutoFit/>
          </a:bodyPr>
          <a:lstStyle/>
          <a:p>
            <a:pPr algn="ctr" marL="0" indent="0" lvl="0">
              <a:lnSpc>
                <a:spcPts val="4289"/>
              </a:lnSpc>
              <a:spcBef>
                <a:spcPct val="0"/>
              </a:spcBef>
            </a:pPr>
            <a:r>
              <a:rPr lang="en-US" b="true" sz="3574" strike="noStrike" u="none">
                <a:solidFill>
                  <a:srgbClr val="060644"/>
                </a:solidFill>
                <a:latin typeface="Public Sans Bold"/>
                <a:ea typeface="Public Sans Bold"/>
                <a:cs typeface="Public Sans Bold"/>
                <a:sym typeface="Public Sans Bold"/>
              </a:rPr>
              <a:t>Professional Consultation</a:t>
            </a:r>
          </a:p>
        </p:txBody>
      </p:sp>
      <p:sp>
        <p:nvSpPr>
          <p:cNvPr name="TextBox 11" id="11"/>
          <p:cNvSpPr txBox="true"/>
          <p:nvPr/>
        </p:nvSpPr>
        <p:spPr>
          <a:xfrm rot="0">
            <a:off x="1847996" y="1199089"/>
            <a:ext cx="14592007" cy="1054735"/>
          </a:xfrm>
          <a:prstGeom prst="rect">
            <a:avLst/>
          </a:prstGeom>
        </p:spPr>
        <p:txBody>
          <a:bodyPr anchor="t" rtlCol="false" tIns="0" lIns="0" bIns="0" rIns="0">
            <a:spAutoFit/>
          </a:bodyPr>
          <a:lstStyle/>
          <a:p>
            <a:pPr algn="ctr">
              <a:lnSpc>
                <a:spcPts val="8539"/>
              </a:lnSpc>
            </a:pPr>
            <a:r>
              <a:rPr lang="en-US" b="true" sz="6099">
                <a:solidFill>
                  <a:srgbClr val="040A4E"/>
                </a:solidFill>
                <a:latin typeface="Public Sans Bold"/>
                <a:ea typeface="Public Sans Bold"/>
                <a:cs typeface="Public Sans Bold"/>
                <a:sym typeface="Public Sans Bold"/>
              </a:rPr>
              <a:t>WHAT MAKES US THE BEST?</a:t>
            </a:r>
          </a:p>
        </p:txBody>
      </p:sp>
      <p:sp>
        <p:nvSpPr>
          <p:cNvPr name="TextBox 12" id="12"/>
          <p:cNvSpPr txBox="true"/>
          <p:nvPr/>
        </p:nvSpPr>
        <p:spPr>
          <a:xfrm rot="0">
            <a:off x="1610825" y="8028119"/>
            <a:ext cx="4294369" cy="1087310"/>
          </a:xfrm>
          <a:prstGeom prst="rect">
            <a:avLst/>
          </a:prstGeom>
        </p:spPr>
        <p:txBody>
          <a:bodyPr anchor="t" rtlCol="false" tIns="0" lIns="0" bIns="0" rIns="0">
            <a:spAutoFit/>
          </a:bodyPr>
          <a:lstStyle/>
          <a:p>
            <a:pPr algn="ctr">
              <a:lnSpc>
                <a:spcPts val="4289"/>
              </a:lnSpc>
              <a:spcBef>
                <a:spcPct val="0"/>
              </a:spcBef>
            </a:pPr>
            <a:r>
              <a:rPr lang="en-US" b="true" sz="3574">
                <a:solidFill>
                  <a:srgbClr val="060644"/>
                </a:solidFill>
                <a:latin typeface="Public Sans Bold"/>
                <a:ea typeface="Public Sans Bold"/>
                <a:cs typeface="Public Sans Bold"/>
                <a:sym typeface="Public Sans Bold"/>
              </a:rPr>
              <a:t>Effective Marketing Strategy</a:t>
            </a:r>
          </a:p>
        </p:txBody>
      </p:sp>
      <p:sp>
        <p:nvSpPr>
          <p:cNvPr name="TextBox 13" id="13"/>
          <p:cNvSpPr txBox="true"/>
          <p:nvPr/>
        </p:nvSpPr>
        <p:spPr>
          <a:xfrm rot="0">
            <a:off x="7655418" y="8030694"/>
            <a:ext cx="3466369" cy="1082158"/>
          </a:xfrm>
          <a:prstGeom prst="rect">
            <a:avLst/>
          </a:prstGeom>
        </p:spPr>
        <p:txBody>
          <a:bodyPr anchor="t" rtlCol="false" tIns="0" lIns="0" bIns="0" rIns="0">
            <a:spAutoFit/>
          </a:bodyPr>
          <a:lstStyle/>
          <a:p>
            <a:pPr algn="ctr" marL="0" indent="0" lvl="0">
              <a:lnSpc>
                <a:spcPts val="4289"/>
              </a:lnSpc>
              <a:spcBef>
                <a:spcPct val="0"/>
              </a:spcBef>
            </a:pPr>
            <a:r>
              <a:rPr lang="en-US" b="true" sz="3574">
                <a:solidFill>
                  <a:srgbClr val="060644"/>
                </a:solidFill>
                <a:latin typeface="Public Sans Bold"/>
                <a:ea typeface="Public Sans Bold"/>
                <a:cs typeface="Public Sans Bold"/>
                <a:sym typeface="Public Sans Bold"/>
              </a:rPr>
              <a:t>Experience Realtor Team</a:t>
            </a:r>
          </a:p>
        </p:txBody>
      </p:sp>
      <p:sp>
        <p:nvSpPr>
          <p:cNvPr name="TextBox 14" id="14"/>
          <p:cNvSpPr txBox="true"/>
          <p:nvPr/>
        </p:nvSpPr>
        <p:spPr>
          <a:xfrm rot="0">
            <a:off x="12872011" y="8030694"/>
            <a:ext cx="3466369" cy="1082158"/>
          </a:xfrm>
          <a:prstGeom prst="rect">
            <a:avLst/>
          </a:prstGeom>
        </p:spPr>
        <p:txBody>
          <a:bodyPr anchor="t" rtlCol="false" tIns="0" lIns="0" bIns="0" rIns="0">
            <a:spAutoFit/>
          </a:bodyPr>
          <a:lstStyle/>
          <a:p>
            <a:pPr algn="ctr" marL="0" indent="0" lvl="0">
              <a:lnSpc>
                <a:spcPts val="4289"/>
              </a:lnSpc>
              <a:spcBef>
                <a:spcPct val="0"/>
              </a:spcBef>
            </a:pPr>
            <a:r>
              <a:rPr lang="en-US" b="true" sz="3574">
                <a:solidFill>
                  <a:srgbClr val="060644"/>
                </a:solidFill>
                <a:latin typeface="Public Sans Bold"/>
                <a:ea typeface="Public Sans Bold"/>
                <a:cs typeface="Public Sans Bold"/>
                <a:sym typeface="Public Sans Bold"/>
              </a:rPr>
              <a:t>Result Oriented Approach</a:t>
            </a:r>
          </a:p>
        </p:txBody>
      </p:sp>
      <p:grpSp>
        <p:nvGrpSpPr>
          <p:cNvPr name="Group 15" id="15"/>
          <p:cNvGrpSpPr/>
          <p:nvPr/>
        </p:nvGrpSpPr>
        <p:grpSpPr>
          <a:xfrm rot="0">
            <a:off x="7600900" y="2693898"/>
            <a:ext cx="3236608" cy="2069516"/>
            <a:chOff x="0" y="0"/>
            <a:chExt cx="1271174" cy="812800"/>
          </a:xfrm>
        </p:grpSpPr>
        <p:sp>
          <p:nvSpPr>
            <p:cNvPr name="Freeform 16" id="16"/>
            <p:cNvSpPr/>
            <p:nvPr/>
          </p:nvSpPr>
          <p:spPr>
            <a:xfrm flipH="false" flipV="false" rot="0">
              <a:off x="0" y="0"/>
              <a:ext cx="1271174" cy="812800"/>
            </a:xfrm>
            <a:custGeom>
              <a:avLst/>
              <a:gdLst/>
              <a:ahLst/>
              <a:cxnLst/>
              <a:rect r="r" b="b" t="t" l="l"/>
              <a:pathLst>
                <a:path h="812800" w="1271174">
                  <a:moveTo>
                    <a:pt x="55016" y="0"/>
                  </a:moveTo>
                  <a:lnTo>
                    <a:pt x="1216159" y="0"/>
                  </a:lnTo>
                  <a:cubicBezTo>
                    <a:pt x="1246543" y="0"/>
                    <a:pt x="1271174" y="24631"/>
                    <a:pt x="1271174" y="55016"/>
                  </a:cubicBezTo>
                  <a:lnTo>
                    <a:pt x="1271174" y="757784"/>
                  </a:lnTo>
                  <a:cubicBezTo>
                    <a:pt x="1271174" y="772375"/>
                    <a:pt x="1265378" y="786369"/>
                    <a:pt x="1255061" y="796686"/>
                  </a:cubicBezTo>
                  <a:cubicBezTo>
                    <a:pt x="1244743" y="807004"/>
                    <a:pt x="1230750" y="812800"/>
                    <a:pt x="1216159" y="812800"/>
                  </a:cubicBezTo>
                  <a:lnTo>
                    <a:pt x="55016" y="812800"/>
                  </a:lnTo>
                  <a:cubicBezTo>
                    <a:pt x="40425" y="812800"/>
                    <a:pt x="26431" y="807004"/>
                    <a:pt x="16114" y="796686"/>
                  </a:cubicBezTo>
                  <a:cubicBezTo>
                    <a:pt x="5796" y="786369"/>
                    <a:pt x="0" y="772375"/>
                    <a:pt x="0" y="757784"/>
                  </a:cubicBezTo>
                  <a:lnTo>
                    <a:pt x="0" y="55016"/>
                  </a:lnTo>
                  <a:cubicBezTo>
                    <a:pt x="0" y="40425"/>
                    <a:pt x="5796" y="26431"/>
                    <a:pt x="16114" y="16114"/>
                  </a:cubicBezTo>
                  <a:cubicBezTo>
                    <a:pt x="26431" y="5796"/>
                    <a:pt x="40425" y="0"/>
                    <a:pt x="55016" y="0"/>
                  </a:cubicBezTo>
                  <a:close/>
                </a:path>
              </a:pathLst>
            </a:custGeom>
            <a:blipFill>
              <a:blip r:embed="rId5"/>
              <a:stretch>
                <a:fillRect l="0" t="-2196" r="0" b="-2196"/>
              </a:stretch>
            </a:blipFill>
          </p:spPr>
        </p:sp>
      </p:grpSp>
      <p:grpSp>
        <p:nvGrpSpPr>
          <p:cNvPr name="Group 17" id="17"/>
          <p:cNvGrpSpPr/>
          <p:nvPr/>
        </p:nvGrpSpPr>
        <p:grpSpPr>
          <a:xfrm rot="0">
            <a:off x="12986891" y="2693898"/>
            <a:ext cx="3236608" cy="2069516"/>
            <a:chOff x="0" y="0"/>
            <a:chExt cx="1271174" cy="812800"/>
          </a:xfrm>
        </p:grpSpPr>
        <p:sp>
          <p:nvSpPr>
            <p:cNvPr name="Freeform 18" id="18" descr="A collage of images of people  Description automatically generated"/>
            <p:cNvSpPr/>
            <p:nvPr/>
          </p:nvSpPr>
          <p:spPr>
            <a:xfrm flipH="false" flipV="false" rot="0">
              <a:off x="0" y="0"/>
              <a:ext cx="1271174" cy="812800"/>
            </a:xfrm>
            <a:custGeom>
              <a:avLst/>
              <a:gdLst/>
              <a:ahLst/>
              <a:cxnLst/>
              <a:rect r="r" b="b" t="t" l="l"/>
              <a:pathLst>
                <a:path h="812800" w="1271174">
                  <a:moveTo>
                    <a:pt x="55016" y="0"/>
                  </a:moveTo>
                  <a:lnTo>
                    <a:pt x="1216159" y="0"/>
                  </a:lnTo>
                  <a:cubicBezTo>
                    <a:pt x="1246543" y="0"/>
                    <a:pt x="1271174" y="24631"/>
                    <a:pt x="1271174" y="55016"/>
                  </a:cubicBezTo>
                  <a:lnTo>
                    <a:pt x="1271174" y="757784"/>
                  </a:lnTo>
                  <a:cubicBezTo>
                    <a:pt x="1271174" y="772375"/>
                    <a:pt x="1265378" y="786369"/>
                    <a:pt x="1255061" y="796686"/>
                  </a:cubicBezTo>
                  <a:cubicBezTo>
                    <a:pt x="1244743" y="807004"/>
                    <a:pt x="1230750" y="812800"/>
                    <a:pt x="1216159" y="812800"/>
                  </a:cubicBezTo>
                  <a:lnTo>
                    <a:pt x="55016" y="812800"/>
                  </a:lnTo>
                  <a:cubicBezTo>
                    <a:pt x="40425" y="812800"/>
                    <a:pt x="26431" y="807004"/>
                    <a:pt x="16114" y="796686"/>
                  </a:cubicBezTo>
                  <a:cubicBezTo>
                    <a:pt x="5796" y="786369"/>
                    <a:pt x="0" y="772375"/>
                    <a:pt x="0" y="757784"/>
                  </a:cubicBezTo>
                  <a:lnTo>
                    <a:pt x="0" y="55016"/>
                  </a:lnTo>
                  <a:cubicBezTo>
                    <a:pt x="0" y="40425"/>
                    <a:pt x="5796" y="26431"/>
                    <a:pt x="16114" y="16114"/>
                  </a:cubicBezTo>
                  <a:cubicBezTo>
                    <a:pt x="26431" y="5796"/>
                    <a:pt x="40425" y="0"/>
                    <a:pt x="55016" y="0"/>
                  </a:cubicBezTo>
                  <a:close/>
                </a:path>
              </a:pathLst>
            </a:custGeom>
            <a:blipFill>
              <a:blip r:embed="rId6"/>
              <a:stretch>
                <a:fillRect l="-332569" t="-131873" r="-79136" b="-218334"/>
              </a:stretch>
            </a:blipFill>
          </p:spPr>
        </p:sp>
      </p:grpSp>
      <p:grpSp>
        <p:nvGrpSpPr>
          <p:cNvPr name="Group 19" id="19"/>
          <p:cNvGrpSpPr/>
          <p:nvPr/>
        </p:nvGrpSpPr>
        <p:grpSpPr>
          <a:xfrm rot="0">
            <a:off x="2102103" y="5970704"/>
            <a:ext cx="3236608" cy="2069516"/>
            <a:chOff x="0" y="0"/>
            <a:chExt cx="1271174" cy="812800"/>
          </a:xfrm>
        </p:grpSpPr>
        <p:sp>
          <p:nvSpPr>
            <p:cNvPr name="Freeform 20" id="20"/>
            <p:cNvSpPr/>
            <p:nvPr/>
          </p:nvSpPr>
          <p:spPr>
            <a:xfrm flipH="false" flipV="false" rot="0">
              <a:off x="0" y="0"/>
              <a:ext cx="1271174" cy="812800"/>
            </a:xfrm>
            <a:custGeom>
              <a:avLst/>
              <a:gdLst/>
              <a:ahLst/>
              <a:cxnLst/>
              <a:rect r="r" b="b" t="t" l="l"/>
              <a:pathLst>
                <a:path h="812800" w="1271174">
                  <a:moveTo>
                    <a:pt x="55016" y="0"/>
                  </a:moveTo>
                  <a:lnTo>
                    <a:pt x="1216159" y="0"/>
                  </a:lnTo>
                  <a:cubicBezTo>
                    <a:pt x="1246543" y="0"/>
                    <a:pt x="1271174" y="24631"/>
                    <a:pt x="1271174" y="55016"/>
                  </a:cubicBezTo>
                  <a:lnTo>
                    <a:pt x="1271174" y="757784"/>
                  </a:lnTo>
                  <a:cubicBezTo>
                    <a:pt x="1271174" y="772375"/>
                    <a:pt x="1265378" y="786369"/>
                    <a:pt x="1255061" y="796686"/>
                  </a:cubicBezTo>
                  <a:cubicBezTo>
                    <a:pt x="1244743" y="807004"/>
                    <a:pt x="1230750" y="812800"/>
                    <a:pt x="1216159" y="812800"/>
                  </a:cubicBezTo>
                  <a:lnTo>
                    <a:pt x="55016" y="812800"/>
                  </a:lnTo>
                  <a:cubicBezTo>
                    <a:pt x="40425" y="812800"/>
                    <a:pt x="26431" y="807004"/>
                    <a:pt x="16114" y="796686"/>
                  </a:cubicBezTo>
                  <a:cubicBezTo>
                    <a:pt x="5796" y="786369"/>
                    <a:pt x="0" y="772375"/>
                    <a:pt x="0" y="757784"/>
                  </a:cubicBezTo>
                  <a:lnTo>
                    <a:pt x="0" y="55016"/>
                  </a:lnTo>
                  <a:cubicBezTo>
                    <a:pt x="0" y="40425"/>
                    <a:pt x="5796" y="26431"/>
                    <a:pt x="16114" y="16114"/>
                  </a:cubicBezTo>
                  <a:cubicBezTo>
                    <a:pt x="26431" y="5796"/>
                    <a:pt x="40425" y="0"/>
                    <a:pt x="55016" y="0"/>
                  </a:cubicBezTo>
                  <a:close/>
                </a:path>
              </a:pathLst>
            </a:custGeom>
            <a:blipFill>
              <a:blip r:embed="rId7"/>
              <a:stretch>
                <a:fillRect l="0" t="-2098" r="0" b="-2098"/>
              </a:stretch>
            </a:blipFill>
          </p:spPr>
        </p:sp>
      </p:grpSp>
      <p:grpSp>
        <p:nvGrpSpPr>
          <p:cNvPr name="Group 21" id="21"/>
          <p:cNvGrpSpPr/>
          <p:nvPr/>
        </p:nvGrpSpPr>
        <p:grpSpPr>
          <a:xfrm rot="0">
            <a:off x="7563298" y="5970704"/>
            <a:ext cx="3236608" cy="2069516"/>
            <a:chOff x="0" y="0"/>
            <a:chExt cx="1271174" cy="812800"/>
          </a:xfrm>
        </p:grpSpPr>
        <p:sp>
          <p:nvSpPr>
            <p:cNvPr name="Freeform 22" id="22" descr="A collage of images of people  Description automatically generated"/>
            <p:cNvSpPr/>
            <p:nvPr/>
          </p:nvSpPr>
          <p:spPr>
            <a:xfrm flipH="false" flipV="false" rot="0">
              <a:off x="0" y="0"/>
              <a:ext cx="1271174" cy="812800"/>
            </a:xfrm>
            <a:custGeom>
              <a:avLst/>
              <a:gdLst/>
              <a:ahLst/>
              <a:cxnLst/>
              <a:rect r="r" b="b" t="t" l="l"/>
              <a:pathLst>
                <a:path h="812800" w="1271174">
                  <a:moveTo>
                    <a:pt x="55016" y="0"/>
                  </a:moveTo>
                  <a:lnTo>
                    <a:pt x="1216159" y="0"/>
                  </a:lnTo>
                  <a:cubicBezTo>
                    <a:pt x="1246543" y="0"/>
                    <a:pt x="1271174" y="24631"/>
                    <a:pt x="1271174" y="55016"/>
                  </a:cubicBezTo>
                  <a:lnTo>
                    <a:pt x="1271174" y="757784"/>
                  </a:lnTo>
                  <a:cubicBezTo>
                    <a:pt x="1271174" y="772375"/>
                    <a:pt x="1265378" y="786369"/>
                    <a:pt x="1255061" y="796686"/>
                  </a:cubicBezTo>
                  <a:cubicBezTo>
                    <a:pt x="1244743" y="807004"/>
                    <a:pt x="1230750" y="812800"/>
                    <a:pt x="1216159" y="812800"/>
                  </a:cubicBezTo>
                  <a:lnTo>
                    <a:pt x="55016" y="812800"/>
                  </a:lnTo>
                  <a:cubicBezTo>
                    <a:pt x="40425" y="812800"/>
                    <a:pt x="26431" y="807004"/>
                    <a:pt x="16114" y="796686"/>
                  </a:cubicBezTo>
                  <a:cubicBezTo>
                    <a:pt x="5796" y="786369"/>
                    <a:pt x="0" y="772375"/>
                    <a:pt x="0" y="757784"/>
                  </a:cubicBezTo>
                  <a:lnTo>
                    <a:pt x="0" y="55016"/>
                  </a:lnTo>
                  <a:cubicBezTo>
                    <a:pt x="0" y="40425"/>
                    <a:pt x="5796" y="26431"/>
                    <a:pt x="16114" y="16114"/>
                  </a:cubicBezTo>
                  <a:cubicBezTo>
                    <a:pt x="26431" y="5796"/>
                    <a:pt x="40425" y="0"/>
                    <a:pt x="55016" y="0"/>
                  </a:cubicBezTo>
                  <a:close/>
                </a:path>
              </a:pathLst>
            </a:custGeom>
            <a:blipFill>
              <a:blip r:embed="rId6"/>
              <a:stretch>
                <a:fillRect l="-202384" t="-280251" r="-210336" b="-70850"/>
              </a:stretch>
            </a:blipFill>
          </p:spPr>
        </p:sp>
      </p:grpSp>
      <p:grpSp>
        <p:nvGrpSpPr>
          <p:cNvPr name="Group 23" id="23"/>
          <p:cNvGrpSpPr/>
          <p:nvPr/>
        </p:nvGrpSpPr>
        <p:grpSpPr>
          <a:xfrm rot="0">
            <a:off x="12949289" y="5970704"/>
            <a:ext cx="3236608" cy="2069516"/>
            <a:chOff x="0" y="0"/>
            <a:chExt cx="1271174" cy="812800"/>
          </a:xfrm>
        </p:grpSpPr>
        <p:sp>
          <p:nvSpPr>
            <p:cNvPr name="Freeform 24" id="24" descr="A collage of images of people  Description automatically generated"/>
            <p:cNvSpPr/>
            <p:nvPr/>
          </p:nvSpPr>
          <p:spPr>
            <a:xfrm flipH="false" flipV="false" rot="0">
              <a:off x="0" y="0"/>
              <a:ext cx="1271174" cy="812800"/>
            </a:xfrm>
            <a:custGeom>
              <a:avLst/>
              <a:gdLst/>
              <a:ahLst/>
              <a:cxnLst/>
              <a:rect r="r" b="b" t="t" l="l"/>
              <a:pathLst>
                <a:path h="812800" w="1271174">
                  <a:moveTo>
                    <a:pt x="55016" y="0"/>
                  </a:moveTo>
                  <a:lnTo>
                    <a:pt x="1216159" y="0"/>
                  </a:lnTo>
                  <a:cubicBezTo>
                    <a:pt x="1246543" y="0"/>
                    <a:pt x="1271174" y="24631"/>
                    <a:pt x="1271174" y="55016"/>
                  </a:cubicBezTo>
                  <a:lnTo>
                    <a:pt x="1271174" y="757784"/>
                  </a:lnTo>
                  <a:cubicBezTo>
                    <a:pt x="1271174" y="772375"/>
                    <a:pt x="1265378" y="786369"/>
                    <a:pt x="1255061" y="796686"/>
                  </a:cubicBezTo>
                  <a:cubicBezTo>
                    <a:pt x="1244743" y="807004"/>
                    <a:pt x="1230750" y="812800"/>
                    <a:pt x="1216159" y="812800"/>
                  </a:cubicBezTo>
                  <a:lnTo>
                    <a:pt x="55016" y="812800"/>
                  </a:lnTo>
                  <a:cubicBezTo>
                    <a:pt x="40425" y="812800"/>
                    <a:pt x="26431" y="807004"/>
                    <a:pt x="16114" y="796686"/>
                  </a:cubicBezTo>
                  <a:cubicBezTo>
                    <a:pt x="5796" y="786369"/>
                    <a:pt x="0" y="772375"/>
                    <a:pt x="0" y="757784"/>
                  </a:cubicBezTo>
                  <a:lnTo>
                    <a:pt x="0" y="55016"/>
                  </a:lnTo>
                  <a:cubicBezTo>
                    <a:pt x="0" y="40425"/>
                    <a:pt x="5796" y="26431"/>
                    <a:pt x="16114" y="16114"/>
                  </a:cubicBezTo>
                  <a:cubicBezTo>
                    <a:pt x="26431" y="5796"/>
                    <a:pt x="40425" y="0"/>
                    <a:pt x="55016" y="0"/>
                  </a:cubicBezTo>
                  <a:close/>
                </a:path>
              </a:pathLst>
            </a:custGeom>
            <a:blipFill>
              <a:blip r:embed="rId6"/>
              <a:stretch>
                <a:fillRect l="-340963" t="-285066" r="-79481" b="-72830"/>
              </a:stretch>
            </a:blipFill>
          </p:spPr>
        </p:sp>
      </p:grpSp>
      <p:sp>
        <p:nvSpPr>
          <p:cNvPr name="TextBox 25" id="25"/>
          <p:cNvSpPr txBox="true"/>
          <p:nvPr/>
        </p:nvSpPr>
        <p:spPr>
          <a:xfrm rot="0">
            <a:off x="10835640" y="9601873"/>
            <a:ext cx="7052800" cy="327336"/>
          </a:xfrm>
          <a:prstGeom prst="rect">
            <a:avLst/>
          </a:prstGeom>
        </p:spPr>
        <p:txBody>
          <a:bodyPr anchor="t" rtlCol="false" tIns="0" lIns="0" bIns="0" rIns="0">
            <a:spAutoFit/>
          </a:bodyPr>
          <a:lstStyle/>
          <a:p>
            <a:pPr algn="l">
              <a:lnSpc>
                <a:spcPts val="1800"/>
              </a:lnSpc>
            </a:pPr>
            <a:r>
              <a:rPr lang="en-US" sz="1500">
                <a:solidFill>
                  <a:srgbClr val="898989"/>
                </a:solidFill>
                <a:latin typeface="Arimo"/>
                <a:ea typeface="Arimo"/>
                <a:cs typeface="Arimo"/>
                <a:sym typeface="Arimo"/>
              </a:rPr>
              <a:t>*#1 Real Estate agent in Brampton based on transactions do by Raman Dua from 2010-2018</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2084B"/>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230600" y="6172200"/>
            <a:ext cx="2057400" cy="4114800"/>
          </a:xfrm>
          <a:custGeom>
            <a:avLst/>
            <a:gdLst/>
            <a:ahLst/>
            <a:cxnLst/>
            <a:rect r="r" b="b" t="t" l="l"/>
            <a:pathLst>
              <a:path h="4114800" w="2057400">
                <a:moveTo>
                  <a:pt x="0" y="0"/>
                </a:moveTo>
                <a:lnTo>
                  <a:pt x="2057400" y="0"/>
                </a:lnTo>
                <a:lnTo>
                  <a:pt x="20574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rot="0">
            <a:off x="13353773" y="835718"/>
            <a:ext cx="3905051" cy="0"/>
          </a:xfrm>
          <a:prstGeom prst="line">
            <a:avLst/>
          </a:prstGeom>
          <a:ln cap="flat" w="47625">
            <a:solidFill>
              <a:srgbClr val="040A4E"/>
            </a:solidFill>
            <a:prstDash val="solid"/>
            <a:headEnd type="none" len="sm" w="sm"/>
            <a:tailEnd type="none" len="sm" w="sm"/>
          </a:ln>
        </p:spPr>
      </p:sp>
      <p:sp>
        <p:nvSpPr>
          <p:cNvPr name="AutoShape 5" id="5"/>
          <p:cNvSpPr/>
          <p:nvPr/>
        </p:nvSpPr>
        <p:spPr>
          <a:xfrm rot="-10800000">
            <a:off x="1029176" y="9403657"/>
            <a:ext cx="3905051" cy="0"/>
          </a:xfrm>
          <a:prstGeom prst="line">
            <a:avLst/>
          </a:prstGeom>
          <a:ln cap="flat" w="47625">
            <a:solidFill>
              <a:srgbClr val="040A4E"/>
            </a:solidFill>
            <a:prstDash val="solid"/>
            <a:headEnd type="none" len="sm" w="sm"/>
            <a:tailEnd type="none" len="sm" w="sm"/>
          </a:ln>
        </p:spPr>
      </p:sp>
      <p:sp>
        <p:nvSpPr>
          <p:cNvPr name="AutoShape 6" id="6"/>
          <p:cNvSpPr/>
          <p:nvPr/>
        </p:nvSpPr>
        <p:spPr>
          <a:xfrm rot="-5400000">
            <a:off x="15512315" y="2536508"/>
            <a:ext cx="3447298" cy="0"/>
          </a:xfrm>
          <a:prstGeom prst="line">
            <a:avLst/>
          </a:prstGeom>
          <a:ln cap="flat" w="47625">
            <a:solidFill>
              <a:srgbClr val="040A4E"/>
            </a:solidFill>
            <a:prstDash val="solid"/>
            <a:headEnd type="none" len="sm" w="sm"/>
            <a:tailEnd type="none" len="sm" w="sm"/>
          </a:ln>
        </p:spPr>
      </p:sp>
      <p:sp>
        <p:nvSpPr>
          <p:cNvPr name="AutoShape 7" id="7"/>
          <p:cNvSpPr/>
          <p:nvPr/>
        </p:nvSpPr>
        <p:spPr>
          <a:xfrm rot="5400000">
            <a:off x="-671613" y="7702867"/>
            <a:ext cx="3447298" cy="0"/>
          </a:xfrm>
          <a:prstGeom prst="line">
            <a:avLst/>
          </a:prstGeom>
          <a:ln cap="flat" w="47625">
            <a:solidFill>
              <a:srgbClr val="040A4E"/>
            </a:solidFill>
            <a:prstDash val="solid"/>
            <a:headEnd type="none" len="sm" w="sm"/>
            <a:tailEnd type="none" len="sm" w="sm"/>
          </a:ln>
        </p:spPr>
      </p:sp>
      <p:sp>
        <p:nvSpPr>
          <p:cNvPr name="AutoShape 8" id="8"/>
          <p:cNvSpPr/>
          <p:nvPr/>
        </p:nvSpPr>
        <p:spPr>
          <a:xfrm>
            <a:off x="6672895" y="7067068"/>
            <a:ext cx="4942212" cy="0"/>
          </a:xfrm>
          <a:prstGeom prst="line">
            <a:avLst/>
          </a:prstGeom>
          <a:ln cap="flat" w="47625">
            <a:solidFill>
              <a:srgbClr val="FFFFFF"/>
            </a:solidFill>
            <a:prstDash val="solid"/>
            <a:headEnd type="none" len="sm" w="sm"/>
            <a:tailEnd type="none" len="sm" w="sm"/>
          </a:ln>
        </p:spPr>
      </p:sp>
      <p:sp>
        <p:nvSpPr>
          <p:cNvPr name="TextBox 9" id="9"/>
          <p:cNvSpPr txBox="true"/>
          <p:nvPr/>
        </p:nvSpPr>
        <p:spPr>
          <a:xfrm rot="0">
            <a:off x="2318430" y="7299100"/>
            <a:ext cx="13651141" cy="764525"/>
          </a:xfrm>
          <a:prstGeom prst="rect">
            <a:avLst/>
          </a:prstGeom>
        </p:spPr>
        <p:txBody>
          <a:bodyPr anchor="t" rtlCol="false" tIns="0" lIns="0" bIns="0" rIns="0">
            <a:spAutoFit/>
          </a:bodyPr>
          <a:lstStyle/>
          <a:p>
            <a:pPr algn="ctr">
              <a:lnSpc>
                <a:spcPts val="6160"/>
              </a:lnSpc>
            </a:pPr>
            <a:r>
              <a:rPr lang="en-US" b="true" sz="4400" spc="-6">
                <a:solidFill>
                  <a:srgbClr val="FFFFFF"/>
                </a:solidFill>
                <a:latin typeface="Public Sans Bold"/>
                <a:ea typeface="Public Sans Bold"/>
                <a:cs typeface="Public Sans Bold"/>
                <a:sym typeface="Public Sans Bold"/>
              </a:rPr>
              <a:t>CORPORATE OFFICE:</a:t>
            </a:r>
          </a:p>
        </p:txBody>
      </p:sp>
      <p:sp>
        <p:nvSpPr>
          <p:cNvPr name="TextBox 10" id="10"/>
          <p:cNvSpPr txBox="true"/>
          <p:nvPr/>
        </p:nvSpPr>
        <p:spPr>
          <a:xfrm rot="0">
            <a:off x="2318430" y="8269470"/>
            <a:ext cx="13651141" cy="1180859"/>
          </a:xfrm>
          <a:prstGeom prst="rect">
            <a:avLst/>
          </a:prstGeom>
        </p:spPr>
        <p:txBody>
          <a:bodyPr anchor="t" rtlCol="false" tIns="0" lIns="0" bIns="0" rIns="0">
            <a:spAutoFit/>
          </a:bodyPr>
          <a:lstStyle/>
          <a:p>
            <a:pPr algn="ctr">
              <a:lnSpc>
                <a:spcPts val="4532"/>
              </a:lnSpc>
            </a:pPr>
            <a:r>
              <a:rPr lang="en-US" sz="4400" spc="-4">
                <a:solidFill>
                  <a:srgbClr val="FFFFFF"/>
                </a:solidFill>
                <a:latin typeface="Public Sans"/>
                <a:ea typeface="Public Sans"/>
                <a:cs typeface="Public Sans"/>
                <a:sym typeface="Public Sans"/>
              </a:rPr>
              <a:t>305-1550 Enterprise Rd,</a:t>
            </a:r>
          </a:p>
          <a:p>
            <a:pPr algn="ctr">
              <a:lnSpc>
                <a:spcPts val="4532"/>
              </a:lnSpc>
            </a:pPr>
            <a:r>
              <a:rPr lang="en-US" sz="4400" spc="-6">
                <a:solidFill>
                  <a:srgbClr val="FFFFFF"/>
                </a:solidFill>
                <a:latin typeface="Public Sans"/>
                <a:ea typeface="Public Sans"/>
                <a:cs typeface="Public Sans"/>
                <a:sym typeface="Public Sans"/>
              </a:rPr>
              <a:t>Mississauga, ON</a:t>
            </a:r>
          </a:p>
        </p:txBody>
      </p:sp>
      <p:sp>
        <p:nvSpPr>
          <p:cNvPr name="TextBox 11" id="11"/>
          <p:cNvSpPr txBox="true"/>
          <p:nvPr/>
        </p:nvSpPr>
        <p:spPr>
          <a:xfrm rot="0">
            <a:off x="1028224" y="2218814"/>
            <a:ext cx="16231552" cy="2788538"/>
          </a:xfrm>
          <a:prstGeom prst="rect">
            <a:avLst/>
          </a:prstGeom>
        </p:spPr>
        <p:txBody>
          <a:bodyPr anchor="t" rtlCol="false" tIns="0" lIns="0" bIns="0" rIns="0">
            <a:spAutoFit/>
          </a:bodyPr>
          <a:lstStyle/>
          <a:p>
            <a:pPr algn="ctr">
              <a:lnSpc>
                <a:spcPts val="10877"/>
              </a:lnSpc>
            </a:pPr>
            <a:r>
              <a:rPr lang="en-US" b="true" sz="9799">
                <a:solidFill>
                  <a:srgbClr val="FFFFFF"/>
                </a:solidFill>
                <a:latin typeface="Public Sans Heavy"/>
                <a:ea typeface="Public Sans Heavy"/>
                <a:cs typeface="Public Sans Heavy"/>
                <a:sym typeface="Public Sans Heavy"/>
              </a:rPr>
              <a:t>ABOUT</a:t>
            </a:r>
          </a:p>
          <a:p>
            <a:pPr algn="ctr">
              <a:lnSpc>
                <a:spcPts val="10877"/>
              </a:lnSpc>
            </a:pPr>
            <a:r>
              <a:rPr lang="en-US" b="true" sz="9799">
                <a:solidFill>
                  <a:srgbClr val="FFFFFF"/>
                </a:solidFill>
                <a:latin typeface="Public Sans Heavy"/>
                <a:ea typeface="Public Sans Heavy"/>
                <a:cs typeface="Public Sans Heavy"/>
                <a:sym typeface="Public Sans Heavy"/>
              </a:rPr>
              <a:t>SAVE MAX</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stretch>
              <a:fillRect l="0" t="0" r="0" b="0"/>
            </a:stretch>
          </a:blipFill>
        </p:spPr>
      </p:sp>
      <p:sp>
        <p:nvSpPr>
          <p:cNvPr name="AutoShape 3" id="3"/>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4" id="4"/>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5" id="5"/>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grpSp>
        <p:nvGrpSpPr>
          <p:cNvPr name="Group 7" id="7"/>
          <p:cNvGrpSpPr/>
          <p:nvPr/>
        </p:nvGrpSpPr>
        <p:grpSpPr>
          <a:xfrm rot="0">
            <a:off x="4163378" y="2670810"/>
            <a:ext cx="5708332" cy="7596188"/>
            <a:chOff x="0" y="0"/>
            <a:chExt cx="7611110" cy="10128250"/>
          </a:xfrm>
        </p:grpSpPr>
        <p:sp>
          <p:nvSpPr>
            <p:cNvPr name="Freeform 8" id="8"/>
            <p:cNvSpPr/>
            <p:nvPr/>
          </p:nvSpPr>
          <p:spPr>
            <a:xfrm flipH="false" flipV="false" rot="0">
              <a:off x="46990" y="11430"/>
              <a:ext cx="7514590" cy="10074910"/>
            </a:xfrm>
            <a:custGeom>
              <a:avLst/>
              <a:gdLst/>
              <a:ahLst/>
              <a:cxnLst/>
              <a:rect r="r" b="b" t="t" l="l"/>
              <a:pathLst>
                <a:path h="10074910" w="7514590">
                  <a:moveTo>
                    <a:pt x="3810" y="3488690"/>
                  </a:moveTo>
                  <a:cubicBezTo>
                    <a:pt x="35560" y="3366770"/>
                    <a:pt x="50800" y="3337560"/>
                    <a:pt x="68580" y="3312160"/>
                  </a:cubicBezTo>
                  <a:cubicBezTo>
                    <a:pt x="85090" y="3286760"/>
                    <a:pt x="106680" y="3261360"/>
                    <a:pt x="130810" y="3241040"/>
                  </a:cubicBezTo>
                  <a:cubicBezTo>
                    <a:pt x="153670" y="3219450"/>
                    <a:pt x="167640" y="3210560"/>
                    <a:pt x="207010" y="3186430"/>
                  </a:cubicBezTo>
                  <a:cubicBezTo>
                    <a:pt x="316230" y="3120390"/>
                    <a:pt x="615950" y="2971800"/>
                    <a:pt x="850900" y="2854960"/>
                  </a:cubicBezTo>
                  <a:cubicBezTo>
                    <a:pt x="1130300" y="2713990"/>
                    <a:pt x="1478280" y="2550160"/>
                    <a:pt x="1774190" y="2402840"/>
                  </a:cubicBezTo>
                  <a:cubicBezTo>
                    <a:pt x="2051050" y="2264410"/>
                    <a:pt x="2320290" y="2127250"/>
                    <a:pt x="2575560" y="1995170"/>
                  </a:cubicBezTo>
                  <a:cubicBezTo>
                    <a:pt x="2809240" y="1873250"/>
                    <a:pt x="3040380" y="1750060"/>
                    <a:pt x="3246120" y="1642110"/>
                  </a:cubicBezTo>
                  <a:cubicBezTo>
                    <a:pt x="3422650" y="1550670"/>
                    <a:pt x="3576320" y="1474470"/>
                    <a:pt x="3735070" y="1386840"/>
                  </a:cubicBezTo>
                  <a:cubicBezTo>
                    <a:pt x="3888740" y="1301750"/>
                    <a:pt x="4046220" y="1225550"/>
                    <a:pt x="4187190" y="1125220"/>
                  </a:cubicBezTo>
                  <a:cubicBezTo>
                    <a:pt x="4325620" y="1026160"/>
                    <a:pt x="4464050" y="910590"/>
                    <a:pt x="4573270" y="789940"/>
                  </a:cubicBezTo>
                  <a:cubicBezTo>
                    <a:pt x="4674870" y="679450"/>
                    <a:pt x="4725670" y="548640"/>
                    <a:pt x="4827270" y="436880"/>
                  </a:cubicBezTo>
                  <a:cubicBezTo>
                    <a:pt x="4940300" y="313690"/>
                    <a:pt x="5080000" y="156210"/>
                    <a:pt x="5231130" y="91440"/>
                  </a:cubicBezTo>
                  <a:cubicBezTo>
                    <a:pt x="5375910" y="27940"/>
                    <a:pt x="5568950" y="0"/>
                    <a:pt x="5711190" y="39370"/>
                  </a:cubicBezTo>
                  <a:cubicBezTo>
                    <a:pt x="5850890" y="77470"/>
                    <a:pt x="5976620" y="190500"/>
                    <a:pt x="6079490" y="312420"/>
                  </a:cubicBezTo>
                  <a:cubicBezTo>
                    <a:pt x="6198870" y="453390"/>
                    <a:pt x="6304280" y="679450"/>
                    <a:pt x="6360160" y="857250"/>
                  </a:cubicBezTo>
                  <a:cubicBezTo>
                    <a:pt x="6407150" y="1008380"/>
                    <a:pt x="6405880" y="1151890"/>
                    <a:pt x="6418580" y="1300480"/>
                  </a:cubicBezTo>
                  <a:cubicBezTo>
                    <a:pt x="6430010" y="1451610"/>
                    <a:pt x="6452870" y="1722120"/>
                    <a:pt x="6428740" y="1755140"/>
                  </a:cubicBezTo>
                  <a:cubicBezTo>
                    <a:pt x="6423660" y="1762760"/>
                    <a:pt x="6416040" y="1753870"/>
                    <a:pt x="6409690" y="1761490"/>
                  </a:cubicBezTo>
                  <a:cubicBezTo>
                    <a:pt x="6385560" y="1793240"/>
                    <a:pt x="6450330" y="2090420"/>
                    <a:pt x="6395720" y="2178050"/>
                  </a:cubicBezTo>
                  <a:cubicBezTo>
                    <a:pt x="6353810" y="2245360"/>
                    <a:pt x="6201410" y="2252980"/>
                    <a:pt x="6184900" y="2291080"/>
                  </a:cubicBezTo>
                  <a:cubicBezTo>
                    <a:pt x="6177280" y="2310130"/>
                    <a:pt x="6197600" y="2325370"/>
                    <a:pt x="6200140" y="2348230"/>
                  </a:cubicBezTo>
                  <a:cubicBezTo>
                    <a:pt x="6202680" y="2381250"/>
                    <a:pt x="6177280" y="2421890"/>
                    <a:pt x="6188710" y="2471420"/>
                  </a:cubicBezTo>
                  <a:cubicBezTo>
                    <a:pt x="6210300" y="2566670"/>
                    <a:pt x="6342380" y="2717800"/>
                    <a:pt x="6421120" y="2856230"/>
                  </a:cubicBezTo>
                  <a:cubicBezTo>
                    <a:pt x="6512560" y="3013710"/>
                    <a:pt x="6600190" y="3206750"/>
                    <a:pt x="6699250" y="3368040"/>
                  </a:cubicBezTo>
                  <a:cubicBezTo>
                    <a:pt x="6795770" y="3522980"/>
                    <a:pt x="6903720" y="3653790"/>
                    <a:pt x="7006590" y="3806190"/>
                  </a:cubicBezTo>
                  <a:cubicBezTo>
                    <a:pt x="7114540" y="3966210"/>
                    <a:pt x="7246620" y="4130040"/>
                    <a:pt x="7331710" y="4307840"/>
                  </a:cubicBezTo>
                  <a:cubicBezTo>
                    <a:pt x="7415530" y="4485640"/>
                    <a:pt x="7506970" y="4748530"/>
                    <a:pt x="7512050" y="4872990"/>
                  </a:cubicBezTo>
                  <a:cubicBezTo>
                    <a:pt x="7514590" y="4932680"/>
                    <a:pt x="7481570" y="4982210"/>
                    <a:pt x="7482840" y="5008880"/>
                  </a:cubicBezTo>
                  <a:cubicBezTo>
                    <a:pt x="7482840" y="5019040"/>
                    <a:pt x="7485380" y="5021580"/>
                    <a:pt x="7487920" y="5030470"/>
                  </a:cubicBezTo>
                  <a:cubicBezTo>
                    <a:pt x="7491730" y="5044440"/>
                    <a:pt x="7503160" y="5085080"/>
                    <a:pt x="7503160" y="5086350"/>
                  </a:cubicBezTo>
                  <a:cubicBezTo>
                    <a:pt x="7503160" y="5086350"/>
                    <a:pt x="7503160" y="5124450"/>
                    <a:pt x="7503160" y="5144770"/>
                  </a:cubicBezTo>
                  <a:cubicBezTo>
                    <a:pt x="7503160" y="5163820"/>
                    <a:pt x="7504430" y="5201920"/>
                    <a:pt x="7504430" y="5201920"/>
                  </a:cubicBezTo>
                  <a:cubicBezTo>
                    <a:pt x="7504430" y="5203190"/>
                    <a:pt x="7495540" y="5240020"/>
                    <a:pt x="7490460" y="5259070"/>
                  </a:cubicBezTo>
                  <a:cubicBezTo>
                    <a:pt x="7486650" y="5278120"/>
                    <a:pt x="7477760" y="5314950"/>
                    <a:pt x="7477760" y="5314950"/>
                  </a:cubicBezTo>
                  <a:cubicBezTo>
                    <a:pt x="7477760" y="5316220"/>
                    <a:pt x="7459980" y="5349240"/>
                    <a:pt x="7451090" y="5367020"/>
                  </a:cubicBezTo>
                  <a:cubicBezTo>
                    <a:pt x="7442200" y="5383530"/>
                    <a:pt x="7425690" y="5417820"/>
                    <a:pt x="7424420" y="5419090"/>
                  </a:cubicBezTo>
                  <a:cubicBezTo>
                    <a:pt x="7424420" y="5419090"/>
                    <a:pt x="7400290" y="5448300"/>
                    <a:pt x="7387590" y="5462270"/>
                  </a:cubicBezTo>
                  <a:cubicBezTo>
                    <a:pt x="7374890" y="5477510"/>
                    <a:pt x="7349490" y="5505450"/>
                    <a:pt x="7349490" y="5506720"/>
                  </a:cubicBezTo>
                  <a:cubicBezTo>
                    <a:pt x="7348220" y="5506720"/>
                    <a:pt x="7317740" y="5528310"/>
                    <a:pt x="7301230" y="5539740"/>
                  </a:cubicBezTo>
                  <a:cubicBezTo>
                    <a:pt x="7285990" y="5551170"/>
                    <a:pt x="7255510" y="5572760"/>
                    <a:pt x="7254240" y="5572760"/>
                  </a:cubicBezTo>
                  <a:cubicBezTo>
                    <a:pt x="7254240" y="5574030"/>
                    <a:pt x="7218680" y="5588000"/>
                    <a:pt x="7200900" y="5594350"/>
                  </a:cubicBezTo>
                  <a:cubicBezTo>
                    <a:pt x="7181850" y="5601970"/>
                    <a:pt x="7147560" y="5615940"/>
                    <a:pt x="7146290" y="5615940"/>
                  </a:cubicBezTo>
                  <a:cubicBezTo>
                    <a:pt x="7146290" y="5615940"/>
                    <a:pt x="7108190" y="5621020"/>
                    <a:pt x="7089140" y="5623560"/>
                  </a:cubicBezTo>
                  <a:cubicBezTo>
                    <a:pt x="7070090" y="5626100"/>
                    <a:pt x="7031990" y="5631180"/>
                    <a:pt x="7031990" y="5631180"/>
                  </a:cubicBezTo>
                  <a:cubicBezTo>
                    <a:pt x="7030720" y="5631180"/>
                    <a:pt x="6992620" y="5627370"/>
                    <a:pt x="6973570" y="5624830"/>
                  </a:cubicBezTo>
                  <a:cubicBezTo>
                    <a:pt x="6954520" y="5622290"/>
                    <a:pt x="6916420" y="5618480"/>
                    <a:pt x="6916420" y="5618480"/>
                  </a:cubicBezTo>
                  <a:cubicBezTo>
                    <a:pt x="6915150" y="5618480"/>
                    <a:pt x="6901180" y="5607050"/>
                    <a:pt x="6894830" y="5610860"/>
                  </a:cubicBezTo>
                  <a:cubicBezTo>
                    <a:pt x="6877050" y="5618480"/>
                    <a:pt x="6891020" y="5709920"/>
                    <a:pt x="6851650" y="5745480"/>
                  </a:cubicBezTo>
                  <a:cubicBezTo>
                    <a:pt x="6775450" y="5815330"/>
                    <a:pt x="6400800" y="5788660"/>
                    <a:pt x="6347460" y="5857240"/>
                  </a:cubicBezTo>
                  <a:cubicBezTo>
                    <a:pt x="6322060" y="5891530"/>
                    <a:pt x="6367780" y="5930900"/>
                    <a:pt x="6351270" y="5979160"/>
                  </a:cubicBezTo>
                  <a:cubicBezTo>
                    <a:pt x="6318250" y="6078220"/>
                    <a:pt x="6155690" y="6267450"/>
                    <a:pt x="6035040" y="6374130"/>
                  </a:cubicBezTo>
                  <a:cubicBezTo>
                    <a:pt x="5922010" y="6474460"/>
                    <a:pt x="5777230" y="6522720"/>
                    <a:pt x="5655310" y="6610350"/>
                  </a:cubicBezTo>
                  <a:cubicBezTo>
                    <a:pt x="5532120" y="6701790"/>
                    <a:pt x="5389880" y="6836410"/>
                    <a:pt x="5303520" y="6912610"/>
                  </a:cubicBezTo>
                  <a:cubicBezTo>
                    <a:pt x="5250180" y="6958330"/>
                    <a:pt x="5173980" y="7018020"/>
                    <a:pt x="5177790" y="7025640"/>
                  </a:cubicBezTo>
                  <a:cubicBezTo>
                    <a:pt x="5180330" y="7028180"/>
                    <a:pt x="5201920" y="7018020"/>
                    <a:pt x="5215890" y="7014210"/>
                  </a:cubicBezTo>
                  <a:cubicBezTo>
                    <a:pt x="5232400" y="7009130"/>
                    <a:pt x="5273040" y="6996430"/>
                    <a:pt x="5274310" y="6996430"/>
                  </a:cubicBezTo>
                  <a:cubicBezTo>
                    <a:pt x="5274310" y="6996430"/>
                    <a:pt x="5314950" y="6993890"/>
                    <a:pt x="5335270" y="6992620"/>
                  </a:cubicBezTo>
                  <a:cubicBezTo>
                    <a:pt x="5355590" y="6991350"/>
                    <a:pt x="5394960" y="6990080"/>
                    <a:pt x="5396230" y="6990080"/>
                  </a:cubicBezTo>
                  <a:cubicBezTo>
                    <a:pt x="5397500" y="6990080"/>
                    <a:pt x="5435600" y="6997700"/>
                    <a:pt x="5455920" y="7000240"/>
                  </a:cubicBezTo>
                  <a:cubicBezTo>
                    <a:pt x="5476240" y="7004050"/>
                    <a:pt x="5515610" y="7011670"/>
                    <a:pt x="5515610" y="7011670"/>
                  </a:cubicBezTo>
                  <a:cubicBezTo>
                    <a:pt x="5516880" y="7012940"/>
                    <a:pt x="5553710" y="7029450"/>
                    <a:pt x="5571490" y="7037070"/>
                  </a:cubicBezTo>
                  <a:cubicBezTo>
                    <a:pt x="5590540" y="7045960"/>
                    <a:pt x="5626100" y="7062470"/>
                    <a:pt x="5627370" y="7062470"/>
                  </a:cubicBezTo>
                  <a:cubicBezTo>
                    <a:pt x="5627370" y="7063740"/>
                    <a:pt x="5659120" y="7087870"/>
                    <a:pt x="5675630" y="7100570"/>
                  </a:cubicBezTo>
                  <a:cubicBezTo>
                    <a:pt x="5690870" y="7113270"/>
                    <a:pt x="5722620" y="7138670"/>
                    <a:pt x="5722620" y="7138670"/>
                  </a:cubicBezTo>
                  <a:cubicBezTo>
                    <a:pt x="5723890" y="7139940"/>
                    <a:pt x="5748020" y="7170420"/>
                    <a:pt x="5760720" y="7186930"/>
                  </a:cubicBezTo>
                  <a:cubicBezTo>
                    <a:pt x="5773420" y="7203440"/>
                    <a:pt x="5797550" y="7235190"/>
                    <a:pt x="5797550" y="7235190"/>
                  </a:cubicBezTo>
                  <a:cubicBezTo>
                    <a:pt x="5798820" y="7236460"/>
                    <a:pt x="5814060" y="7272020"/>
                    <a:pt x="5822950" y="7291070"/>
                  </a:cubicBezTo>
                  <a:cubicBezTo>
                    <a:pt x="5830570" y="7310120"/>
                    <a:pt x="5847080" y="7345680"/>
                    <a:pt x="5847080" y="7346950"/>
                  </a:cubicBezTo>
                  <a:cubicBezTo>
                    <a:pt x="5847080" y="7348220"/>
                    <a:pt x="5854700" y="7387590"/>
                    <a:pt x="5858510" y="7406640"/>
                  </a:cubicBezTo>
                  <a:cubicBezTo>
                    <a:pt x="5861050" y="7426960"/>
                    <a:pt x="5868670" y="7466330"/>
                    <a:pt x="5868670" y="7467600"/>
                  </a:cubicBezTo>
                  <a:cubicBezTo>
                    <a:pt x="5869940" y="7470140"/>
                    <a:pt x="6004560" y="7703820"/>
                    <a:pt x="6026150" y="7863840"/>
                  </a:cubicBezTo>
                  <a:cubicBezTo>
                    <a:pt x="6057900" y="8088630"/>
                    <a:pt x="6004560" y="8602980"/>
                    <a:pt x="5938520" y="8700770"/>
                  </a:cubicBezTo>
                  <a:cubicBezTo>
                    <a:pt x="5916930" y="8732520"/>
                    <a:pt x="5882640" y="8714740"/>
                    <a:pt x="5864860" y="8740140"/>
                  </a:cubicBezTo>
                  <a:cubicBezTo>
                    <a:pt x="5833110" y="8785860"/>
                    <a:pt x="5810250" y="8909050"/>
                    <a:pt x="5834380" y="9000490"/>
                  </a:cubicBezTo>
                  <a:cubicBezTo>
                    <a:pt x="5867400" y="9128760"/>
                    <a:pt x="6112510" y="9264650"/>
                    <a:pt x="6136640" y="9411970"/>
                  </a:cubicBezTo>
                  <a:cubicBezTo>
                    <a:pt x="6159500" y="9556750"/>
                    <a:pt x="6107430" y="9765030"/>
                    <a:pt x="5989320" y="9872980"/>
                  </a:cubicBezTo>
                  <a:cubicBezTo>
                    <a:pt x="5834380" y="10016490"/>
                    <a:pt x="5405120" y="10052050"/>
                    <a:pt x="5165090" y="10064750"/>
                  </a:cubicBezTo>
                  <a:cubicBezTo>
                    <a:pt x="4983480" y="10074910"/>
                    <a:pt x="4838700" y="10034270"/>
                    <a:pt x="4681220" y="10008870"/>
                  </a:cubicBezTo>
                  <a:cubicBezTo>
                    <a:pt x="4528820" y="9983470"/>
                    <a:pt x="4380230" y="9977120"/>
                    <a:pt x="4236720" y="9916160"/>
                  </a:cubicBezTo>
                  <a:cubicBezTo>
                    <a:pt x="4077970" y="9847580"/>
                    <a:pt x="3910330" y="9721850"/>
                    <a:pt x="3774440" y="9596120"/>
                  </a:cubicBezTo>
                  <a:cubicBezTo>
                    <a:pt x="3641090" y="9471660"/>
                    <a:pt x="3492500" y="9320530"/>
                    <a:pt x="3430270" y="9168130"/>
                  </a:cubicBezTo>
                  <a:cubicBezTo>
                    <a:pt x="3374390" y="9030970"/>
                    <a:pt x="3392170" y="8879840"/>
                    <a:pt x="3387090" y="8735060"/>
                  </a:cubicBezTo>
                  <a:cubicBezTo>
                    <a:pt x="3382010" y="8590280"/>
                    <a:pt x="3374390" y="8442960"/>
                    <a:pt x="3397250" y="8296910"/>
                  </a:cubicBezTo>
                  <a:cubicBezTo>
                    <a:pt x="3421380" y="8144510"/>
                    <a:pt x="3479800" y="7983220"/>
                    <a:pt x="3530600" y="7837170"/>
                  </a:cubicBezTo>
                  <a:cubicBezTo>
                    <a:pt x="3580130" y="7700010"/>
                    <a:pt x="3647440" y="7553960"/>
                    <a:pt x="3695700" y="7442200"/>
                  </a:cubicBezTo>
                  <a:cubicBezTo>
                    <a:pt x="3732530" y="7358380"/>
                    <a:pt x="3776980" y="7292340"/>
                    <a:pt x="3796030" y="7223760"/>
                  </a:cubicBezTo>
                  <a:cubicBezTo>
                    <a:pt x="3811270" y="7167880"/>
                    <a:pt x="3813810" y="7089140"/>
                    <a:pt x="3815080" y="7066280"/>
                  </a:cubicBezTo>
                  <a:cubicBezTo>
                    <a:pt x="3815080" y="7059930"/>
                    <a:pt x="3817620" y="7057390"/>
                    <a:pt x="3813810" y="7054850"/>
                  </a:cubicBezTo>
                  <a:cubicBezTo>
                    <a:pt x="3792220" y="7034530"/>
                    <a:pt x="3501390" y="7145020"/>
                    <a:pt x="3378200" y="7076440"/>
                  </a:cubicBezTo>
                  <a:cubicBezTo>
                    <a:pt x="3213100" y="6986270"/>
                    <a:pt x="3002280" y="6555740"/>
                    <a:pt x="2998470" y="6402070"/>
                  </a:cubicBezTo>
                  <a:cubicBezTo>
                    <a:pt x="2997200" y="6323330"/>
                    <a:pt x="3097530" y="6253480"/>
                    <a:pt x="3092450" y="6221730"/>
                  </a:cubicBezTo>
                  <a:cubicBezTo>
                    <a:pt x="3089910" y="6207760"/>
                    <a:pt x="3063240" y="6196330"/>
                    <a:pt x="3063240" y="6195060"/>
                  </a:cubicBezTo>
                  <a:cubicBezTo>
                    <a:pt x="3061970" y="6195060"/>
                    <a:pt x="3042920" y="6165850"/>
                    <a:pt x="3032760" y="6151880"/>
                  </a:cubicBezTo>
                  <a:cubicBezTo>
                    <a:pt x="3022600" y="6136640"/>
                    <a:pt x="3002280" y="6107430"/>
                    <a:pt x="3002280" y="6107430"/>
                  </a:cubicBezTo>
                  <a:cubicBezTo>
                    <a:pt x="3001010" y="6106160"/>
                    <a:pt x="2989580" y="6073140"/>
                    <a:pt x="2983230" y="6056630"/>
                  </a:cubicBezTo>
                  <a:cubicBezTo>
                    <a:pt x="2976880" y="6040120"/>
                    <a:pt x="2964180" y="6007100"/>
                    <a:pt x="2964180" y="6007100"/>
                  </a:cubicBezTo>
                  <a:cubicBezTo>
                    <a:pt x="2964180" y="6005830"/>
                    <a:pt x="2959100" y="5971540"/>
                    <a:pt x="2957830" y="5953760"/>
                  </a:cubicBezTo>
                  <a:cubicBezTo>
                    <a:pt x="2955290" y="5935980"/>
                    <a:pt x="2951480" y="5901690"/>
                    <a:pt x="2951480" y="5900420"/>
                  </a:cubicBezTo>
                  <a:cubicBezTo>
                    <a:pt x="2951480" y="5900420"/>
                    <a:pt x="2955290" y="5883910"/>
                    <a:pt x="2954020" y="5877560"/>
                  </a:cubicBezTo>
                  <a:cubicBezTo>
                    <a:pt x="2952750" y="5869940"/>
                    <a:pt x="2946400" y="5858510"/>
                    <a:pt x="2946400" y="5858510"/>
                  </a:cubicBezTo>
                  <a:cubicBezTo>
                    <a:pt x="2946400" y="5857240"/>
                    <a:pt x="2942590" y="5822950"/>
                    <a:pt x="2941320" y="5805170"/>
                  </a:cubicBezTo>
                  <a:cubicBezTo>
                    <a:pt x="2938780" y="5787390"/>
                    <a:pt x="2934970" y="5753100"/>
                    <a:pt x="2934970" y="5753100"/>
                  </a:cubicBezTo>
                  <a:cubicBezTo>
                    <a:pt x="2934970" y="5751830"/>
                    <a:pt x="2938780" y="5717540"/>
                    <a:pt x="2941320" y="5699760"/>
                  </a:cubicBezTo>
                  <a:cubicBezTo>
                    <a:pt x="2943860" y="5681980"/>
                    <a:pt x="2947670" y="5647690"/>
                    <a:pt x="2947670" y="5647690"/>
                  </a:cubicBezTo>
                  <a:cubicBezTo>
                    <a:pt x="2947670" y="5646420"/>
                    <a:pt x="2960370" y="5614670"/>
                    <a:pt x="2966720" y="5598160"/>
                  </a:cubicBezTo>
                  <a:cubicBezTo>
                    <a:pt x="2973070" y="5581650"/>
                    <a:pt x="2985770" y="5548630"/>
                    <a:pt x="2985770" y="5548630"/>
                  </a:cubicBezTo>
                  <a:cubicBezTo>
                    <a:pt x="2985770" y="5548630"/>
                    <a:pt x="2987040" y="5547360"/>
                    <a:pt x="2987040" y="5547360"/>
                  </a:cubicBezTo>
                  <a:cubicBezTo>
                    <a:pt x="2987040" y="5547360"/>
                    <a:pt x="2985770" y="5547360"/>
                    <a:pt x="2985770" y="5547360"/>
                  </a:cubicBezTo>
                  <a:cubicBezTo>
                    <a:pt x="2984500" y="5546090"/>
                    <a:pt x="2959100" y="5523230"/>
                    <a:pt x="2945130" y="5510530"/>
                  </a:cubicBezTo>
                  <a:cubicBezTo>
                    <a:pt x="2931160" y="5499100"/>
                    <a:pt x="2904490" y="5476240"/>
                    <a:pt x="2904490" y="5474970"/>
                  </a:cubicBezTo>
                  <a:cubicBezTo>
                    <a:pt x="2904490" y="5474970"/>
                    <a:pt x="2884170" y="5445760"/>
                    <a:pt x="2874010" y="5430520"/>
                  </a:cubicBezTo>
                  <a:cubicBezTo>
                    <a:pt x="2863850" y="5416550"/>
                    <a:pt x="2843530" y="5387340"/>
                    <a:pt x="2843530" y="5386070"/>
                  </a:cubicBezTo>
                  <a:cubicBezTo>
                    <a:pt x="2842260" y="5386070"/>
                    <a:pt x="2830830" y="5353050"/>
                    <a:pt x="2824480" y="5336540"/>
                  </a:cubicBezTo>
                  <a:cubicBezTo>
                    <a:pt x="2818130" y="5320030"/>
                    <a:pt x="2805430" y="5287010"/>
                    <a:pt x="2805430" y="5285740"/>
                  </a:cubicBezTo>
                  <a:cubicBezTo>
                    <a:pt x="2805430" y="5285740"/>
                    <a:pt x="2804160" y="5285740"/>
                    <a:pt x="2804160" y="5285740"/>
                  </a:cubicBezTo>
                  <a:cubicBezTo>
                    <a:pt x="2804160" y="5285740"/>
                    <a:pt x="2805430" y="5285740"/>
                    <a:pt x="2804160" y="5285740"/>
                  </a:cubicBezTo>
                  <a:cubicBezTo>
                    <a:pt x="2801620" y="5281930"/>
                    <a:pt x="2482850" y="5229860"/>
                    <a:pt x="2414270" y="5157470"/>
                  </a:cubicBezTo>
                  <a:cubicBezTo>
                    <a:pt x="2366010" y="5104130"/>
                    <a:pt x="2406650" y="4977130"/>
                    <a:pt x="2362200" y="4950460"/>
                  </a:cubicBezTo>
                  <a:cubicBezTo>
                    <a:pt x="2313940" y="4922520"/>
                    <a:pt x="2213610" y="4988560"/>
                    <a:pt x="2124710" y="5013960"/>
                  </a:cubicBezTo>
                  <a:cubicBezTo>
                    <a:pt x="2006600" y="5048250"/>
                    <a:pt x="1717040" y="5142230"/>
                    <a:pt x="1715770" y="5142230"/>
                  </a:cubicBezTo>
                  <a:cubicBezTo>
                    <a:pt x="1715770" y="5142230"/>
                    <a:pt x="1684020" y="5147310"/>
                    <a:pt x="1668780" y="5149850"/>
                  </a:cubicBezTo>
                  <a:cubicBezTo>
                    <a:pt x="1652270" y="5152390"/>
                    <a:pt x="1621790" y="5157470"/>
                    <a:pt x="1620520" y="5157470"/>
                  </a:cubicBezTo>
                  <a:cubicBezTo>
                    <a:pt x="1620520" y="5157470"/>
                    <a:pt x="1588770" y="5154930"/>
                    <a:pt x="1572260" y="5153660"/>
                  </a:cubicBezTo>
                  <a:cubicBezTo>
                    <a:pt x="1557020" y="5152390"/>
                    <a:pt x="1525270" y="5148580"/>
                    <a:pt x="1525270" y="5148580"/>
                  </a:cubicBezTo>
                  <a:cubicBezTo>
                    <a:pt x="1524000" y="5148580"/>
                    <a:pt x="1494790" y="5138420"/>
                    <a:pt x="1479550" y="5133340"/>
                  </a:cubicBezTo>
                  <a:cubicBezTo>
                    <a:pt x="1464310" y="5128260"/>
                    <a:pt x="1433830" y="5118100"/>
                    <a:pt x="1433830" y="5118100"/>
                  </a:cubicBezTo>
                  <a:cubicBezTo>
                    <a:pt x="1432560" y="5118100"/>
                    <a:pt x="1407160" y="5100320"/>
                    <a:pt x="1393190" y="5091430"/>
                  </a:cubicBezTo>
                  <a:cubicBezTo>
                    <a:pt x="1379220" y="5083810"/>
                    <a:pt x="1352550" y="5066030"/>
                    <a:pt x="1352550" y="5066030"/>
                  </a:cubicBezTo>
                  <a:cubicBezTo>
                    <a:pt x="1352550" y="5066030"/>
                    <a:pt x="1330960" y="5043170"/>
                    <a:pt x="1319530" y="5030470"/>
                  </a:cubicBezTo>
                  <a:cubicBezTo>
                    <a:pt x="1308100" y="5019040"/>
                    <a:pt x="1286510" y="4996180"/>
                    <a:pt x="1286510" y="4996180"/>
                  </a:cubicBezTo>
                  <a:cubicBezTo>
                    <a:pt x="1285240" y="4994910"/>
                    <a:pt x="1270000" y="4968240"/>
                    <a:pt x="1262380" y="4954270"/>
                  </a:cubicBezTo>
                  <a:cubicBezTo>
                    <a:pt x="1254760" y="4940300"/>
                    <a:pt x="1238250" y="4912360"/>
                    <a:pt x="1238250" y="4912360"/>
                  </a:cubicBezTo>
                  <a:cubicBezTo>
                    <a:pt x="1238250" y="4911090"/>
                    <a:pt x="1229360" y="4881880"/>
                    <a:pt x="1225550" y="4865370"/>
                  </a:cubicBezTo>
                  <a:cubicBezTo>
                    <a:pt x="1221740" y="4850130"/>
                    <a:pt x="1212850" y="4819650"/>
                    <a:pt x="1212850" y="4819650"/>
                  </a:cubicBezTo>
                  <a:cubicBezTo>
                    <a:pt x="1212850" y="4818380"/>
                    <a:pt x="1211580" y="4787900"/>
                    <a:pt x="1210310" y="4771390"/>
                  </a:cubicBezTo>
                  <a:cubicBezTo>
                    <a:pt x="1210310" y="4754880"/>
                    <a:pt x="1209040" y="4724400"/>
                    <a:pt x="1209040" y="4723130"/>
                  </a:cubicBezTo>
                  <a:cubicBezTo>
                    <a:pt x="1209040" y="4721860"/>
                    <a:pt x="1215390" y="4691380"/>
                    <a:pt x="1219200" y="4676140"/>
                  </a:cubicBezTo>
                  <a:cubicBezTo>
                    <a:pt x="1223010" y="4660900"/>
                    <a:pt x="1229360" y="4629150"/>
                    <a:pt x="1229360" y="4629150"/>
                  </a:cubicBezTo>
                  <a:cubicBezTo>
                    <a:pt x="1229360" y="4627880"/>
                    <a:pt x="1243330" y="4599940"/>
                    <a:pt x="1249680" y="4585970"/>
                  </a:cubicBezTo>
                  <a:cubicBezTo>
                    <a:pt x="1257300" y="4570730"/>
                    <a:pt x="1271270" y="4542790"/>
                    <a:pt x="1271270" y="4541520"/>
                  </a:cubicBezTo>
                  <a:cubicBezTo>
                    <a:pt x="1271270" y="4541520"/>
                    <a:pt x="1291590" y="4517390"/>
                    <a:pt x="1301750" y="4504690"/>
                  </a:cubicBezTo>
                  <a:cubicBezTo>
                    <a:pt x="1311910" y="4491990"/>
                    <a:pt x="1332230" y="4467860"/>
                    <a:pt x="1332230" y="4467860"/>
                  </a:cubicBezTo>
                  <a:cubicBezTo>
                    <a:pt x="1333500" y="4467860"/>
                    <a:pt x="1357630" y="4448810"/>
                    <a:pt x="1371600" y="4438650"/>
                  </a:cubicBezTo>
                  <a:cubicBezTo>
                    <a:pt x="1384300" y="4429760"/>
                    <a:pt x="1409700" y="4410710"/>
                    <a:pt x="1409700" y="4410710"/>
                  </a:cubicBezTo>
                  <a:cubicBezTo>
                    <a:pt x="1410970" y="4410710"/>
                    <a:pt x="1438910" y="4398010"/>
                    <a:pt x="1454150" y="4391660"/>
                  </a:cubicBezTo>
                  <a:cubicBezTo>
                    <a:pt x="1469390" y="4385310"/>
                    <a:pt x="1497330" y="4373880"/>
                    <a:pt x="1498600" y="4373880"/>
                  </a:cubicBezTo>
                  <a:cubicBezTo>
                    <a:pt x="1499870" y="4372610"/>
                    <a:pt x="1964690" y="3992880"/>
                    <a:pt x="2161540" y="3851910"/>
                  </a:cubicBezTo>
                  <a:cubicBezTo>
                    <a:pt x="2311400" y="3745230"/>
                    <a:pt x="2449830" y="3661410"/>
                    <a:pt x="2569210" y="3587750"/>
                  </a:cubicBezTo>
                  <a:cubicBezTo>
                    <a:pt x="2660650" y="3533140"/>
                    <a:pt x="2805430" y="3477260"/>
                    <a:pt x="2815590" y="3448050"/>
                  </a:cubicBezTo>
                  <a:cubicBezTo>
                    <a:pt x="2819400" y="3440430"/>
                    <a:pt x="2810510" y="3429000"/>
                    <a:pt x="2809240" y="3429000"/>
                  </a:cubicBezTo>
                  <a:cubicBezTo>
                    <a:pt x="2809240" y="3427730"/>
                    <a:pt x="2806700" y="3390900"/>
                    <a:pt x="2805430" y="3371850"/>
                  </a:cubicBezTo>
                  <a:cubicBezTo>
                    <a:pt x="2804160" y="3352800"/>
                    <a:pt x="2801620" y="3315970"/>
                    <a:pt x="2801620" y="3314700"/>
                  </a:cubicBezTo>
                  <a:cubicBezTo>
                    <a:pt x="2801620" y="3314700"/>
                    <a:pt x="2809240" y="3275330"/>
                    <a:pt x="2811780" y="3258820"/>
                  </a:cubicBezTo>
                  <a:cubicBezTo>
                    <a:pt x="2813050" y="3247390"/>
                    <a:pt x="2823210" y="3233420"/>
                    <a:pt x="2816860" y="3227070"/>
                  </a:cubicBezTo>
                  <a:cubicBezTo>
                    <a:pt x="2787650" y="3201670"/>
                    <a:pt x="2256790" y="3409950"/>
                    <a:pt x="2254250" y="3411220"/>
                  </a:cubicBezTo>
                  <a:cubicBezTo>
                    <a:pt x="2254250" y="3411220"/>
                    <a:pt x="2225040" y="3426460"/>
                    <a:pt x="2211070" y="3434080"/>
                  </a:cubicBezTo>
                  <a:cubicBezTo>
                    <a:pt x="2195830" y="3440430"/>
                    <a:pt x="2167890" y="3455670"/>
                    <a:pt x="2166620" y="3455670"/>
                  </a:cubicBezTo>
                  <a:cubicBezTo>
                    <a:pt x="2166620" y="3455670"/>
                    <a:pt x="2134870" y="3463290"/>
                    <a:pt x="2118360" y="3467100"/>
                  </a:cubicBezTo>
                  <a:cubicBezTo>
                    <a:pt x="2103120" y="3470910"/>
                    <a:pt x="2071370" y="3478530"/>
                    <a:pt x="2071370" y="3478530"/>
                  </a:cubicBezTo>
                  <a:cubicBezTo>
                    <a:pt x="2070100" y="3478530"/>
                    <a:pt x="2038350" y="3478530"/>
                    <a:pt x="2021840" y="3478530"/>
                  </a:cubicBezTo>
                  <a:cubicBezTo>
                    <a:pt x="2005330" y="3478530"/>
                    <a:pt x="1972310" y="3478530"/>
                    <a:pt x="1972310" y="3477260"/>
                  </a:cubicBezTo>
                  <a:cubicBezTo>
                    <a:pt x="1971040" y="3477260"/>
                    <a:pt x="1940560" y="3469640"/>
                    <a:pt x="1924050" y="3465830"/>
                  </a:cubicBezTo>
                  <a:cubicBezTo>
                    <a:pt x="1908810" y="3462020"/>
                    <a:pt x="1877060" y="3453130"/>
                    <a:pt x="1877060" y="3453130"/>
                  </a:cubicBezTo>
                  <a:cubicBezTo>
                    <a:pt x="1875790" y="3453130"/>
                    <a:pt x="1847850" y="3437890"/>
                    <a:pt x="1832610" y="3430270"/>
                  </a:cubicBezTo>
                  <a:cubicBezTo>
                    <a:pt x="1818640" y="3422650"/>
                    <a:pt x="1790700" y="3407410"/>
                    <a:pt x="1789430" y="3406140"/>
                  </a:cubicBezTo>
                  <a:cubicBezTo>
                    <a:pt x="1789430" y="3406140"/>
                    <a:pt x="1765300" y="3384550"/>
                    <a:pt x="1752600" y="3373120"/>
                  </a:cubicBezTo>
                  <a:cubicBezTo>
                    <a:pt x="1741170" y="3362960"/>
                    <a:pt x="1717040" y="3341370"/>
                    <a:pt x="1715770" y="3340100"/>
                  </a:cubicBezTo>
                  <a:cubicBezTo>
                    <a:pt x="1715770" y="3340100"/>
                    <a:pt x="1696720" y="3310890"/>
                    <a:pt x="1689100" y="3299460"/>
                  </a:cubicBezTo>
                  <a:cubicBezTo>
                    <a:pt x="1682750" y="3290570"/>
                    <a:pt x="1684020" y="3280410"/>
                    <a:pt x="1673860" y="3277870"/>
                  </a:cubicBezTo>
                  <a:cubicBezTo>
                    <a:pt x="1626870" y="3266440"/>
                    <a:pt x="1376680" y="3434080"/>
                    <a:pt x="1210310" y="3524250"/>
                  </a:cubicBezTo>
                  <a:cubicBezTo>
                    <a:pt x="1016000" y="3630930"/>
                    <a:pt x="694690" y="3822700"/>
                    <a:pt x="579120" y="3877310"/>
                  </a:cubicBezTo>
                  <a:cubicBezTo>
                    <a:pt x="537210" y="3897630"/>
                    <a:pt x="520700" y="3903980"/>
                    <a:pt x="490220" y="3911600"/>
                  </a:cubicBezTo>
                  <a:cubicBezTo>
                    <a:pt x="459740" y="3919220"/>
                    <a:pt x="427990" y="3924300"/>
                    <a:pt x="396240" y="3924300"/>
                  </a:cubicBezTo>
                  <a:cubicBezTo>
                    <a:pt x="365760" y="3924300"/>
                    <a:pt x="332740" y="3920490"/>
                    <a:pt x="302260" y="3914140"/>
                  </a:cubicBezTo>
                  <a:cubicBezTo>
                    <a:pt x="271780" y="3906520"/>
                    <a:pt x="241300" y="3895090"/>
                    <a:pt x="214630" y="3881120"/>
                  </a:cubicBezTo>
                  <a:cubicBezTo>
                    <a:pt x="186690" y="3867150"/>
                    <a:pt x="158750" y="3848100"/>
                    <a:pt x="135890" y="3827780"/>
                  </a:cubicBezTo>
                  <a:cubicBezTo>
                    <a:pt x="111760" y="3807460"/>
                    <a:pt x="90170" y="3783330"/>
                    <a:pt x="72390" y="3757930"/>
                  </a:cubicBezTo>
                  <a:cubicBezTo>
                    <a:pt x="54610" y="3732530"/>
                    <a:pt x="39370" y="3703320"/>
                    <a:pt x="27940" y="3674110"/>
                  </a:cubicBezTo>
                  <a:cubicBezTo>
                    <a:pt x="16510" y="3644900"/>
                    <a:pt x="7620" y="3614420"/>
                    <a:pt x="3810" y="3582670"/>
                  </a:cubicBezTo>
                  <a:cubicBezTo>
                    <a:pt x="0" y="3552190"/>
                    <a:pt x="3810" y="3488690"/>
                    <a:pt x="3810" y="3488690"/>
                  </a:cubicBezTo>
                </a:path>
              </a:pathLst>
            </a:custGeom>
            <a:solidFill>
              <a:srgbClr val="F8F8F8"/>
            </a:solidFill>
            <a:ln cap="sq">
              <a:noFill/>
              <a:prstDash val="solid"/>
              <a:miter/>
            </a:ln>
          </p:spPr>
        </p:sp>
      </p:grpSp>
      <p:sp>
        <p:nvSpPr>
          <p:cNvPr name="TextBox 9" id="9"/>
          <p:cNvSpPr txBox="true"/>
          <p:nvPr/>
        </p:nvSpPr>
        <p:spPr>
          <a:xfrm rot="0">
            <a:off x="2057400" y="2495856"/>
            <a:ext cx="14198614" cy="6958564"/>
          </a:xfrm>
          <a:prstGeom prst="rect">
            <a:avLst/>
          </a:prstGeom>
        </p:spPr>
        <p:txBody>
          <a:bodyPr anchor="t" rtlCol="false" tIns="0" lIns="0" bIns="0" rIns="0">
            <a:spAutoFit/>
          </a:bodyPr>
          <a:lstStyle/>
          <a:p>
            <a:pPr algn="l">
              <a:lnSpc>
                <a:spcPts val="4216"/>
              </a:lnSpc>
            </a:pPr>
            <a:r>
              <a:rPr lang="en-US" sz="3798">
                <a:solidFill>
                  <a:srgbClr val="000000"/>
                </a:solidFill>
                <a:latin typeface="Public Sans"/>
                <a:ea typeface="Public Sans"/>
                <a:cs typeface="Public Sans"/>
                <a:sym typeface="Public Sans"/>
              </a:rPr>
              <a:t>Each year, we host a variety of events to show our appreciation for our clients' loyalty and support. While the activities may vary annually, here are some examples of what you can look forward to:</a:t>
            </a:r>
          </a:p>
          <a:p>
            <a:pPr algn="l">
              <a:lnSpc>
                <a:spcPts val="4216"/>
              </a:lnSpc>
            </a:pP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Halloween Pumpkin Carving Contest</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Holiday</a:t>
            </a:r>
            <a:r>
              <a:rPr lang="en-US" sz="3798">
                <a:solidFill>
                  <a:srgbClr val="000000"/>
                </a:solidFill>
                <a:latin typeface="Public Sans"/>
                <a:ea typeface="Public Sans"/>
                <a:cs typeface="Public Sans"/>
                <a:sym typeface="Public Sans"/>
              </a:rPr>
              <a:t> Wish Campaign (Supporting families in need)</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Kids' Drawing Competitions</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Ice Skating &amp; Swimming Events</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Roller Skating/In-line Skating Activities</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Exclusive Movie Screenings</a:t>
            </a:r>
          </a:p>
          <a:p>
            <a:pPr algn="l" marL="820035" indent="-410018" lvl="1">
              <a:lnSpc>
                <a:spcPts val="4216"/>
              </a:lnSpc>
              <a:buFont typeface="Arial"/>
              <a:buChar char="•"/>
            </a:pPr>
            <a:r>
              <a:rPr lang="en-US" sz="3798">
                <a:solidFill>
                  <a:srgbClr val="000000"/>
                </a:solidFill>
                <a:latin typeface="Public Sans"/>
                <a:ea typeface="Public Sans"/>
                <a:cs typeface="Public Sans"/>
                <a:sym typeface="Public Sans"/>
              </a:rPr>
              <a:t>Annual Client Appreciation BBQ</a:t>
            </a:r>
          </a:p>
          <a:p>
            <a:pPr algn="l">
              <a:lnSpc>
                <a:spcPts val="4216"/>
              </a:lnSpc>
            </a:pPr>
            <a:r>
              <a:rPr lang="en-US" sz="3798">
                <a:solidFill>
                  <a:srgbClr val="000000"/>
                </a:solidFill>
                <a:latin typeface="Public Sans"/>
                <a:ea typeface="Public Sans"/>
                <a:cs typeface="Public Sans"/>
                <a:sym typeface="Public Sans"/>
              </a:rPr>
              <a:t>...and much more!</a:t>
            </a:r>
          </a:p>
        </p:txBody>
      </p:sp>
      <p:sp>
        <p:nvSpPr>
          <p:cNvPr name="Freeform 10" id="10"/>
          <p:cNvSpPr/>
          <p:nvPr/>
        </p:nvSpPr>
        <p:spPr>
          <a:xfrm flipH="false" flipV="false" rot="0">
            <a:off x="12486925" y="6529082"/>
            <a:ext cx="5801075" cy="3872218"/>
          </a:xfrm>
          <a:custGeom>
            <a:avLst/>
            <a:gdLst/>
            <a:ahLst/>
            <a:cxnLst/>
            <a:rect r="r" b="b" t="t" l="l"/>
            <a:pathLst>
              <a:path h="3872218" w="5801075">
                <a:moveTo>
                  <a:pt x="0" y="0"/>
                </a:moveTo>
                <a:lnTo>
                  <a:pt x="5801075" y="0"/>
                </a:lnTo>
                <a:lnTo>
                  <a:pt x="5801075" y="3872218"/>
                </a:lnTo>
                <a:lnTo>
                  <a:pt x="0" y="3872218"/>
                </a:lnTo>
                <a:lnTo>
                  <a:pt x="0" y="0"/>
                </a:lnTo>
                <a:close/>
              </a:path>
            </a:pathLst>
          </a:custGeom>
          <a:blipFill>
            <a:blip r:embed="rId3"/>
            <a:stretch>
              <a:fillRect l="0" t="0" r="0" b="0"/>
            </a:stretch>
          </a:blipFill>
        </p:spPr>
      </p:sp>
      <p:sp>
        <p:nvSpPr>
          <p:cNvPr name="TextBox 11" id="11"/>
          <p:cNvSpPr txBox="true"/>
          <p:nvPr/>
        </p:nvSpPr>
        <p:spPr>
          <a:xfrm rot="0">
            <a:off x="2493981" y="1157867"/>
            <a:ext cx="13300038" cy="899533"/>
          </a:xfrm>
          <a:prstGeom prst="rect">
            <a:avLst/>
          </a:prstGeom>
        </p:spPr>
        <p:txBody>
          <a:bodyPr anchor="t" rtlCol="false" tIns="0" lIns="0" bIns="0" rIns="0">
            <a:spAutoFit/>
          </a:bodyPr>
          <a:lstStyle/>
          <a:p>
            <a:pPr algn="ctr">
              <a:lnSpc>
                <a:spcPts val="6881"/>
              </a:lnSpc>
            </a:pPr>
            <a:r>
              <a:rPr lang="en-US" b="true" sz="6199">
                <a:solidFill>
                  <a:srgbClr val="040A4E"/>
                </a:solidFill>
                <a:latin typeface="Public Sans Heavy"/>
                <a:ea typeface="Public Sans Heavy"/>
                <a:cs typeface="Public Sans Heavy"/>
                <a:sym typeface="Public Sans Heavy"/>
              </a:rPr>
              <a:t>CLIENT APPRECIATION EVENTS</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02084B"/>
        </a:solidFill>
      </p:bgPr>
    </p:bg>
    <p:spTree>
      <p:nvGrpSpPr>
        <p:cNvPr id="1" name=""/>
        <p:cNvGrpSpPr/>
        <p:nvPr/>
      </p:nvGrpSpPr>
      <p:grpSpPr>
        <a:xfrm>
          <a:off x="0" y="0"/>
          <a:ext cx="0" cy="0"/>
          <a:chOff x="0" y="0"/>
          <a:chExt cx="0" cy="0"/>
        </a:xfrm>
      </p:grpSpPr>
      <p:sp>
        <p:nvSpPr>
          <p:cNvPr name="Freeform 2" id="2"/>
          <p:cNvSpPr/>
          <p:nvPr/>
        </p:nvSpPr>
        <p:spPr>
          <a:xfrm flipH="false" flipV="false" rot="0">
            <a:off x="0" y="-78082"/>
            <a:ext cx="4157685" cy="5221582"/>
          </a:xfrm>
          <a:custGeom>
            <a:avLst/>
            <a:gdLst/>
            <a:ahLst/>
            <a:cxnLst/>
            <a:rect r="r" b="b" t="t" l="l"/>
            <a:pathLst>
              <a:path h="5221582" w="4157685">
                <a:moveTo>
                  <a:pt x="0" y="0"/>
                </a:moveTo>
                <a:lnTo>
                  <a:pt x="4157685" y="0"/>
                </a:lnTo>
                <a:lnTo>
                  <a:pt x="4157685" y="5221582"/>
                </a:lnTo>
                <a:lnTo>
                  <a:pt x="0" y="52215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14130315" y="5065418"/>
            <a:ext cx="4157685" cy="5221582"/>
          </a:xfrm>
          <a:custGeom>
            <a:avLst/>
            <a:gdLst/>
            <a:ahLst/>
            <a:cxnLst/>
            <a:rect r="r" b="b" t="t" l="l"/>
            <a:pathLst>
              <a:path h="5221582" w="4157685">
                <a:moveTo>
                  <a:pt x="4157685" y="5221582"/>
                </a:moveTo>
                <a:lnTo>
                  <a:pt x="0" y="5221582"/>
                </a:lnTo>
                <a:lnTo>
                  <a:pt x="0" y="0"/>
                </a:lnTo>
                <a:lnTo>
                  <a:pt x="4157685" y="0"/>
                </a:lnTo>
                <a:lnTo>
                  <a:pt x="4157685" y="522158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32433" y="3998283"/>
            <a:ext cx="18577922" cy="9520998"/>
          </a:xfrm>
          <a:custGeom>
            <a:avLst/>
            <a:gdLst/>
            <a:ahLst/>
            <a:cxnLst/>
            <a:rect r="r" b="b" t="t" l="l"/>
            <a:pathLst>
              <a:path h="9520998" w="18577922">
                <a:moveTo>
                  <a:pt x="0" y="0"/>
                </a:moveTo>
                <a:lnTo>
                  <a:pt x="18577922" y="0"/>
                </a:lnTo>
                <a:lnTo>
                  <a:pt x="18577922" y="9520998"/>
                </a:lnTo>
                <a:lnTo>
                  <a:pt x="0" y="9520998"/>
                </a:lnTo>
                <a:lnTo>
                  <a:pt x="0" y="0"/>
                </a:lnTo>
                <a:close/>
              </a:path>
            </a:pathLst>
          </a:custGeom>
          <a:blipFill>
            <a:blip r:embed="rId6"/>
            <a:stretch>
              <a:fillRect l="0" t="-30246" r="0" b="0"/>
            </a:stretch>
          </a:blipFill>
        </p:spPr>
      </p:sp>
      <p:sp>
        <p:nvSpPr>
          <p:cNvPr name="TextBox 5" id="5"/>
          <p:cNvSpPr txBox="true"/>
          <p:nvPr/>
        </p:nvSpPr>
        <p:spPr>
          <a:xfrm rot="0">
            <a:off x="2379697" y="3224913"/>
            <a:ext cx="13528605" cy="1384815"/>
          </a:xfrm>
          <a:prstGeom prst="rect">
            <a:avLst/>
          </a:prstGeom>
        </p:spPr>
        <p:txBody>
          <a:bodyPr anchor="t" rtlCol="false" tIns="0" lIns="0" bIns="0" rIns="0">
            <a:spAutoFit/>
          </a:bodyPr>
          <a:lstStyle/>
          <a:p>
            <a:pPr algn="l">
              <a:lnSpc>
                <a:spcPts val="11301"/>
              </a:lnSpc>
            </a:pPr>
            <a:r>
              <a:rPr lang="en-US" b="true" sz="8072" spc="-12">
                <a:solidFill>
                  <a:srgbClr val="F8F8F8"/>
                </a:solidFill>
                <a:latin typeface="Public Sans Heavy"/>
                <a:ea typeface="Public Sans Heavy"/>
                <a:cs typeface="Public Sans Heavy"/>
                <a:sym typeface="Public Sans Heavy"/>
              </a:rPr>
              <a:t>COMMISSION PACKAGES</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stretch>
              <a:fillRect l="0" t="0" r="0" b="0"/>
            </a:stretch>
          </a:blipFill>
        </p:spPr>
      </p:sp>
      <p:sp>
        <p:nvSpPr>
          <p:cNvPr name="AutoShape 3" id="3"/>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4" id="4"/>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5" id="5"/>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grpSp>
        <p:nvGrpSpPr>
          <p:cNvPr name="Group 7" id="7"/>
          <p:cNvGrpSpPr/>
          <p:nvPr/>
        </p:nvGrpSpPr>
        <p:grpSpPr>
          <a:xfrm rot="0">
            <a:off x="1664840" y="2654636"/>
            <a:ext cx="5395360" cy="984357"/>
            <a:chOff x="0" y="0"/>
            <a:chExt cx="29445010" cy="5372100"/>
          </a:xfrm>
        </p:grpSpPr>
        <p:sp>
          <p:nvSpPr>
            <p:cNvPr name="Freeform 8" id="8"/>
            <p:cNvSpPr/>
            <p:nvPr/>
          </p:nvSpPr>
          <p:spPr>
            <a:xfrm flipH="false" flipV="false" rot="0">
              <a:off x="0" y="0"/>
              <a:ext cx="29445009" cy="5372100"/>
            </a:xfrm>
            <a:custGeom>
              <a:avLst/>
              <a:gdLst/>
              <a:ahLst/>
              <a:cxnLst/>
              <a:rect r="r" b="b" t="t" l="l"/>
              <a:pathLst>
                <a:path h="5372100" w="29445009">
                  <a:moveTo>
                    <a:pt x="27894341" y="0"/>
                  </a:moveTo>
                  <a:lnTo>
                    <a:pt x="1550670" y="0"/>
                  </a:lnTo>
                  <a:lnTo>
                    <a:pt x="0" y="2686050"/>
                  </a:lnTo>
                  <a:lnTo>
                    <a:pt x="1550670" y="5372100"/>
                  </a:lnTo>
                  <a:lnTo>
                    <a:pt x="27894341" y="5372100"/>
                  </a:lnTo>
                  <a:lnTo>
                    <a:pt x="29445009" y="2686050"/>
                  </a:lnTo>
                  <a:lnTo>
                    <a:pt x="27894341" y="0"/>
                  </a:lnTo>
                  <a:close/>
                </a:path>
              </a:pathLst>
            </a:custGeom>
            <a:solidFill>
              <a:srgbClr val="013179"/>
            </a:solidFill>
          </p:spPr>
        </p:sp>
      </p:grpSp>
      <p:grpSp>
        <p:nvGrpSpPr>
          <p:cNvPr name="Group 9" id="9"/>
          <p:cNvGrpSpPr/>
          <p:nvPr/>
        </p:nvGrpSpPr>
        <p:grpSpPr>
          <a:xfrm rot="0">
            <a:off x="6446320" y="2654636"/>
            <a:ext cx="5395360" cy="984357"/>
            <a:chOff x="0" y="0"/>
            <a:chExt cx="29445010" cy="5372100"/>
          </a:xfrm>
        </p:grpSpPr>
        <p:sp>
          <p:nvSpPr>
            <p:cNvPr name="Freeform 10" id="10"/>
            <p:cNvSpPr/>
            <p:nvPr/>
          </p:nvSpPr>
          <p:spPr>
            <a:xfrm flipH="false" flipV="false" rot="0">
              <a:off x="0" y="0"/>
              <a:ext cx="29445009" cy="5372100"/>
            </a:xfrm>
            <a:custGeom>
              <a:avLst/>
              <a:gdLst/>
              <a:ahLst/>
              <a:cxnLst/>
              <a:rect r="r" b="b" t="t" l="l"/>
              <a:pathLst>
                <a:path h="5372100" w="29445009">
                  <a:moveTo>
                    <a:pt x="27894341" y="0"/>
                  </a:moveTo>
                  <a:lnTo>
                    <a:pt x="1550670" y="0"/>
                  </a:lnTo>
                  <a:lnTo>
                    <a:pt x="0" y="2686050"/>
                  </a:lnTo>
                  <a:lnTo>
                    <a:pt x="1550670" y="5372100"/>
                  </a:lnTo>
                  <a:lnTo>
                    <a:pt x="27894341" y="5372100"/>
                  </a:lnTo>
                  <a:lnTo>
                    <a:pt x="29445009" y="2686050"/>
                  </a:lnTo>
                  <a:lnTo>
                    <a:pt x="27894341" y="0"/>
                  </a:lnTo>
                  <a:close/>
                </a:path>
              </a:pathLst>
            </a:custGeom>
            <a:solidFill>
              <a:srgbClr val="02084B"/>
            </a:solidFill>
          </p:spPr>
        </p:sp>
      </p:grpSp>
      <p:grpSp>
        <p:nvGrpSpPr>
          <p:cNvPr name="Group 11" id="11"/>
          <p:cNvGrpSpPr/>
          <p:nvPr/>
        </p:nvGrpSpPr>
        <p:grpSpPr>
          <a:xfrm rot="0">
            <a:off x="11227800" y="2654636"/>
            <a:ext cx="5395360" cy="984357"/>
            <a:chOff x="0" y="0"/>
            <a:chExt cx="29445010" cy="5372100"/>
          </a:xfrm>
        </p:grpSpPr>
        <p:sp>
          <p:nvSpPr>
            <p:cNvPr name="Freeform 12" id="12"/>
            <p:cNvSpPr/>
            <p:nvPr/>
          </p:nvSpPr>
          <p:spPr>
            <a:xfrm flipH="false" flipV="false" rot="0">
              <a:off x="0" y="0"/>
              <a:ext cx="29445009" cy="5372100"/>
            </a:xfrm>
            <a:custGeom>
              <a:avLst/>
              <a:gdLst/>
              <a:ahLst/>
              <a:cxnLst/>
              <a:rect r="r" b="b" t="t" l="l"/>
              <a:pathLst>
                <a:path h="5372100" w="29445009">
                  <a:moveTo>
                    <a:pt x="27894341" y="0"/>
                  </a:moveTo>
                  <a:lnTo>
                    <a:pt x="1550670" y="0"/>
                  </a:lnTo>
                  <a:lnTo>
                    <a:pt x="0" y="2686050"/>
                  </a:lnTo>
                  <a:lnTo>
                    <a:pt x="1550670" y="5372100"/>
                  </a:lnTo>
                  <a:lnTo>
                    <a:pt x="27894341" y="5372100"/>
                  </a:lnTo>
                  <a:lnTo>
                    <a:pt x="29445009" y="2686050"/>
                  </a:lnTo>
                  <a:lnTo>
                    <a:pt x="27894341" y="0"/>
                  </a:lnTo>
                  <a:close/>
                </a:path>
              </a:pathLst>
            </a:custGeom>
            <a:solidFill>
              <a:srgbClr val="1836B2"/>
            </a:solidFill>
          </p:spPr>
        </p:sp>
      </p:grpSp>
      <p:sp>
        <p:nvSpPr>
          <p:cNvPr name="AutoShape 13" id="13"/>
          <p:cNvSpPr/>
          <p:nvPr/>
        </p:nvSpPr>
        <p:spPr>
          <a:xfrm>
            <a:off x="1947710" y="4552527"/>
            <a:ext cx="14386039" cy="0"/>
          </a:xfrm>
          <a:prstGeom prst="line">
            <a:avLst/>
          </a:prstGeom>
          <a:ln cap="flat" w="9525">
            <a:solidFill>
              <a:srgbClr val="A6A6A6"/>
            </a:solidFill>
            <a:prstDash val="solid"/>
            <a:headEnd type="none" len="sm" w="sm"/>
            <a:tailEnd type="none" len="sm" w="sm"/>
          </a:ln>
        </p:spPr>
      </p:sp>
      <p:sp>
        <p:nvSpPr>
          <p:cNvPr name="AutoShape 14" id="14"/>
          <p:cNvSpPr/>
          <p:nvPr/>
        </p:nvSpPr>
        <p:spPr>
          <a:xfrm>
            <a:off x="1947710" y="5004541"/>
            <a:ext cx="14386039" cy="0"/>
          </a:xfrm>
          <a:prstGeom prst="line">
            <a:avLst/>
          </a:prstGeom>
          <a:ln cap="flat" w="9525">
            <a:solidFill>
              <a:srgbClr val="A6A6A6"/>
            </a:solidFill>
            <a:prstDash val="solid"/>
            <a:headEnd type="none" len="sm" w="sm"/>
            <a:tailEnd type="none" len="sm" w="sm"/>
          </a:ln>
        </p:spPr>
      </p:sp>
      <p:sp>
        <p:nvSpPr>
          <p:cNvPr name="AutoShape 15" id="15"/>
          <p:cNvSpPr/>
          <p:nvPr/>
        </p:nvSpPr>
        <p:spPr>
          <a:xfrm>
            <a:off x="1947710" y="5466080"/>
            <a:ext cx="14386039" cy="0"/>
          </a:xfrm>
          <a:prstGeom prst="line">
            <a:avLst/>
          </a:prstGeom>
          <a:ln cap="flat" w="9525">
            <a:solidFill>
              <a:srgbClr val="A6A6A6"/>
            </a:solidFill>
            <a:prstDash val="solid"/>
            <a:headEnd type="none" len="sm" w="sm"/>
            <a:tailEnd type="none" len="sm" w="sm"/>
          </a:ln>
        </p:spPr>
      </p:sp>
      <p:sp>
        <p:nvSpPr>
          <p:cNvPr name="AutoShape 16" id="16"/>
          <p:cNvSpPr/>
          <p:nvPr/>
        </p:nvSpPr>
        <p:spPr>
          <a:xfrm>
            <a:off x="1947710" y="5927619"/>
            <a:ext cx="14386039" cy="0"/>
          </a:xfrm>
          <a:prstGeom prst="line">
            <a:avLst/>
          </a:prstGeom>
          <a:ln cap="flat" w="9525">
            <a:solidFill>
              <a:srgbClr val="A6A6A6"/>
            </a:solidFill>
            <a:prstDash val="solid"/>
            <a:headEnd type="none" len="sm" w="sm"/>
            <a:tailEnd type="none" len="sm" w="sm"/>
          </a:ln>
        </p:spPr>
      </p:sp>
      <p:sp>
        <p:nvSpPr>
          <p:cNvPr name="AutoShape 17" id="17"/>
          <p:cNvSpPr/>
          <p:nvPr/>
        </p:nvSpPr>
        <p:spPr>
          <a:xfrm>
            <a:off x="1947710" y="6398684"/>
            <a:ext cx="14386039" cy="0"/>
          </a:xfrm>
          <a:prstGeom prst="line">
            <a:avLst/>
          </a:prstGeom>
          <a:ln cap="flat" w="9525">
            <a:solidFill>
              <a:srgbClr val="A6A6A6"/>
            </a:solidFill>
            <a:prstDash val="solid"/>
            <a:headEnd type="none" len="sm" w="sm"/>
            <a:tailEnd type="none" len="sm" w="sm"/>
          </a:ln>
        </p:spPr>
      </p:sp>
      <p:sp>
        <p:nvSpPr>
          <p:cNvPr name="AutoShape 18" id="18"/>
          <p:cNvSpPr/>
          <p:nvPr/>
        </p:nvSpPr>
        <p:spPr>
          <a:xfrm>
            <a:off x="1947710" y="6860223"/>
            <a:ext cx="14386039" cy="0"/>
          </a:xfrm>
          <a:prstGeom prst="line">
            <a:avLst/>
          </a:prstGeom>
          <a:ln cap="flat" w="9525">
            <a:solidFill>
              <a:srgbClr val="A6A6A6"/>
            </a:solidFill>
            <a:prstDash val="solid"/>
            <a:headEnd type="none" len="sm" w="sm"/>
            <a:tailEnd type="none" len="sm" w="sm"/>
          </a:ln>
        </p:spPr>
      </p:sp>
      <p:sp>
        <p:nvSpPr>
          <p:cNvPr name="AutoShape 19" id="19"/>
          <p:cNvSpPr/>
          <p:nvPr/>
        </p:nvSpPr>
        <p:spPr>
          <a:xfrm>
            <a:off x="1947710" y="7312237"/>
            <a:ext cx="14386039" cy="0"/>
          </a:xfrm>
          <a:prstGeom prst="line">
            <a:avLst/>
          </a:prstGeom>
          <a:ln cap="flat" w="9525">
            <a:solidFill>
              <a:srgbClr val="A6A6A6"/>
            </a:solidFill>
            <a:prstDash val="solid"/>
            <a:headEnd type="none" len="sm" w="sm"/>
            <a:tailEnd type="none" len="sm" w="sm"/>
          </a:ln>
        </p:spPr>
      </p:sp>
      <p:sp>
        <p:nvSpPr>
          <p:cNvPr name="AutoShape 20" id="20"/>
          <p:cNvSpPr/>
          <p:nvPr/>
        </p:nvSpPr>
        <p:spPr>
          <a:xfrm>
            <a:off x="1947710" y="7773776"/>
            <a:ext cx="14386039" cy="0"/>
          </a:xfrm>
          <a:prstGeom prst="line">
            <a:avLst/>
          </a:prstGeom>
          <a:ln cap="flat" w="9525">
            <a:solidFill>
              <a:srgbClr val="A6A6A6"/>
            </a:solidFill>
            <a:prstDash val="solid"/>
            <a:headEnd type="none" len="sm" w="sm"/>
            <a:tailEnd type="none" len="sm" w="sm"/>
          </a:ln>
        </p:spPr>
      </p:sp>
      <p:sp>
        <p:nvSpPr>
          <p:cNvPr name="AutoShape 21" id="21"/>
          <p:cNvSpPr/>
          <p:nvPr/>
        </p:nvSpPr>
        <p:spPr>
          <a:xfrm>
            <a:off x="1947710" y="8244840"/>
            <a:ext cx="14386039" cy="0"/>
          </a:xfrm>
          <a:prstGeom prst="line">
            <a:avLst/>
          </a:prstGeom>
          <a:ln cap="flat" w="9525">
            <a:solidFill>
              <a:srgbClr val="A6A6A6"/>
            </a:solidFill>
            <a:prstDash val="solid"/>
            <a:headEnd type="none" len="sm" w="sm"/>
            <a:tailEnd type="none" len="sm" w="sm"/>
          </a:ln>
        </p:spPr>
      </p:sp>
      <p:sp>
        <p:nvSpPr>
          <p:cNvPr name="AutoShape 22" id="22"/>
          <p:cNvSpPr/>
          <p:nvPr/>
        </p:nvSpPr>
        <p:spPr>
          <a:xfrm>
            <a:off x="1947710" y="8725430"/>
            <a:ext cx="14386039" cy="0"/>
          </a:xfrm>
          <a:prstGeom prst="line">
            <a:avLst/>
          </a:prstGeom>
          <a:ln cap="flat" w="9525">
            <a:solidFill>
              <a:srgbClr val="A6A6A6"/>
            </a:solidFill>
            <a:prstDash val="solid"/>
            <a:headEnd type="none" len="sm" w="sm"/>
            <a:tailEnd type="none" len="sm" w="sm"/>
          </a:ln>
        </p:spPr>
      </p:sp>
      <p:sp>
        <p:nvSpPr>
          <p:cNvPr name="AutoShape 23" id="23"/>
          <p:cNvSpPr/>
          <p:nvPr/>
        </p:nvSpPr>
        <p:spPr>
          <a:xfrm>
            <a:off x="1947710" y="9225069"/>
            <a:ext cx="14386039" cy="0"/>
          </a:xfrm>
          <a:prstGeom prst="line">
            <a:avLst/>
          </a:prstGeom>
          <a:ln cap="flat" w="9525">
            <a:solidFill>
              <a:srgbClr val="A6A6A6"/>
            </a:solidFill>
            <a:prstDash val="solid"/>
            <a:headEnd type="none" len="sm" w="sm"/>
            <a:tailEnd type="none" len="sm" w="sm"/>
          </a:ln>
        </p:spPr>
      </p:sp>
      <p:sp>
        <p:nvSpPr>
          <p:cNvPr name="TextBox 24" id="24"/>
          <p:cNvSpPr txBox="true"/>
          <p:nvPr/>
        </p:nvSpPr>
        <p:spPr>
          <a:xfrm rot="0">
            <a:off x="2493981" y="1157867"/>
            <a:ext cx="13300038" cy="899533"/>
          </a:xfrm>
          <a:prstGeom prst="rect">
            <a:avLst/>
          </a:prstGeom>
        </p:spPr>
        <p:txBody>
          <a:bodyPr anchor="t" rtlCol="false" tIns="0" lIns="0" bIns="0" rIns="0">
            <a:spAutoFit/>
          </a:bodyPr>
          <a:lstStyle/>
          <a:p>
            <a:pPr algn="ctr">
              <a:lnSpc>
                <a:spcPts val="6881"/>
              </a:lnSpc>
            </a:pPr>
            <a:r>
              <a:rPr lang="en-US" b="true" sz="6199">
                <a:solidFill>
                  <a:srgbClr val="040A4E"/>
                </a:solidFill>
                <a:latin typeface="Public Sans Heavy"/>
                <a:ea typeface="Public Sans Heavy"/>
                <a:cs typeface="Public Sans Heavy"/>
                <a:sym typeface="Public Sans Heavy"/>
              </a:rPr>
              <a:t>PACKAGE LIST &amp; FEATURES</a:t>
            </a:r>
          </a:p>
        </p:txBody>
      </p:sp>
      <p:sp>
        <p:nvSpPr>
          <p:cNvPr name="TextBox 25" id="25"/>
          <p:cNvSpPr txBox="true"/>
          <p:nvPr/>
        </p:nvSpPr>
        <p:spPr>
          <a:xfrm rot="0">
            <a:off x="3364506" y="4048125"/>
            <a:ext cx="1183624"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MLS</a:t>
            </a:r>
          </a:p>
        </p:txBody>
      </p:sp>
      <p:sp>
        <p:nvSpPr>
          <p:cNvPr name="TextBox 26" id="26"/>
          <p:cNvSpPr txBox="true"/>
          <p:nvPr/>
        </p:nvSpPr>
        <p:spPr>
          <a:xfrm rot="0">
            <a:off x="2206168" y="2683062"/>
            <a:ext cx="4011551" cy="476250"/>
          </a:xfrm>
          <a:prstGeom prst="rect">
            <a:avLst/>
          </a:prstGeom>
        </p:spPr>
        <p:txBody>
          <a:bodyPr anchor="t" rtlCol="false" tIns="0" lIns="0" bIns="0" rIns="0">
            <a:spAutoFit/>
          </a:bodyPr>
          <a:lstStyle/>
          <a:p>
            <a:pPr algn="l" marL="0" indent="0" lvl="0">
              <a:lnSpc>
                <a:spcPts val="3632"/>
              </a:lnSpc>
              <a:spcBef>
                <a:spcPct val="0"/>
              </a:spcBef>
            </a:pPr>
            <a:r>
              <a:rPr lang="en-US" sz="3026">
                <a:solidFill>
                  <a:srgbClr val="FFFFFF"/>
                </a:solidFill>
                <a:latin typeface="Public Sans"/>
                <a:ea typeface="Public Sans"/>
                <a:cs typeface="Public Sans"/>
                <a:sym typeface="Public Sans"/>
              </a:rPr>
              <a:t>Value Package</a:t>
            </a:r>
          </a:p>
        </p:txBody>
      </p:sp>
      <p:sp>
        <p:nvSpPr>
          <p:cNvPr name="TextBox 27" id="27"/>
          <p:cNvSpPr txBox="true"/>
          <p:nvPr/>
        </p:nvSpPr>
        <p:spPr>
          <a:xfrm rot="0">
            <a:off x="7060200" y="2744314"/>
            <a:ext cx="3980845" cy="473678"/>
          </a:xfrm>
          <a:prstGeom prst="rect">
            <a:avLst/>
          </a:prstGeom>
        </p:spPr>
        <p:txBody>
          <a:bodyPr anchor="t" rtlCol="false" tIns="0" lIns="0" bIns="0" rIns="0">
            <a:spAutoFit/>
          </a:bodyPr>
          <a:lstStyle/>
          <a:p>
            <a:pPr algn="l" marL="0" indent="0" lvl="0">
              <a:lnSpc>
                <a:spcPts val="3632"/>
              </a:lnSpc>
              <a:spcBef>
                <a:spcPct val="0"/>
              </a:spcBef>
            </a:pPr>
            <a:r>
              <a:rPr lang="en-US" sz="3026">
                <a:solidFill>
                  <a:srgbClr val="FFFFFF"/>
                </a:solidFill>
                <a:latin typeface="Public Sans"/>
                <a:ea typeface="Public Sans"/>
                <a:cs typeface="Public Sans"/>
                <a:sym typeface="Public Sans"/>
              </a:rPr>
              <a:t>Silver Package</a:t>
            </a:r>
          </a:p>
        </p:txBody>
      </p:sp>
      <p:sp>
        <p:nvSpPr>
          <p:cNvPr name="TextBox 28" id="28"/>
          <p:cNvSpPr txBox="true"/>
          <p:nvPr/>
        </p:nvSpPr>
        <p:spPr>
          <a:xfrm rot="0">
            <a:off x="11727788" y="2744314"/>
            <a:ext cx="4395384" cy="476250"/>
          </a:xfrm>
          <a:prstGeom prst="rect">
            <a:avLst/>
          </a:prstGeom>
        </p:spPr>
        <p:txBody>
          <a:bodyPr anchor="t" rtlCol="false" tIns="0" lIns="0" bIns="0" rIns="0">
            <a:spAutoFit/>
          </a:bodyPr>
          <a:lstStyle/>
          <a:p>
            <a:pPr algn="l" marL="0" indent="0" lvl="0">
              <a:lnSpc>
                <a:spcPts val="3632"/>
              </a:lnSpc>
              <a:spcBef>
                <a:spcPct val="0"/>
              </a:spcBef>
            </a:pPr>
            <a:r>
              <a:rPr lang="en-US" sz="3026">
                <a:solidFill>
                  <a:srgbClr val="FFFFFF"/>
                </a:solidFill>
                <a:latin typeface="Public Sans"/>
                <a:ea typeface="Public Sans"/>
                <a:cs typeface="Public Sans"/>
                <a:sym typeface="Public Sans"/>
              </a:rPr>
              <a:t>Gold Package</a:t>
            </a:r>
          </a:p>
        </p:txBody>
      </p:sp>
      <p:sp>
        <p:nvSpPr>
          <p:cNvPr name="TextBox 29" id="29"/>
          <p:cNvSpPr txBox="true"/>
          <p:nvPr/>
        </p:nvSpPr>
        <p:spPr>
          <a:xfrm rot="0">
            <a:off x="2206168" y="3217992"/>
            <a:ext cx="2981816" cy="339840"/>
          </a:xfrm>
          <a:prstGeom prst="rect">
            <a:avLst/>
          </a:prstGeom>
        </p:spPr>
        <p:txBody>
          <a:bodyPr anchor="t" rtlCol="false" tIns="0" lIns="0" bIns="0" rIns="0">
            <a:spAutoFit/>
          </a:bodyPr>
          <a:lstStyle/>
          <a:p>
            <a:pPr algn="l" marL="0" indent="0" lvl="0">
              <a:lnSpc>
                <a:spcPts val="2699"/>
              </a:lnSpc>
              <a:spcBef>
                <a:spcPct val="0"/>
              </a:spcBef>
            </a:pPr>
            <a:r>
              <a:rPr lang="en-US" sz="2249">
                <a:solidFill>
                  <a:srgbClr val="FFFFFF"/>
                </a:solidFill>
                <a:latin typeface="Public Sans"/>
                <a:ea typeface="Public Sans"/>
                <a:cs typeface="Public Sans"/>
                <a:sym typeface="Public Sans"/>
              </a:rPr>
              <a:t>(List for $999)</a:t>
            </a:r>
          </a:p>
        </p:txBody>
      </p:sp>
      <p:sp>
        <p:nvSpPr>
          <p:cNvPr name="TextBox 30" id="30"/>
          <p:cNvSpPr txBox="true"/>
          <p:nvPr/>
        </p:nvSpPr>
        <p:spPr>
          <a:xfrm rot="0">
            <a:off x="7060200" y="3217992"/>
            <a:ext cx="2981816" cy="339840"/>
          </a:xfrm>
          <a:prstGeom prst="rect">
            <a:avLst/>
          </a:prstGeom>
        </p:spPr>
        <p:txBody>
          <a:bodyPr anchor="t" rtlCol="false" tIns="0" lIns="0" bIns="0" rIns="0">
            <a:spAutoFit/>
          </a:bodyPr>
          <a:lstStyle/>
          <a:p>
            <a:pPr algn="l" marL="0" indent="0" lvl="0">
              <a:lnSpc>
                <a:spcPts val="2699"/>
              </a:lnSpc>
              <a:spcBef>
                <a:spcPct val="0"/>
              </a:spcBef>
            </a:pPr>
            <a:r>
              <a:rPr lang="en-US" sz="2249">
                <a:solidFill>
                  <a:srgbClr val="FFFFFF"/>
                </a:solidFill>
                <a:latin typeface="Public Sans"/>
                <a:ea typeface="Public Sans"/>
                <a:cs typeface="Public Sans"/>
                <a:sym typeface="Public Sans"/>
              </a:rPr>
              <a:t>(1.5%)</a:t>
            </a:r>
          </a:p>
        </p:txBody>
      </p:sp>
      <p:sp>
        <p:nvSpPr>
          <p:cNvPr name="TextBox 31" id="31"/>
          <p:cNvSpPr txBox="true"/>
          <p:nvPr/>
        </p:nvSpPr>
        <p:spPr>
          <a:xfrm rot="0">
            <a:off x="11743801" y="3217992"/>
            <a:ext cx="2981816" cy="339840"/>
          </a:xfrm>
          <a:prstGeom prst="rect">
            <a:avLst/>
          </a:prstGeom>
        </p:spPr>
        <p:txBody>
          <a:bodyPr anchor="t" rtlCol="false" tIns="0" lIns="0" bIns="0" rIns="0">
            <a:spAutoFit/>
          </a:bodyPr>
          <a:lstStyle/>
          <a:p>
            <a:pPr algn="l" marL="0" indent="0" lvl="0">
              <a:lnSpc>
                <a:spcPts val="2699"/>
              </a:lnSpc>
              <a:spcBef>
                <a:spcPct val="0"/>
              </a:spcBef>
            </a:pPr>
            <a:r>
              <a:rPr lang="en-US" sz="2249">
                <a:solidFill>
                  <a:srgbClr val="FFFFFF"/>
                </a:solidFill>
                <a:latin typeface="Public Sans"/>
                <a:ea typeface="Public Sans"/>
                <a:cs typeface="Public Sans"/>
                <a:sym typeface="Public Sans"/>
              </a:rPr>
              <a:t>(2.5%)</a:t>
            </a:r>
          </a:p>
        </p:txBody>
      </p:sp>
      <p:sp>
        <p:nvSpPr>
          <p:cNvPr name="TextBox 32" id="32"/>
          <p:cNvSpPr txBox="true"/>
          <p:nvPr/>
        </p:nvSpPr>
        <p:spPr>
          <a:xfrm rot="0">
            <a:off x="2879412" y="4515379"/>
            <a:ext cx="2153813"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Yard Sign</a:t>
            </a:r>
          </a:p>
        </p:txBody>
      </p:sp>
      <p:sp>
        <p:nvSpPr>
          <p:cNvPr name="TextBox 33" id="33"/>
          <p:cNvSpPr txBox="true"/>
          <p:nvPr/>
        </p:nvSpPr>
        <p:spPr>
          <a:xfrm rot="0">
            <a:off x="1708649" y="4982633"/>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Website Exposure </a:t>
            </a:r>
          </a:p>
        </p:txBody>
      </p:sp>
      <p:sp>
        <p:nvSpPr>
          <p:cNvPr name="TextBox 34" id="34"/>
          <p:cNvSpPr txBox="true"/>
          <p:nvPr/>
        </p:nvSpPr>
        <p:spPr>
          <a:xfrm rot="0">
            <a:off x="1708649" y="5449888"/>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HD Images &amp; Video</a:t>
            </a:r>
          </a:p>
        </p:txBody>
      </p:sp>
      <p:sp>
        <p:nvSpPr>
          <p:cNvPr name="TextBox 35" id="35"/>
          <p:cNvSpPr txBox="true"/>
          <p:nvPr/>
        </p:nvSpPr>
        <p:spPr>
          <a:xfrm rot="0">
            <a:off x="8388318" y="4048125"/>
            <a:ext cx="1183624"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MLS</a:t>
            </a:r>
          </a:p>
        </p:txBody>
      </p:sp>
      <p:sp>
        <p:nvSpPr>
          <p:cNvPr name="TextBox 36" id="36"/>
          <p:cNvSpPr txBox="true"/>
          <p:nvPr/>
        </p:nvSpPr>
        <p:spPr>
          <a:xfrm rot="0">
            <a:off x="7903224" y="4515379"/>
            <a:ext cx="2153813"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Yard Sign</a:t>
            </a:r>
          </a:p>
        </p:txBody>
      </p:sp>
      <p:sp>
        <p:nvSpPr>
          <p:cNvPr name="TextBox 37" id="37"/>
          <p:cNvSpPr txBox="true"/>
          <p:nvPr/>
        </p:nvSpPr>
        <p:spPr>
          <a:xfrm rot="0">
            <a:off x="6732460" y="4982633"/>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Website Exposure </a:t>
            </a:r>
          </a:p>
        </p:txBody>
      </p:sp>
      <p:sp>
        <p:nvSpPr>
          <p:cNvPr name="TextBox 38" id="38"/>
          <p:cNvSpPr txBox="true"/>
          <p:nvPr/>
        </p:nvSpPr>
        <p:spPr>
          <a:xfrm rot="0">
            <a:off x="6732460" y="5449888"/>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HD Images &amp; Video</a:t>
            </a:r>
          </a:p>
        </p:txBody>
      </p:sp>
      <p:sp>
        <p:nvSpPr>
          <p:cNvPr name="TextBox 39" id="39"/>
          <p:cNvSpPr txBox="true"/>
          <p:nvPr/>
        </p:nvSpPr>
        <p:spPr>
          <a:xfrm rot="0">
            <a:off x="6732460" y="5917142"/>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Open House</a:t>
            </a:r>
          </a:p>
        </p:txBody>
      </p:sp>
      <p:sp>
        <p:nvSpPr>
          <p:cNvPr name="TextBox 40" id="40"/>
          <p:cNvSpPr txBox="true"/>
          <p:nvPr/>
        </p:nvSpPr>
        <p:spPr>
          <a:xfrm rot="0">
            <a:off x="6732460" y="6384396"/>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Newspaper Ads (5)</a:t>
            </a:r>
          </a:p>
        </p:txBody>
      </p:sp>
      <p:sp>
        <p:nvSpPr>
          <p:cNvPr name="TextBox 41" id="41"/>
          <p:cNvSpPr txBox="true"/>
          <p:nvPr/>
        </p:nvSpPr>
        <p:spPr>
          <a:xfrm rot="0">
            <a:off x="6732460" y="6851650"/>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Featured Flyers</a:t>
            </a:r>
          </a:p>
        </p:txBody>
      </p:sp>
      <p:sp>
        <p:nvSpPr>
          <p:cNvPr name="TextBox 42" id="42"/>
          <p:cNvSpPr txBox="true"/>
          <p:nvPr/>
        </p:nvSpPr>
        <p:spPr>
          <a:xfrm rot="0">
            <a:off x="6732460" y="7318904"/>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3D Virtual Tour</a:t>
            </a:r>
          </a:p>
        </p:txBody>
      </p:sp>
      <p:sp>
        <p:nvSpPr>
          <p:cNvPr name="TextBox 43" id="43"/>
          <p:cNvSpPr txBox="true"/>
          <p:nvPr/>
        </p:nvSpPr>
        <p:spPr>
          <a:xfrm rot="0">
            <a:off x="6732460" y="7786159"/>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Radio Ads (2)</a:t>
            </a:r>
          </a:p>
        </p:txBody>
      </p:sp>
      <p:sp>
        <p:nvSpPr>
          <p:cNvPr name="TextBox 44" id="44"/>
          <p:cNvSpPr txBox="true"/>
          <p:nvPr/>
        </p:nvSpPr>
        <p:spPr>
          <a:xfrm rot="0">
            <a:off x="13333668" y="4048125"/>
            <a:ext cx="1183624"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MLS</a:t>
            </a:r>
          </a:p>
        </p:txBody>
      </p:sp>
      <p:sp>
        <p:nvSpPr>
          <p:cNvPr name="TextBox 45" id="45"/>
          <p:cNvSpPr txBox="true"/>
          <p:nvPr/>
        </p:nvSpPr>
        <p:spPr>
          <a:xfrm rot="0">
            <a:off x="12848574" y="4515379"/>
            <a:ext cx="2153813"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Yard Sign</a:t>
            </a:r>
          </a:p>
        </p:txBody>
      </p:sp>
      <p:sp>
        <p:nvSpPr>
          <p:cNvPr name="TextBox 46" id="46"/>
          <p:cNvSpPr txBox="true"/>
          <p:nvPr/>
        </p:nvSpPr>
        <p:spPr>
          <a:xfrm rot="0">
            <a:off x="11677810" y="4982633"/>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Website Exposure </a:t>
            </a:r>
          </a:p>
        </p:txBody>
      </p:sp>
      <p:sp>
        <p:nvSpPr>
          <p:cNvPr name="TextBox 47" id="47"/>
          <p:cNvSpPr txBox="true"/>
          <p:nvPr/>
        </p:nvSpPr>
        <p:spPr>
          <a:xfrm rot="0">
            <a:off x="11677810" y="5449888"/>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HD Images &amp; Video</a:t>
            </a:r>
          </a:p>
        </p:txBody>
      </p:sp>
      <p:sp>
        <p:nvSpPr>
          <p:cNvPr name="TextBox 48" id="48"/>
          <p:cNvSpPr txBox="true"/>
          <p:nvPr/>
        </p:nvSpPr>
        <p:spPr>
          <a:xfrm rot="0">
            <a:off x="11677810" y="5917142"/>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Open House</a:t>
            </a:r>
          </a:p>
        </p:txBody>
      </p:sp>
      <p:sp>
        <p:nvSpPr>
          <p:cNvPr name="TextBox 49" id="49"/>
          <p:cNvSpPr txBox="true"/>
          <p:nvPr/>
        </p:nvSpPr>
        <p:spPr>
          <a:xfrm rot="0">
            <a:off x="11677810" y="6384396"/>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Newspaper Ads (15)</a:t>
            </a:r>
          </a:p>
        </p:txBody>
      </p:sp>
      <p:sp>
        <p:nvSpPr>
          <p:cNvPr name="TextBox 50" id="50"/>
          <p:cNvSpPr txBox="true"/>
          <p:nvPr/>
        </p:nvSpPr>
        <p:spPr>
          <a:xfrm rot="0">
            <a:off x="11677810" y="6851650"/>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Featured Flyers</a:t>
            </a:r>
          </a:p>
        </p:txBody>
      </p:sp>
      <p:sp>
        <p:nvSpPr>
          <p:cNvPr name="TextBox 51" id="51"/>
          <p:cNvSpPr txBox="true"/>
          <p:nvPr/>
        </p:nvSpPr>
        <p:spPr>
          <a:xfrm rot="0">
            <a:off x="11677810" y="7318904"/>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3D Virtual Tour</a:t>
            </a:r>
          </a:p>
        </p:txBody>
      </p:sp>
      <p:sp>
        <p:nvSpPr>
          <p:cNvPr name="TextBox 52" id="52"/>
          <p:cNvSpPr txBox="true"/>
          <p:nvPr/>
        </p:nvSpPr>
        <p:spPr>
          <a:xfrm rot="0">
            <a:off x="11677810" y="7786159"/>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Radio Ads (4)</a:t>
            </a:r>
          </a:p>
        </p:txBody>
      </p:sp>
      <p:sp>
        <p:nvSpPr>
          <p:cNvPr name="TextBox 53" id="53"/>
          <p:cNvSpPr txBox="true"/>
          <p:nvPr/>
        </p:nvSpPr>
        <p:spPr>
          <a:xfrm rot="0">
            <a:off x="11677810" y="8253413"/>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House Staging</a:t>
            </a:r>
          </a:p>
        </p:txBody>
      </p:sp>
      <p:sp>
        <p:nvSpPr>
          <p:cNvPr name="TextBox 54" id="54"/>
          <p:cNvSpPr txBox="true"/>
          <p:nvPr/>
        </p:nvSpPr>
        <p:spPr>
          <a:xfrm rot="0">
            <a:off x="11677810" y="8720667"/>
            <a:ext cx="4495339" cy="490114"/>
          </a:xfrm>
          <a:prstGeom prst="rect">
            <a:avLst/>
          </a:prstGeom>
        </p:spPr>
        <p:txBody>
          <a:bodyPr anchor="t" rtlCol="false" tIns="0" lIns="0" bIns="0" rIns="0">
            <a:spAutoFit/>
          </a:bodyPr>
          <a:lstStyle/>
          <a:p>
            <a:pPr algn="ctr">
              <a:lnSpc>
                <a:spcPts val="3960"/>
              </a:lnSpc>
            </a:pPr>
            <a:r>
              <a:rPr lang="en-US" sz="2829" spc="14">
                <a:solidFill>
                  <a:srgbClr val="000000"/>
                </a:solidFill>
                <a:latin typeface="Public Sans"/>
                <a:ea typeface="Public Sans"/>
                <a:cs typeface="Public Sans"/>
                <a:sym typeface="Public Sans"/>
              </a:rPr>
              <a:t>TV Exposure</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stretch>
              <a:fillRect l="0" t="0" r="0" b="0"/>
            </a:stretch>
          </a:blipFill>
        </p:spPr>
      </p:sp>
      <p:sp>
        <p:nvSpPr>
          <p:cNvPr name="AutoShape 3" id="3"/>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4" id="4"/>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5" id="5"/>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sp>
        <p:nvSpPr>
          <p:cNvPr name="Freeform 7" id="7"/>
          <p:cNvSpPr/>
          <p:nvPr/>
        </p:nvSpPr>
        <p:spPr>
          <a:xfrm flipH="false" flipV="false" rot="0">
            <a:off x="2967940" y="3310294"/>
            <a:ext cx="12352120" cy="8229600"/>
          </a:xfrm>
          <a:custGeom>
            <a:avLst/>
            <a:gdLst/>
            <a:ahLst/>
            <a:cxnLst/>
            <a:rect r="r" b="b" t="t" l="l"/>
            <a:pathLst>
              <a:path h="8229600" w="12352120">
                <a:moveTo>
                  <a:pt x="0" y="0"/>
                </a:moveTo>
                <a:lnTo>
                  <a:pt x="12352120" y="0"/>
                </a:lnTo>
                <a:lnTo>
                  <a:pt x="12352120" y="8229600"/>
                </a:lnTo>
                <a:lnTo>
                  <a:pt x="0" y="8229600"/>
                </a:lnTo>
                <a:lnTo>
                  <a:pt x="0" y="0"/>
                </a:lnTo>
                <a:close/>
              </a:path>
            </a:pathLst>
          </a:custGeom>
          <a:blipFill>
            <a:blip r:embed="rId3"/>
            <a:stretch>
              <a:fillRect l="0" t="0" r="0" b="0"/>
            </a:stretch>
          </a:blipFill>
        </p:spPr>
      </p:sp>
      <p:sp>
        <p:nvSpPr>
          <p:cNvPr name="TextBox 8" id="8"/>
          <p:cNvSpPr txBox="true"/>
          <p:nvPr/>
        </p:nvSpPr>
        <p:spPr>
          <a:xfrm rot="0">
            <a:off x="2433987" y="1168188"/>
            <a:ext cx="13300038" cy="1013452"/>
          </a:xfrm>
          <a:prstGeom prst="rect">
            <a:avLst/>
          </a:prstGeom>
        </p:spPr>
        <p:txBody>
          <a:bodyPr anchor="t" rtlCol="false" tIns="0" lIns="0" bIns="0" rIns="0">
            <a:spAutoFit/>
          </a:bodyPr>
          <a:lstStyle/>
          <a:p>
            <a:pPr algn="ctr">
              <a:lnSpc>
                <a:spcPts val="7769"/>
              </a:lnSpc>
            </a:pPr>
            <a:r>
              <a:rPr lang="en-US" b="true" sz="6999">
                <a:solidFill>
                  <a:srgbClr val="040A4E"/>
                </a:solidFill>
                <a:latin typeface="Public Sans Heavy"/>
                <a:ea typeface="Public Sans Heavy"/>
                <a:cs typeface="Public Sans Heavy"/>
                <a:sym typeface="Public Sans Heavy"/>
              </a:rPr>
              <a:t>GETTING STARTED</a:t>
            </a:r>
          </a:p>
        </p:txBody>
      </p:sp>
      <p:sp>
        <p:nvSpPr>
          <p:cNvPr name="TextBox 9" id="9"/>
          <p:cNvSpPr txBox="true"/>
          <p:nvPr/>
        </p:nvSpPr>
        <p:spPr>
          <a:xfrm rot="0">
            <a:off x="2433987" y="2086654"/>
            <a:ext cx="13420027" cy="567981"/>
          </a:xfrm>
          <a:prstGeom prst="rect">
            <a:avLst/>
          </a:prstGeom>
        </p:spPr>
        <p:txBody>
          <a:bodyPr anchor="t" rtlCol="false" tIns="0" lIns="0" bIns="0" rIns="0">
            <a:spAutoFit/>
          </a:bodyPr>
          <a:lstStyle/>
          <a:p>
            <a:pPr algn="ctr">
              <a:lnSpc>
                <a:spcPts val="4283"/>
              </a:lnSpc>
            </a:pPr>
            <a:r>
              <a:rPr lang="en-US" sz="3858">
                <a:solidFill>
                  <a:srgbClr val="000000"/>
                </a:solidFill>
                <a:latin typeface="Public Sans"/>
                <a:ea typeface="Public Sans"/>
                <a:cs typeface="Public Sans"/>
                <a:sym typeface="Public Sans"/>
              </a:rPr>
              <a:t>IS EASY.</a:t>
            </a:r>
          </a:p>
        </p:txBody>
      </p:sp>
      <p:sp>
        <p:nvSpPr>
          <p:cNvPr name="TextBox 10" id="10"/>
          <p:cNvSpPr txBox="true"/>
          <p:nvPr/>
        </p:nvSpPr>
        <p:spPr>
          <a:xfrm rot="0">
            <a:off x="2433987" y="3150389"/>
            <a:ext cx="13664868" cy="1624564"/>
          </a:xfrm>
          <a:prstGeom prst="rect">
            <a:avLst/>
          </a:prstGeom>
        </p:spPr>
        <p:txBody>
          <a:bodyPr anchor="t" rtlCol="false" tIns="0" lIns="0" bIns="0" rIns="0">
            <a:spAutoFit/>
          </a:bodyPr>
          <a:lstStyle/>
          <a:p>
            <a:pPr algn="ctr">
              <a:lnSpc>
                <a:spcPts val="4216"/>
              </a:lnSpc>
            </a:pPr>
            <a:r>
              <a:rPr lang="en-US" sz="3798" spc="-15">
                <a:solidFill>
                  <a:srgbClr val="000000"/>
                </a:solidFill>
                <a:latin typeface="Public Sans"/>
                <a:ea typeface="Public Sans"/>
                <a:cs typeface="Public Sans"/>
                <a:sym typeface="Public Sans"/>
              </a:rPr>
              <a:t>Once we finalize the package and address all your questions, we'll complete the necessary paperwork. After that, your home can be listed on the market in as little as 48 hours.</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02084B"/>
        </a:solidFill>
      </p:bgPr>
    </p:bg>
    <p:spTree>
      <p:nvGrpSpPr>
        <p:cNvPr id="1" name=""/>
        <p:cNvGrpSpPr/>
        <p:nvPr/>
      </p:nvGrpSpPr>
      <p:grpSpPr>
        <a:xfrm>
          <a:off x="0" y="0"/>
          <a:ext cx="0" cy="0"/>
          <a:chOff x="0" y="0"/>
          <a:chExt cx="0" cy="0"/>
        </a:xfrm>
      </p:grpSpPr>
      <p:sp>
        <p:nvSpPr>
          <p:cNvPr name="Freeform 2" id="2"/>
          <p:cNvSpPr/>
          <p:nvPr/>
        </p:nvSpPr>
        <p:spPr>
          <a:xfrm flipH="false" flipV="false" rot="0">
            <a:off x="0" y="-78082"/>
            <a:ext cx="4157685" cy="5221582"/>
          </a:xfrm>
          <a:custGeom>
            <a:avLst/>
            <a:gdLst/>
            <a:ahLst/>
            <a:cxnLst/>
            <a:rect r="r" b="b" t="t" l="l"/>
            <a:pathLst>
              <a:path h="5221582" w="4157685">
                <a:moveTo>
                  <a:pt x="0" y="0"/>
                </a:moveTo>
                <a:lnTo>
                  <a:pt x="4157685" y="0"/>
                </a:lnTo>
                <a:lnTo>
                  <a:pt x="4157685" y="5221582"/>
                </a:lnTo>
                <a:lnTo>
                  <a:pt x="0" y="52215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14130315" y="5065418"/>
            <a:ext cx="4157685" cy="5221582"/>
          </a:xfrm>
          <a:custGeom>
            <a:avLst/>
            <a:gdLst/>
            <a:ahLst/>
            <a:cxnLst/>
            <a:rect r="r" b="b" t="t" l="l"/>
            <a:pathLst>
              <a:path h="5221582" w="4157685">
                <a:moveTo>
                  <a:pt x="4157685" y="5221582"/>
                </a:moveTo>
                <a:lnTo>
                  <a:pt x="0" y="5221582"/>
                </a:lnTo>
                <a:lnTo>
                  <a:pt x="0" y="0"/>
                </a:lnTo>
                <a:lnTo>
                  <a:pt x="4157685" y="0"/>
                </a:lnTo>
                <a:lnTo>
                  <a:pt x="4157685" y="522158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2034084" y="2532709"/>
            <a:ext cx="4675255" cy="1753221"/>
          </a:xfrm>
          <a:custGeom>
            <a:avLst/>
            <a:gdLst/>
            <a:ahLst/>
            <a:cxnLst/>
            <a:rect r="r" b="b" t="t" l="l"/>
            <a:pathLst>
              <a:path h="1753221" w="4675255">
                <a:moveTo>
                  <a:pt x="0" y="0"/>
                </a:moveTo>
                <a:lnTo>
                  <a:pt x="4675255" y="0"/>
                </a:lnTo>
                <a:lnTo>
                  <a:pt x="4675255" y="1753221"/>
                </a:lnTo>
                <a:lnTo>
                  <a:pt x="0" y="1753221"/>
                </a:lnTo>
                <a:lnTo>
                  <a:pt x="0" y="0"/>
                </a:lnTo>
                <a:close/>
              </a:path>
            </a:pathLst>
          </a:custGeom>
          <a:blipFill>
            <a:blip r:embed="rId6"/>
            <a:stretch>
              <a:fillRect l="0" t="0" r="0" b="0"/>
            </a:stretch>
          </a:blipFill>
        </p:spPr>
      </p:sp>
      <p:sp>
        <p:nvSpPr>
          <p:cNvPr name="TextBox 5" id="5"/>
          <p:cNvSpPr txBox="true"/>
          <p:nvPr/>
        </p:nvSpPr>
        <p:spPr>
          <a:xfrm rot="0">
            <a:off x="2034084" y="3763554"/>
            <a:ext cx="12096231" cy="1942007"/>
          </a:xfrm>
          <a:prstGeom prst="rect">
            <a:avLst/>
          </a:prstGeom>
        </p:spPr>
        <p:txBody>
          <a:bodyPr anchor="t" rtlCol="false" tIns="0" lIns="0" bIns="0" rIns="0">
            <a:spAutoFit/>
          </a:bodyPr>
          <a:lstStyle/>
          <a:p>
            <a:pPr algn="l">
              <a:lnSpc>
                <a:spcPts val="15810"/>
              </a:lnSpc>
            </a:pPr>
            <a:r>
              <a:rPr lang="en-US" b="true" sz="11293" spc="-16">
                <a:solidFill>
                  <a:srgbClr val="F8F8F8"/>
                </a:solidFill>
                <a:latin typeface="Public Sans Heavy"/>
                <a:ea typeface="Public Sans Heavy"/>
                <a:cs typeface="Public Sans Heavy"/>
                <a:sym typeface="Public Sans Heavy"/>
              </a:rPr>
              <a:t>THANK YOU</a:t>
            </a:r>
          </a:p>
        </p:txBody>
      </p:sp>
      <p:sp>
        <p:nvSpPr>
          <p:cNvPr name="TextBox 6" id="6"/>
          <p:cNvSpPr txBox="true"/>
          <p:nvPr/>
        </p:nvSpPr>
        <p:spPr>
          <a:xfrm rot="0">
            <a:off x="2034084" y="6632028"/>
            <a:ext cx="6804858" cy="746969"/>
          </a:xfrm>
          <a:prstGeom prst="rect">
            <a:avLst/>
          </a:prstGeom>
        </p:spPr>
        <p:txBody>
          <a:bodyPr anchor="t" rtlCol="false" tIns="0" lIns="0" bIns="0" rIns="0">
            <a:spAutoFit/>
          </a:bodyPr>
          <a:lstStyle/>
          <a:p>
            <a:pPr algn="l">
              <a:lnSpc>
                <a:spcPts val="6078"/>
              </a:lnSpc>
            </a:pPr>
            <a:r>
              <a:rPr lang="en-US" sz="4341" spc="-6">
                <a:solidFill>
                  <a:srgbClr val="F8F8F8"/>
                </a:solidFill>
                <a:latin typeface="Public Sans"/>
                <a:ea typeface="Public Sans"/>
                <a:cs typeface="Public Sans"/>
                <a:sym typeface="Public Sans"/>
              </a:rPr>
              <a:t>MOBILE:</a:t>
            </a:r>
            <a:r>
              <a:rPr lang="en-US" sz="4341" spc="-6">
                <a:solidFill>
                  <a:srgbClr val="F8F8F8"/>
                </a:solidFill>
                <a:latin typeface="Public Sans"/>
                <a:ea typeface="Public Sans"/>
                <a:cs typeface="Public Sans"/>
                <a:sym typeface="Public Sans"/>
              </a:rPr>
              <a:t> 647.225.5780</a:t>
            </a:r>
          </a:p>
        </p:txBody>
      </p:sp>
      <p:sp>
        <p:nvSpPr>
          <p:cNvPr name="TextBox 7" id="7"/>
          <p:cNvSpPr txBox="true"/>
          <p:nvPr/>
        </p:nvSpPr>
        <p:spPr>
          <a:xfrm rot="0">
            <a:off x="2034084" y="7552352"/>
            <a:ext cx="6804858" cy="746969"/>
          </a:xfrm>
          <a:prstGeom prst="rect">
            <a:avLst/>
          </a:prstGeom>
        </p:spPr>
        <p:txBody>
          <a:bodyPr anchor="t" rtlCol="false" tIns="0" lIns="0" bIns="0" rIns="0">
            <a:spAutoFit/>
          </a:bodyPr>
          <a:lstStyle/>
          <a:p>
            <a:pPr algn="l">
              <a:lnSpc>
                <a:spcPts val="6078"/>
              </a:lnSpc>
            </a:pPr>
            <a:r>
              <a:rPr lang="en-US" sz="4341" spc="-6">
                <a:solidFill>
                  <a:srgbClr val="F8F8F8"/>
                </a:solidFill>
                <a:latin typeface="Public Sans"/>
                <a:ea typeface="Public Sans"/>
                <a:cs typeface="Public Sans"/>
                <a:sym typeface="Public Sans"/>
              </a:rPr>
              <a:t>OFFICE:</a:t>
            </a:r>
            <a:r>
              <a:rPr lang="en-US" sz="4341" spc="-6">
                <a:solidFill>
                  <a:srgbClr val="F8F8F8"/>
                </a:solidFill>
                <a:latin typeface="Public Sans"/>
                <a:ea typeface="Public Sans"/>
                <a:cs typeface="Public Sans"/>
                <a:sym typeface="Public Sans"/>
              </a:rPr>
              <a:t> 905.459.7900</a:t>
            </a:r>
          </a:p>
        </p:txBody>
      </p:sp>
      <p:sp>
        <p:nvSpPr>
          <p:cNvPr name="TextBox 8" id="8"/>
          <p:cNvSpPr txBox="true"/>
          <p:nvPr/>
        </p:nvSpPr>
        <p:spPr>
          <a:xfrm rot="0">
            <a:off x="2034084" y="8471326"/>
            <a:ext cx="10586517" cy="746969"/>
          </a:xfrm>
          <a:prstGeom prst="rect">
            <a:avLst/>
          </a:prstGeom>
        </p:spPr>
        <p:txBody>
          <a:bodyPr anchor="t" rtlCol="false" tIns="0" lIns="0" bIns="0" rIns="0">
            <a:spAutoFit/>
          </a:bodyPr>
          <a:lstStyle/>
          <a:p>
            <a:pPr algn="l">
              <a:lnSpc>
                <a:spcPts val="6078"/>
              </a:lnSpc>
            </a:pPr>
            <a:r>
              <a:rPr lang="en-US" sz="4341" spc="-6">
                <a:solidFill>
                  <a:srgbClr val="F8F8F8"/>
                </a:solidFill>
                <a:latin typeface="Public Sans"/>
                <a:ea typeface="Public Sans"/>
                <a:cs typeface="Public Sans"/>
                <a:sym typeface="Public Sans"/>
              </a:rPr>
              <a:t>EMAIL:</a:t>
            </a:r>
            <a:r>
              <a:rPr lang="en-US" sz="4341" spc="-6">
                <a:solidFill>
                  <a:srgbClr val="F8F8F8"/>
                </a:solidFill>
                <a:latin typeface="Public Sans"/>
                <a:ea typeface="Public Sans"/>
                <a:cs typeface="Public Sans"/>
                <a:sym typeface="Public Sans"/>
              </a:rPr>
              <a:t> raman.dua@savemax.com </a:t>
            </a:r>
          </a:p>
        </p:txBody>
      </p:sp>
      <p:sp>
        <p:nvSpPr>
          <p:cNvPr name="Freeform 9" id="9" descr="A person in a suit and tie  Description automatically generated"/>
          <p:cNvSpPr/>
          <p:nvPr/>
        </p:nvSpPr>
        <p:spPr>
          <a:xfrm flipH="false" flipV="false" rot="0">
            <a:off x="10857538" y="113828"/>
            <a:ext cx="7430462" cy="10306098"/>
          </a:xfrm>
          <a:custGeom>
            <a:avLst/>
            <a:gdLst/>
            <a:ahLst/>
            <a:cxnLst/>
            <a:rect r="r" b="b" t="t" l="l"/>
            <a:pathLst>
              <a:path h="10306098" w="7430462">
                <a:moveTo>
                  <a:pt x="0" y="0"/>
                </a:moveTo>
                <a:lnTo>
                  <a:pt x="7430462" y="0"/>
                </a:lnTo>
                <a:lnTo>
                  <a:pt x="7430462" y="10306098"/>
                </a:lnTo>
                <a:lnTo>
                  <a:pt x="0" y="10306098"/>
                </a:lnTo>
                <a:lnTo>
                  <a:pt x="0" y="0"/>
                </a:lnTo>
                <a:close/>
              </a:path>
            </a:pathLst>
          </a:custGeom>
          <a:blipFill>
            <a:blip r:embed="rId7"/>
            <a:stretch>
              <a:fillRect l="-2367" t="-10050" r="-13798"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true" flipV="true" rot="0">
            <a:off x="0" y="0"/>
            <a:ext cx="1346949" cy="2693898"/>
          </a:xfrm>
          <a:custGeom>
            <a:avLst/>
            <a:gdLst/>
            <a:ahLst/>
            <a:cxnLst/>
            <a:rect r="r" b="b" t="t" l="l"/>
            <a:pathLst>
              <a:path h="2693898" w="1346949">
                <a:moveTo>
                  <a:pt x="1346949" y="2693898"/>
                </a:moveTo>
                <a:lnTo>
                  <a:pt x="0" y="2693898"/>
                </a:lnTo>
                <a:lnTo>
                  <a:pt x="0" y="0"/>
                </a:lnTo>
                <a:lnTo>
                  <a:pt x="1346949" y="0"/>
                </a:lnTo>
                <a:lnTo>
                  <a:pt x="1346949" y="2693898"/>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015035" y="1541409"/>
            <a:ext cx="14257930" cy="615950"/>
          </a:xfrm>
          <a:prstGeom prst="rect">
            <a:avLst/>
          </a:prstGeom>
        </p:spPr>
        <p:txBody>
          <a:bodyPr anchor="t" rtlCol="false" tIns="0" lIns="0" bIns="0" rIns="0">
            <a:spAutoFit/>
          </a:bodyPr>
          <a:lstStyle/>
          <a:p>
            <a:pPr algn="ctr">
              <a:lnSpc>
                <a:spcPts val="4900"/>
              </a:lnSpc>
            </a:pPr>
            <a:r>
              <a:rPr lang="en-US" sz="3500">
                <a:solidFill>
                  <a:srgbClr val="000000"/>
                </a:solidFill>
                <a:latin typeface="Public Sans"/>
                <a:ea typeface="Public Sans"/>
                <a:cs typeface="Public Sans"/>
                <a:sym typeface="Public Sans"/>
              </a:rPr>
              <a:t>Across Canada, India &amp; UAE</a:t>
            </a:r>
          </a:p>
        </p:txBody>
      </p:sp>
      <p:grpSp>
        <p:nvGrpSpPr>
          <p:cNvPr name="Group 4" id="4"/>
          <p:cNvGrpSpPr/>
          <p:nvPr/>
        </p:nvGrpSpPr>
        <p:grpSpPr>
          <a:xfrm rot="0">
            <a:off x="1346949" y="859806"/>
            <a:ext cx="16941051" cy="758825"/>
            <a:chOff x="0" y="0"/>
            <a:chExt cx="22588068" cy="1011767"/>
          </a:xfrm>
        </p:grpSpPr>
        <p:sp>
          <p:nvSpPr>
            <p:cNvPr name="TextBox 5" id="5"/>
            <p:cNvSpPr txBox="true"/>
            <p:nvPr/>
          </p:nvSpPr>
          <p:spPr>
            <a:xfrm rot="0">
              <a:off x="4121168" y="-104775"/>
              <a:ext cx="18466900" cy="1116542"/>
            </a:xfrm>
            <a:prstGeom prst="rect">
              <a:avLst/>
            </a:prstGeom>
          </p:spPr>
          <p:txBody>
            <a:bodyPr anchor="t" rtlCol="false" tIns="0" lIns="0" bIns="0" rIns="0">
              <a:spAutoFit/>
            </a:bodyPr>
            <a:lstStyle/>
            <a:p>
              <a:pPr algn="just">
                <a:lnSpc>
                  <a:spcPts val="7000"/>
                </a:lnSpc>
              </a:pPr>
              <a:r>
                <a:rPr lang="en-US" b="true" sz="5000">
                  <a:solidFill>
                    <a:srgbClr val="040A4E"/>
                  </a:solidFill>
                  <a:latin typeface="Public Sans Bold"/>
                  <a:ea typeface="Public Sans Bold"/>
                  <a:cs typeface="Public Sans Bold"/>
                  <a:sym typeface="Public Sans Bold"/>
                </a:rPr>
                <a:t>60+ GLOBAL FRANCHISES</a:t>
              </a:r>
            </a:p>
          </p:txBody>
        </p:sp>
        <p:sp>
          <p:nvSpPr>
            <p:cNvPr name="AutoShape 6" id="6"/>
            <p:cNvSpPr/>
            <p:nvPr/>
          </p:nvSpPr>
          <p:spPr>
            <a:xfrm flipH="true">
              <a:off x="0" y="646007"/>
              <a:ext cx="3772883" cy="0"/>
            </a:xfrm>
            <a:prstGeom prst="line">
              <a:avLst/>
            </a:prstGeom>
            <a:ln cap="flat" w="63500">
              <a:solidFill>
                <a:srgbClr val="040A4E"/>
              </a:solidFill>
              <a:prstDash val="solid"/>
              <a:headEnd type="none" len="sm" w="sm"/>
              <a:tailEnd type="none" len="sm" w="sm"/>
            </a:ln>
          </p:spPr>
        </p:sp>
      </p:grpSp>
      <p:sp>
        <p:nvSpPr>
          <p:cNvPr name="TextBox 7" id="7"/>
          <p:cNvSpPr txBox="true"/>
          <p:nvPr/>
        </p:nvSpPr>
        <p:spPr>
          <a:xfrm rot="0">
            <a:off x="4899755" y="2668131"/>
            <a:ext cx="6290606" cy="863600"/>
          </a:xfrm>
          <a:prstGeom prst="rect">
            <a:avLst/>
          </a:prstGeom>
        </p:spPr>
        <p:txBody>
          <a:bodyPr anchor="t" rtlCol="false" tIns="0" lIns="0" bIns="0" rIns="0">
            <a:spAutoFit/>
          </a:bodyPr>
          <a:lstStyle/>
          <a:p>
            <a:pPr algn="r">
              <a:lnSpc>
                <a:spcPts val="7000"/>
              </a:lnSpc>
            </a:pPr>
            <a:r>
              <a:rPr lang="en-US" b="true" sz="5000">
                <a:solidFill>
                  <a:srgbClr val="040A4E"/>
                </a:solidFill>
                <a:latin typeface="Public Sans Bold"/>
                <a:ea typeface="Public Sans Bold"/>
                <a:cs typeface="Public Sans Bold"/>
                <a:sym typeface="Public Sans Bold"/>
              </a:rPr>
              <a:t>1000+ AGENTS</a:t>
            </a:r>
          </a:p>
        </p:txBody>
      </p:sp>
      <p:sp>
        <p:nvSpPr>
          <p:cNvPr name="AutoShape 8" id="8"/>
          <p:cNvSpPr/>
          <p:nvPr/>
        </p:nvSpPr>
        <p:spPr>
          <a:xfrm flipH="true">
            <a:off x="11905531" y="3274959"/>
            <a:ext cx="2829662" cy="0"/>
          </a:xfrm>
          <a:prstGeom prst="line">
            <a:avLst/>
          </a:prstGeom>
          <a:ln cap="flat" w="47625">
            <a:solidFill>
              <a:srgbClr val="040A4E"/>
            </a:solidFill>
            <a:prstDash val="solid"/>
            <a:headEnd type="none" len="sm" w="sm"/>
            <a:tailEnd type="none" len="sm" w="sm"/>
          </a:ln>
        </p:spPr>
      </p:sp>
      <p:grpSp>
        <p:nvGrpSpPr>
          <p:cNvPr name="Group 9" id="9"/>
          <p:cNvGrpSpPr/>
          <p:nvPr/>
        </p:nvGrpSpPr>
        <p:grpSpPr>
          <a:xfrm rot="0">
            <a:off x="1346949" y="4686005"/>
            <a:ext cx="16941051" cy="758825"/>
            <a:chOff x="0" y="0"/>
            <a:chExt cx="22588068" cy="1011767"/>
          </a:xfrm>
        </p:grpSpPr>
        <p:sp>
          <p:nvSpPr>
            <p:cNvPr name="TextBox 10" id="10"/>
            <p:cNvSpPr txBox="true"/>
            <p:nvPr/>
          </p:nvSpPr>
          <p:spPr>
            <a:xfrm rot="0">
              <a:off x="4121168" y="-104775"/>
              <a:ext cx="18466900" cy="1116542"/>
            </a:xfrm>
            <a:prstGeom prst="rect">
              <a:avLst/>
            </a:prstGeom>
          </p:spPr>
          <p:txBody>
            <a:bodyPr anchor="t" rtlCol="false" tIns="0" lIns="0" bIns="0" rIns="0">
              <a:spAutoFit/>
            </a:bodyPr>
            <a:lstStyle/>
            <a:p>
              <a:pPr algn="just">
                <a:lnSpc>
                  <a:spcPts val="7000"/>
                </a:lnSpc>
              </a:pPr>
              <a:r>
                <a:rPr lang="en-US" b="true" sz="5000">
                  <a:solidFill>
                    <a:srgbClr val="040A4E"/>
                  </a:solidFill>
                  <a:latin typeface="Public Sans Bold"/>
                  <a:ea typeface="Public Sans Bold"/>
                  <a:cs typeface="Public Sans Bold"/>
                  <a:sym typeface="Public Sans Bold"/>
                </a:rPr>
                <a:t>14+ YEARS EXPERIENCE</a:t>
              </a:r>
            </a:p>
          </p:txBody>
        </p:sp>
        <p:sp>
          <p:nvSpPr>
            <p:cNvPr name="AutoShape 11" id="11"/>
            <p:cNvSpPr/>
            <p:nvPr/>
          </p:nvSpPr>
          <p:spPr>
            <a:xfrm flipH="true">
              <a:off x="0" y="646007"/>
              <a:ext cx="3772883" cy="0"/>
            </a:xfrm>
            <a:prstGeom prst="line">
              <a:avLst/>
            </a:prstGeom>
            <a:ln cap="flat" w="63500">
              <a:solidFill>
                <a:srgbClr val="040A4E"/>
              </a:solidFill>
              <a:prstDash val="solid"/>
              <a:headEnd type="none" len="sm" w="sm"/>
              <a:tailEnd type="none" len="sm" w="sm"/>
            </a:ln>
          </p:spPr>
        </p:sp>
      </p:grpSp>
      <p:grpSp>
        <p:nvGrpSpPr>
          <p:cNvPr name="Group 12" id="12"/>
          <p:cNvGrpSpPr/>
          <p:nvPr/>
        </p:nvGrpSpPr>
        <p:grpSpPr>
          <a:xfrm rot="0">
            <a:off x="3237063" y="6599105"/>
            <a:ext cx="13160823" cy="758825"/>
            <a:chOff x="0" y="0"/>
            <a:chExt cx="17547764" cy="1011767"/>
          </a:xfrm>
        </p:grpSpPr>
        <p:sp>
          <p:nvSpPr>
            <p:cNvPr name="TextBox 13" id="13"/>
            <p:cNvSpPr txBox="true"/>
            <p:nvPr/>
          </p:nvSpPr>
          <p:spPr>
            <a:xfrm rot="0">
              <a:off x="0" y="-104775"/>
              <a:ext cx="12821321" cy="1116542"/>
            </a:xfrm>
            <a:prstGeom prst="rect">
              <a:avLst/>
            </a:prstGeom>
          </p:spPr>
          <p:txBody>
            <a:bodyPr anchor="t" rtlCol="false" tIns="0" lIns="0" bIns="0" rIns="0">
              <a:spAutoFit/>
            </a:bodyPr>
            <a:lstStyle/>
            <a:p>
              <a:pPr algn="r">
                <a:lnSpc>
                  <a:spcPts val="7000"/>
                </a:lnSpc>
              </a:pPr>
              <a:r>
                <a:rPr lang="en-US" b="true" sz="5000">
                  <a:solidFill>
                    <a:srgbClr val="040A4E"/>
                  </a:solidFill>
                  <a:latin typeface="Public Sans Bold"/>
                  <a:ea typeface="Public Sans Bold"/>
                  <a:cs typeface="Public Sans Bold"/>
                  <a:sym typeface="Public Sans Bold"/>
                </a:rPr>
                <a:t>$20+ BILLION IN SALES</a:t>
              </a:r>
            </a:p>
          </p:txBody>
        </p:sp>
        <p:sp>
          <p:nvSpPr>
            <p:cNvPr name="AutoShape 14" id="14"/>
            <p:cNvSpPr/>
            <p:nvPr/>
          </p:nvSpPr>
          <p:spPr>
            <a:xfrm flipH="true">
              <a:off x="13774881" y="692150"/>
              <a:ext cx="3772883" cy="0"/>
            </a:xfrm>
            <a:prstGeom prst="line">
              <a:avLst/>
            </a:prstGeom>
            <a:ln cap="flat" w="63500">
              <a:solidFill>
                <a:srgbClr val="040A4E"/>
              </a:solidFill>
              <a:prstDash val="solid"/>
              <a:headEnd type="none" len="sm" w="sm"/>
              <a:tailEnd type="none" len="sm" w="sm"/>
            </a:ln>
          </p:spPr>
        </p:sp>
      </p:grpSp>
      <p:sp>
        <p:nvSpPr>
          <p:cNvPr name="Freeform 15" id="15"/>
          <p:cNvSpPr/>
          <p:nvPr/>
        </p:nvSpPr>
        <p:spPr>
          <a:xfrm flipH="true" flipV="true" rot="0">
            <a:off x="14130315" y="5065418"/>
            <a:ext cx="4157685" cy="5221582"/>
          </a:xfrm>
          <a:custGeom>
            <a:avLst/>
            <a:gdLst/>
            <a:ahLst/>
            <a:cxnLst/>
            <a:rect r="r" b="b" t="t" l="l"/>
            <a:pathLst>
              <a:path h="5221582" w="4157685">
                <a:moveTo>
                  <a:pt x="4157685" y="5221582"/>
                </a:moveTo>
                <a:lnTo>
                  <a:pt x="0" y="5221582"/>
                </a:lnTo>
                <a:lnTo>
                  <a:pt x="0" y="0"/>
                </a:lnTo>
                <a:lnTo>
                  <a:pt x="4157685" y="0"/>
                </a:lnTo>
                <a:lnTo>
                  <a:pt x="4157685" y="5221582"/>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1346949" y="8512204"/>
            <a:ext cx="16941051" cy="758825"/>
            <a:chOff x="0" y="0"/>
            <a:chExt cx="22588068" cy="1011767"/>
          </a:xfrm>
        </p:grpSpPr>
        <p:sp>
          <p:nvSpPr>
            <p:cNvPr name="TextBox 17" id="17"/>
            <p:cNvSpPr txBox="true"/>
            <p:nvPr/>
          </p:nvSpPr>
          <p:spPr>
            <a:xfrm rot="0">
              <a:off x="4121168" y="-104775"/>
              <a:ext cx="18466900" cy="1116542"/>
            </a:xfrm>
            <a:prstGeom prst="rect">
              <a:avLst/>
            </a:prstGeom>
          </p:spPr>
          <p:txBody>
            <a:bodyPr anchor="t" rtlCol="false" tIns="0" lIns="0" bIns="0" rIns="0">
              <a:spAutoFit/>
            </a:bodyPr>
            <a:lstStyle/>
            <a:p>
              <a:pPr algn="just">
                <a:lnSpc>
                  <a:spcPts val="7000"/>
                </a:lnSpc>
              </a:pPr>
              <a:r>
                <a:rPr lang="en-US" b="true" sz="5000">
                  <a:solidFill>
                    <a:srgbClr val="040A4E"/>
                  </a:solidFill>
                  <a:latin typeface="Public Sans Bold"/>
                  <a:ea typeface="Public Sans Bold"/>
                  <a:cs typeface="Public Sans Bold"/>
                  <a:sym typeface="Public Sans Bold"/>
                </a:rPr>
                <a:t>20,000+ HAPPY CUSTOMERS</a:t>
              </a:r>
            </a:p>
          </p:txBody>
        </p:sp>
        <p:sp>
          <p:nvSpPr>
            <p:cNvPr name="AutoShape 18" id="18"/>
            <p:cNvSpPr/>
            <p:nvPr/>
          </p:nvSpPr>
          <p:spPr>
            <a:xfrm flipH="true">
              <a:off x="0" y="646007"/>
              <a:ext cx="3772883" cy="0"/>
            </a:xfrm>
            <a:prstGeom prst="line">
              <a:avLst/>
            </a:prstGeom>
            <a:ln cap="flat" w="63500">
              <a:solidFill>
                <a:srgbClr val="040A4E"/>
              </a:solidFill>
              <a:prstDash val="solid"/>
              <a:headEnd type="none" len="sm" w="sm"/>
              <a:tailEnd type="none" len="sm" w="sm"/>
            </a:ln>
          </p:spPr>
        </p:sp>
      </p:grpSp>
      <p:sp>
        <p:nvSpPr>
          <p:cNvPr name="TextBox 19" id="19"/>
          <p:cNvSpPr txBox="true"/>
          <p:nvPr/>
        </p:nvSpPr>
        <p:spPr>
          <a:xfrm rot="0">
            <a:off x="14951954" y="172096"/>
            <a:ext cx="3191361" cy="848170"/>
          </a:xfrm>
          <a:prstGeom prst="rect">
            <a:avLst/>
          </a:prstGeom>
        </p:spPr>
        <p:txBody>
          <a:bodyPr anchor="t" rtlCol="false" tIns="0" lIns="0" bIns="0" rIns="0">
            <a:spAutoFit/>
          </a:bodyPr>
          <a:lstStyle/>
          <a:p>
            <a:pPr algn="ctr">
              <a:lnSpc>
                <a:spcPts val="6518"/>
              </a:lnSpc>
            </a:pPr>
            <a:r>
              <a:rPr lang="en-US" b="true" sz="5872">
                <a:solidFill>
                  <a:srgbClr val="040A4E">
                    <a:alpha val="60784"/>
                  </a:srgbClr>
                </a:solidFill>
                <a:latin typeface="Public Sans Heavy"/>
                <a:ea typeface="Public Sans Heavy"/>
                <a:cs typeface="Public Sans Heavy"/>
                <a:sym typeface="Public Sans Heavy"/>
              </a:rPr>
              <a:t>About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grpSp>
        <p:nvGrpSpPr>
          <p:cNvPr name="Group 2" id="2"/>
          <p:cNvGrpSpPr/>
          <p:nvPr/>
        </p:nvGrpSpPr>
        <p:grpSpPr>
          <a:xfrm rot="0">
            <a:off x="-68893" y="-419684"/>
            <a:ext cx="16668254" cy="7550038"/>
            <a:chOff x="0" y="0"/>
            <a:chExt cx="22224339" cy="10066718"/>
          </a:xfrm>
        </p:grpSpPr>
        <p:pic>
          <p:nvPicPr>
            <p:cNvPr name="Picture 3" id="3"/>
            <p:cNvPicPr>
              <a:picLocks noChangeAspect="true"/>
            </p:cNvPicPr>
            <p:nvPr/>
          </p:nvPicPr>
          <p:blipFill>
            <a:blip r:embed="rId2"/>
            <a:srcRect l="0" t="21020" r="0" b="10090"/>
            <a:stretch>
              <a:fillRect/>
            </a:stretch>
          </p:blipFill>
          <p:spPr>
            <a:xfrm flipH="false" flipV="false">
              <a:off x="0" y="0"/>
              <a:ext cx="22224339" cy="10066718"/>
            </a:xfrm>
            <a:prstGeom prst="rect">
              <a:avLst/>
            </a:prstGeom>
          </p:spPr>
        </p:pic>
      </p:grpSp>
      <p:grpSp>
        <p:nvGrpSpPr>
          <p:cNvPr name="Group 4" id="4"/>
          <p:cNvGrpSpPr/>
          <p:nvPr/>
        </p:nvGrpSpPr>
        <p:grpSpPr>
          <a:xfrm rot="-2700000">
            <a:off x="16771247" y="8853112"/>
            <a:ext cx="829938" cy="82993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2084B"/>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rot="-5399999">
            <a:off x="16257015" y="7295602"/>
            <a:ext cx="1858401" cy="0"/>
          </a:xfrm>
          <a:prstGeom prst="line">
            <a:avLst/>
          </a:prstGeom>
          <a:ln cap="flat" w="47625">
            <a:solidFill>
              <a:srgbClr val="02084B"/>
            </a:solidFill>
            <a:prstDash val="solid"/>
            <a:headEnd type="none" len="sm" w="sm"/>
            <a:tailEnd type="none" len="sm" w="sm"/>
          </a:ln>
        </p:spPr>
      </p:sp>
      <p:sp>
        <p:nvSpPr>
          <p:cNvPr name="Freeform 8" id="8"/>
          <p:cNvSpPr/>
          <p:nvPr/>
        </p:nvSpPr>
        <p:spPr>
          <a:xfrm flipH="false" flipV="true" rot="0">
            <a:off x="16941051" y="0"/>
            <a:ext cx="1346949" cy="2693898"/>
          </a:xfrm>
          <a:custGeom>
            <a:avLst/>
            <a:gdLst/>
            <a:ahLst/>
            <a:cxnLst/>
            <a:rect r="r" b="b" t="t" l="l"/>
            <a:pathLst>
              <a:path h="2693898" w="1346949">
                <a:moveTo>
                  <a:pt x="0" y="2693898"/>
                </a:moveTo>
                <a:lnTo>
                  <a:pt x="1346949" y="2693898"/>
                </a:lnTo>
                <a:lnTo>
                  <a:pt x="1346949" y="0"/>
                </a:lnTo>
                <a:lnTo>
                  <a:pt x="0" y="0"/>
                </a:lnTo>
                <a:lnTo>
                  <a:pt x="0" y="269389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1028700" y="7193880"/>
            <a:ext cx="14809343" cy="1054735"/>
          </a:xfrm>
          <a:prstGeom prst="rect">
            <a:avLst/>
          </a:prstGeom>
        </p:spPr>
        <p:txBody>
          <a:bodyPr anchor="t" rtlCol="false" tIns="0" lIns="0" bIns="0" rIns="0">
            <a:spAutoFit/>
          </a:bodyPr>
          <a:lstStyle/>
          <a:p>
            <a:pPr algn="just">
              <a:lnSpc>
                <a:spcPts val="8539"/>
              </a:lnSpc>
            </a:pPr>
            <a:r>
              <a:rPr lang="en-US" b="true" sz="6099">
                <a:solidFill>
                  <a:srgbClr val="060644"/>
                </a:solidFill>
                <a:latin typeface="Public Sans Bold"/>
                <a:ea typeface="Public Sans Bold"/>
                <a:cs typeface="Public Sans Bold"/>
                <a:sym typeface="Public Sans Bold"/>
              </a:rPr>
              <a:t>COMMUNITY ENGAGEMENT</a:t>
            </a:r>
          </a:p>
        </p:txBody>
      </p:sp>
      <p:sp>
        <p:nvSpPr>
          <p:cNvPr name="TextBox 10" id="10"/>
          <p:cNvSpPr txBox="true"/>
          <p:nvPr/>
        </p:nvSpPr>
        <p:spPr>
          <a:xfrm rot="0">
            <a:off x="1028700" y="8372440"/>
            <a:ext cx="14809343" cy="589915"/>
          </a:xfrm>
          <a:prstGeom prst="rect">
            <a:avLst/>
          </a:prstGeom>
        </p:spPr>
        <p:txBody>
          <a:bodyPr anchor="t" rtlCol="false" tIns="0" lIns="0" bIns="0" rIns="0">
            <a:spAutoFit/>
          </a:bodyPr>
          <a:lstStyle/>
          <a:p>
            <a:pPr algn="l">
              <a:lnSpc>
                <a:spcPts val="4760"/>
              </a:lnSpc>
            </a:pPr>
            <a:r>
              <a:rPr lang="en-US" sz="3400" b="true">
                <a:solidFill>
                  <a:srgbClr val="000000"/>
                </a:solidFill>
                <a:latin typeface="Public Sans Bold"/>
                <a:ea typeface="Public Sans Bold"/>
                <a:cs typeface="Public Sans Bold"/>
                <a:sym typeface="Public Sans Bold"/>
              </a:rPr>
              <a:t>Save Max Sports Center -</a:t>
            </a:r>
            <a:r>
              <a:rPr lang="en-US" sz="3400">
                <a:solidFill>
                  <a:srgbClr val="000000"/>
                </a:solidFill>
                <a:latin typeface="Public Sans"/>
                <a:ea typeface="Public Sans"/>
                <a:cs typeface="Public Sans"/>
                <a:sym typeface="Public Sans"/>
              </a:rPr>
              <a:t> </a:t>
            </a:r>
          </a:p>
        </p:txBody>
      </p:sp>
      <p:sp>
        <p:nvSpPr>
          <p:cNvPr name="TextBox 11" id="11"/>
          <p:cNvSpPr txBox="true"/>
          <p:nvPr/>
        </p:nvSpPr>
        <p:spPr>
          <a:xfrm rot="0">
            <a:off x="6584777" y="8372440"/>
            <a:ext cx="8299626" cy="1189990"/>
          </a:xfrm>
          <a:prstGeom prst="rect">
            <a:avLst/>
          </a:prstGeom>
        </p:spPr>
        <p:txBody>
          <a:bodyPr anchor="t" rtlCol="false" tIns="0" lIns="0" bIns="0" rIns="0">
            <a:spAutoFit/>
          </a:bodyPr>
          <a:lstStyle/>
          <a:p>
            <a:pPr algn="l" marL="0" indent="0" lvl="0">
              <a:lnSpc>
                <a:spcPts val="4760"/>
              </a:lnSpc>
              <a:spcBef>
                <a:spcPct val="0"/>
              </a:spcBef>
            </a:pPr>
            <a:r>
              <a:rPr lang="en-US" sz="3400" strike="noStrike" u="none">
                <a:solidFill>
                  <a:srgbClr val="000000"/>
                </a:solidFill>
                <a:latin typeface="Public Sans"/>
                <a:ea typeface="Public Sans"/>
                <a:cs typeface="Public Sans"/>
                <a:sym typeface="Public Sans"/>
              </a:rPr>
              <a:t>First-ever public facility naming rights agreement in Brampton, ON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grpSp>
        <p:nvGrpSpPr>
          <p:cNvPr name="Group 2" id="2"/>
          <p:cNvGrpSpPr/>
          <p:nvPr/>
        </p:nvGrpSpPr>
        <p:grpSpPr>
          <a:xfrm rot="-2700000">
            <a:off x="613731" y="8832907"/>
            <a:ext cx="829938" cy="82993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2084B"/>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AutoShape 5" id="5"/>
          <p:cNvSpPr/>
          <p:nvPr/>
        </p:nvSpPr>
        <p:spPr>
          <a:xfrm flipV="true">
            <a:off x="1028700" y="6370009"/>
            <a:ext cx="0" cy="1858401"/>
          </a:xfrm>
          <a:prstGeom prst="line">
            <a:avLst/>
          </a:prstGeom>
          <a:ln cap="flat" w="47625">
            <a:solidFill>
              <a:srgbClr val="02084B"/>
            </a:solidFill>
            <a:prstDash val="solid"/>
            <a:headEnd type="none" len="sm" w="sm"/>
            <a:tailEnd type="none" len="sm" w="sm"/>
          </a:ln>
        </p:spPr>
      </p:sp>
      <p:sp>
        <p:nvSpPr>
          <p:cNvPr name="Freeform 6" id="6"/>
          <p:cNvSpPr/>
          <p:nvPr/>
        </p:nvSpPr>
        <p:spPr>
          <a:xfrm flipH="true" flipV="true" rot="0">
            <a:off x="0" y="0"/>
            <a:ext cx="1346949" cy="2693898"/>
          </a:xfrm>
          <a:custGeom>
            <a:avLst/>
            <a:gdLst/>
            <a:ahLst/>
            <a:cxnLst/>
            <a:rect r="r" b="b" t="t" l="l"/>
            <a:pathLst>
              <a:path h="2693898" w="1346949">
                <a:moveTo>
                  <a:pt x="1346949" y="2693898"/>
                </a:moveTo>
                <a:lnTo>
                  <a:pt x="0" y="2693898"/>
                </a:lnTo>
                <a:lnTo>
                  <a:pt x="0" y="0"/>
                </a:lnTo>
                <a:lnTo>
                  <a:pt x="1346949" y="0"/>
                </a:lnTo>
                <a:lnTo>
                  <a:pt x="1346949" y="2693898"/>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2813646" y="7173675"/>
            <a:ext cx="14809343" cy="1054735"/>
          </a:xfrm>
          <a:prstGeom prst="rect">
            <a:avLst/>
          </a:prstGeom>
        </p:spPr>
        <p:txBody>
          <a:bodyPr anchor="t" rtlCol="false" tIns="0" lIns="0" bIns="0" rIns="0">
            <a:spAutoFit/>
          </a:bodyPr>
          <a:lstStyle/>
          <a:p>
            <a:pPr algn="r">
              <a:lnSpc>
                <a:spcPts val="8539"/>
              </a:lnSpc>
            </a:pPr>
            <a:r>
              <a:rPr lang="en-US" b="true" sz="6099">
                <a:solidFill>
                  <a:srgbClr val="060644"/>
                </a:solidFill>
                <a:latin typeface="Public Sans Bold"/>
                <a:ea typeface="Public Sans Bold"/>
                <a:cs typeface="Public Sans Bold"/>
                <a:sym typeface="Public Sans Bold"/>
              </a:rPr>
              <a:t>COMMUNITY ENGAGEMENT</a:t>
            </a:r>
          </a:p>
        </p:txBody>
      </p:sp>
      <p:sp>
        <p:nvSpPr>
          <p:cNvPr name="TextBox 8" id="8"/>
          <p:cNvSpPr txBox="true"/>
          <p:nvPr/>
        </p:nvSpPr>
        <p:spPr>
          <a:xfrm rot="0">
            <a:off x="2813646" y="8327964"/>
            <a:ext cx="14809343" cy="589915"/>
          </a:xfrm>
          <a:prstGeom prst="rect">
            <a:avLst/>
          </a:prstGeom>
        </p:spPr>
        <p:txBody>
          <a:bodyPr anchor="t" rtlCol="false" tIns="0" lIns="0" bIns="0" rIns="0">
            <a:spAutoFit/>
          </a:bodyPr>
          <a:lstStyle/>
          <a:p>
            <a:pPr algn="r">
              <a:lnSpc>
                <a:spcPts val="4760"/>
              </a:lnSpc>
            </a:pPr>
            <a:r>
              <a:rPr lang="en-US" b="true" sz="3400">
                <a:solidFill>
                  <a:srgbClr val="000000"/>
                </a:solidFill>
                <a:latin typeface="Public Sans Bold"/>
                <a:ea typeface="Public Sans Bold"/>
                <a:cs typeface="Public Sans Bold"/>
                <a:sym typeface="Public Sans Bold"/>
              </a:rPr>
              <a:t>- Donations over $2.5 Million</a:t>
            </a:r>
          </a:p>
        </p:txBody>
      </p:sp>
      <p:sp>
        <p:nvSpPr>
          <p:cNvPr name="TextBox 9" id="9"/>
          <p:cNvSpPr txBox="true"/>
          <p:nvPr/>
        </p:nvSpPr>
        <p:spPr>
          <a:xfrm rot="0">
            <a:off x="2389059" y="8284784"/>
            <a:ext cx="9168439" cy="1790065"/>
          </a:xfrm>
          <a:prstGeom prst="rect">
            <a:avLst/>
          </a:prstGeom>
        </p:spPr>
        <p:txBody>
          <a:bodyPr anchor="t" rtlCol="false" tIns="0" lIns="0" bIns="0" rIns="0">
            <a:spAutoFit/>
          </a:bodyPr>
          <a:lstStyle/>
          <a:p>
            <a:pPr algn="r">
              <a:lnSpc>
                <a:spcPts val="4760"/>
              </a:lnSpc>
            </a:pPr>
            <a:r>
              <a:rPr lang="en-US" sz="3400">
                <a:solidFill>
                  <a:srgbClr val="000000"/>
                </a:solidFill>
                <a:latin typeface="Public Sans"/>
                <a:ea typeface="Public Sans"/>
                <a:cs typeface="Public Sans"/>
                <a:sym typeface="Public Sans"/>
              </a:rPr>
              <a:t>To the Trillium Health Network including </a:t>
            </a:r>
          </a:p>
          <a:p>
            <a:pPr algn="r" marL="0" indent="0" lvl="0">
              <a:lnSpc>
                <a:spcPts val="4760"/>
              </a:lnSpc>
              <a:spcBef>
                <a:spcPct val="0"/>
              </a:spcBef>
            </a:pPr>
            <a:r>
              <a:rPr lang="en-US" sz="3400">
                <a:solidFill>
                  <a:srgbClr val="000000"/>
                </a:solidFill>
                <a:latin typeface="Public Sans"/>
                <a:ea typeface="Public Sans"/>
                <a:cs typeface="Public Sans"/>
                <a:sym typeface="Public Sans"/>
              </a:rPr>
              <a:t>Credit Valley Hospital | Mississauga Hospital | Queensway Health Center</a:t>
            </a:r>
          </a:p>
        </p:txBody>
      </p:sp>
      <p:sp>
        <p:nvSpPr>
          <p:cNvPr name="Freeform 10" id="10" descr="A picture containing website  Description automatically generated"/>
          <p:cNvSpPr/>
          <p:nvPr/>
        </p:nvSpPr>
        <p:spPr>
          <a:xfrm flipH="false" flipV="false" rot="0">
            <a:off x="1615555" y="-193394"/>
            <a:ext cx="16941051" cy="7281344"/>
          </a:xfrm>
          <a:custGeom>
            <a:avLst/>
            <a:gdLst/>
            <a:ahLst/>
            <a:cxnLst/>
            <a:rect r="r" b="b" t="t" l="l"/>
            <a:pathLst>
              <a:path h="7281344" w="16941051">
                <a:moveTo>
                  <a:pt x="0" y="0"/>
                </a:moveTo>
                <a:lnTo>
                  <a:pt x="16941051" y="0"/>
                </a:lnTo>
                <a:lnTo>
                  <a:pt x="16941051" y="7281344"/>
                </a:lnTo>
                <a:lnTo>
                  <a:pt x="0" y="7281344"/>
                </a:lnTo>
                <a:lnTo>
                  <a:pt x="0" y="0"/>
                </a:lnTo>
                <a:close/>
              </a:path>
            </a:pathLst>
          </a:custGeom>
          <a:blipFill>
            <a:blip r:embed="rId4"/>
            <a:stretch>
              <a:fillRect l="0" t="-1077" r="0" b="-14245"/>
            </a:stretch>
          </a:blipFill>
          <a:ln w="38100" cap="sq">
            <a:solidFill>
              <a:srgbClr val="013179"/>
            </a:solidFill>
            <a:prstDash val="solid"/>
            <a:miter/>
          </a:ln>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TextBox 2" id="2"/>
          <p:cNvSpPr txBox="true"/>
          <p:nvPr/>
        </p:nvSpPr>
        <p:spPr>
          <a:xfrm rot="0">
            <a:off x="2493981" y="864468"/>
            <a:ext cx="13300038" cy="1064506"/>
          </a:xfrm>
          <a:prstGeom prst="rect">
            <a:avLst/>
          </a:prstGeom>
        </p:spPr>
        <p:txBody>
          <a:bodyPr anchor="t" rtlCol="false" tIns="0" lIns="0" bIns="0" rIns="0">
            <a:spAutoFit/>
          </a:bodyPr>
          <a:lstStyle/>
          <a:p>
            <a:pPr algn="ctr">
              <a:lnSpc>
                <a:spcPts val="8102"/>
              </a:lnSpc>
            </a:pPr>
            <a:r>
              <a:rPr lang="en-US" b="true" sz="7299">
                <a:solidFill>
                  <a:srgbClr val="040A4E"/>
                </a:solidFill>
                <a:latin typeface="Public Sans Heavy"/>
                <a:ea typeface="Public Sans Heavy"/>
                <a:cs typeface="Public Sans Heavy"/>
                <a:sym typeface="Public Sans Heavy"/>
              </a:rPr>
              <a:t>AWARDS &amp; RECOGNITION</a:t>
            </a:r>
          </a:p>
        </p:txBody>
      </p:sp>
      <p:sp>
        <p:nvSpPr>
          <p:cNvPr name="Freeform 3" id="3"/>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6230600" y="6172200"/>
            <a:ext cx="2057400" cy="4114800"/>
          </a:xfrm>
          <a:custGeom>
            <a:avLst/>
            <a:gdLst/>
            <a:ahLst/>
            <a:cxnLst/>
            <a:rect r="r" b="b" t="t" l="l"/>
            <a:pathLst>
              <a:path h="4114800" w="2057400">
                <a:moveTo>
                  <a:pt x="0" y="0"/>
                </a:moveTo>
                <a:lnTo>
                  <a:pt x="2057400" y="0"/>
                </a:lnTo>
                <a:lnTo>
                  <a:pt x="20574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5" id="5"/>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grpSp>
        <p:nvGrpSpPr>
          <p:cNvPr name="Group 7" id="7"/>
          <p:cNvGrpSpPr/>
          <p:nvPr/>
        </p:nvGrpSpPr>
        <p:grpSpPr>
          <a:xfrm rot="0">
            <a:off x="3977076" y="5016646"/>
            <a:ext cx="10333849" cy="2068543"/>
            <a:chOff x="0" y="0"/>
            <a:chExt cx="13778465" cy="2758058"/>
          </a:xfrm>
        </p:grpSpPr>
        <p:sp>
          <p:nvSpPr>
            <p:cNvPr name="Freeform 8" id="8" descr="RCA_BG_Platinum 2018.png"/>
            <p:cNvSpPr/>
            <p:nvPr/>
          </p:nvSpPr>
          <p:spPr>
            <a:xfrm flipH="false" flipV="false" rot="0">
              <a:off x="11170804" y="57697"/>
              <a:ext cx="2607662" cy="2642665"/>
            </a:xfrm>
            <a:custGeom>
              <a:avLst/>
              <a:gdLst/>
              <a:ahLst/>
              <a:cxnLst/>
              <a:rect r="r" b="b" t="t" l="l"/>
              <a:pathLst>
                <a:path h="2642665" w="2607662">
                  <a:moveTo>
                    <a:pt x="0" y="0"/>
                  </a:moveTo>
                  <a:lnTo>
                    <a:pt x="2607661" y="0"/>
                  </a:lnTo>
                  <a:lnTo>
                    <a:pt x="2607661" y="2642664"/>
                  </a:lnTo>
                  <a:lnTo>
                    <a:pt x="0" y="2642664"/>
                  </a:lnTo>
                  <a:lnTo>
                    <a:pt x="0" y="0"/>
                  </a:lnTo>
                  <a:close/>
                </a:path>
              </a:pathLst>
            </a:custGeom>
            <a:blipFill>
              <a:blip r:embed="rId4"/>
              <a:stretch>
                <a:fillRect l="-33" t="0" r="-33" b="0"/>
              </a:stretch>
            </a:blipFill>
          </p:spPr>
        </p:sp>
        <p:sp>
          <p:nvSpPr>
            <p:cNvPr name="Freeform 9" id="9"/>
            <p:cNvSpPr/>
            <p:nvPr/>
          </p:nvSpPr>
          <p:spPr>
            <a:xfrm flipH="false" flipV="false" rot="0">
              <a:off x="3591051" y="288250"/>
              <a:ext cx="3138345" cy="2181559"/>
            </a:xfrm>
            <a:custGeom>
              <a:avLst/>
              <a:gdLst/>
              <a:ahLst/>
              <a:cxnLst/>
              <a:rect r="r" b="b" t="t" l="l"/>
              <a:pathLst>
                <a:path h="2181559" w="3138345">
                  <a:moveTo>
                    <a:pt x="0" y="0"/>
                  </a:moveTo>
                  <a:lnTo>
                    <a:pt x="3138346" y="0"/>
                  </a:lnTo>
                  <a:lnTo>
                    <a:pt x="3138346" y="2181558"/>
                  </a:lnTo>
                  <a:lnTo>
                    <a:pt x="0" y="2181558"/>
                  </a:lnTo>
                  <a:lnTo>
                    <a:pt x="0" y="0"/>
                  </a:lnTo>
                  <a:close/>
                </a:path>
              </a:pathLst>
            </a:custGeom>
            <a:blipFill>
              <a:blip r:embed="rId5"/>
              <a:stretch>
                <a:fillRect l="-43" t="0" r="-43" b="0"/>
              </a:stretch>
            </a:blipFill>
          </p:spPr>
        </p:sp>
        <p:sp>
          <p:nvSpPr>
            <p:cNvPr name="Freeform 10" id="10" descr="A black sign with white text  Description automatically generated"/>
            <p:cNvSpPr/>
            <p:nvPr/>
          </p:nvSpPr>
          <p:spPr>
            <a:xfrm flipH="false" flipV="false" rot="0">
              <a:off x="7101060" y="0"/>
              <a:ext cx="3698080" cy="2758058"/>
            </a:xfrm>
            <a:custGeom>
              <a:avLst/>
              <a:gdLst/>
              <a:ahLst/>
              <a:cxnLst/>
              <a:rect r="r" b="b" t="t" l="l"/>
              <a:pathLst>
                <a:path h="2758058" w="3698080">
                  <a:moveTo>
                    <a:pt x="0" y="0"/>
                  </a:moveTo>
                  <a:lnTo>
                    <a:pt x="3698080" y="0"/>
                  </a:lnTo>
                  <a:lnTo>
                    <a:pt x="3698080" y="2758058"/>
                  </a:lnTo>
                  <a:lnTo>
                    <a:pt x="0" y="2758058"/>
                  </a:lnTo>
                  <a:lnTo>
                    <a:pt x="0" y="0"/>
                  </a:lnTo>
                  <a:close/>
                </a:path>
              </a:pathLst>
            </a:custGeom>
            <a:blipFill>
              <a:blip r:embed="rId6"/>
              <a:stretch>
                <a:fillRect l="0" t="-73" r="0" b="-73"/>
              </a:stretch>
            </a:blipFill>
          </p:spPr>
        </p:sp>
        <p:sp>
          <p:nvSpPr>
            <p:cNvPr name="Freeform 11" id="11" descr="Logo  Description automatically generated"/>
            <p:cNvSpPr/>
            <p:nvPr/>
          </p:nvSpPr>
          <p:spPr>
            <a:xfrm flipH="false" flipV="false" rot="0">
              <a:off x="0" y="262708"/>
              <a:ext cx="3219388" cy="2232641"/>
            </a:xfrm>
            <a:custGeom>
              <a:avLst/>
              <a:gdLst/>
              <a:ahLst/>
              <a:cxnLst/>
              <a:rect r="r" b="b" t="t" l="l"/>
              <a:pathLst>
                <a:path h="2232641" w="3219388">
                  <a:moveTo>
                    <a:pt x="0" y="0"/>
                  </a:moveTo>
                  <a:lnTo>
                    <a:pt x="3219388" y="0"/>
                  </a:lnTo>
                  <a:lnTo>
                    <a:pt x="3219388" y="2232642"/>
                  </a:lnTo>
                  <a:lnTo>
                    <a:pt x="0" y="2232642"/>
                  </a:lnTo>
                  <a:lnTo>
                    <a:pt x="0" y="0"/>
                  </a:lnTo>
                  <a:close/>
                </a:path>
              </a:pathLst>
            </a:custGeom>
            <a:blipFill>
              <a:blip r:embed="rId7"/>
              <a:stretch>
                <a:fillRect l="-132" t="0" r="-132" b="0"/>
              </a:stretch>
            </a:blipFill>
          </p:spPr>
        </p:sp>
      </p:grpSp>
      <p:grpSp>
        <p:nvGrpSpPr>
          <p:cNvPr name="Group 12" id="12"/>
          <p:cNvGrpSpPr/>
          <p:nvPr/>
        </p:nvGrpSpPr>
        <p:grpSpPr>
          <a:xfrm rot="0">
            <a:off x="5742688" y="7466894"/>
            <a:ext cx="6802624" cy="2259607"/>
            <a:chOff x="0" y="0"/>
            <a:chExt cx="9070165" cy="3012809"/>
          </a:xfrm>
        </p:grpSpPr>
        <p:sp>
          <p:nvSpPr>
            <p:cNvPr name="Freeform 13" id="13" descr="RCA_BR_Platinum_Logo.png"/>
            <p:cNvSpPr/>
            <p:nvPr/>
          </p:nvSpPr>
          <p:spPr>
            <a:xfrm flipH="false" flipV="false" rot="0">
              <a:off x="3108833" y="150071"/>
              <a:ext cx="2660165" cy="2712668"/>
            </a:xfrm>
            <a:custGeom>
              <a:avLst/>
              <a:gdLst/>
              <a:ahLst/>
              <a:cxnLst/>
              <a:rect r="r" b="b" t="t" l="l"/>
              <a:pathLst>
                <a:path h="2712668" w="2660165">
                  <a:moveTo>
                    <a:pt x="0" y="0"/>
                  </a:moveTo>
                  <a:lnTo>
                    <a:pt x="2660165" y="0"/>
                  </a:lnTo>
                  <a:lnTo>
                    <a:pt x="2660165" y="2712667"/>
                  </a:lnTo>
                  <a:lnTo>
                    <a:pt x="0" y="2712667"/>
                  </a:lnTo>
                  <a:lnTo>
                    <a:pt x="0" y="0"/>
                  </a:lnTo>
                  <a:close/>
                </a:path>
              </a:pathLst>
            </a:custGeom>
            <a:blipFill>
              <a:blip r:embed="rId8"/>
              <a:stretch>
                <a:fillRect l="-48" t="0" r="-48" b="0"/>
              </a:stretch>
            </a:blipFill>
          </p:spPr>
        </p:sp>
        <p:sp>
          <p:nvSpPr>
            <p:cNvPr name="Freeform 14" id="14" descr="RCA_BG_Platinum.png"/>
            <p:cNvSpPr/>
            <p:nvPr/>
          </p:nvSpPr>
          <p:spPr>
            <a:xfrm flipH="false" flipV="false" rot="0">
              <a:off x="0" y="153359"/>
              <a:ext cx="2737169" cy="2706091"/>
            </a:xfrm>
            <a:custGeom>
              <a:avLst/>
              <a:gdLst/>
              <a:ahLst/>
              <a:cxnLst/>
              <a:rect r="r" b="b" t="t" l="l"/>
              <a:pathLst>
                <a:path h="2706091" w="2737169">
                  <a:moveTo>
                    <a:pt x="0" y="0"/>
                  </a:moveTo>
                  <a:lnTo>
                    <a:pt x="2737169" y="0"/>
                  </a:lnTo>
                  <a:lnTo>
                    <a:pt x="2737169" y="2706091"/>
                  </a:lnTo>
                  <a:lnTo>
                    <a:pt x="0" y="2706091"/>
                  </a:lnTo>
                  <a:lnTo>
                    <a:pt x="0" y="0"/>
                  </a:lnTo>
                  <a:close/>
                </a:path>
              </a:pathLst>
            </a:custGeom>
            <a:blipFill>
              <a:blip r:embed="rId9"/>
              <a:stretch>
                <a:fillRect l="0" t="-113" r="0" b="-113"/>
              </a:stretch>
            </a:blipFill>
          </p:spPr>
        </p:sp>
        <p:sp>
          <p:nvSpPr>
            <p:cNvPr name="Freeform 15" id="15" descr="BG Logo with disclosure.png"/>
            <p:cNvSpPr/>
            <p:nvPr/>
          </p:nvSpPr>
          <p:spPr>
            <a:xfrm flipH="false" flipV="false" rot="0">
              <a:off x="6137298" y="0"/>
              <a:ext cx="2932867" cy="3012809"/>
            </a:xfrm>
            <a:custGeom>
              <a:avLst/>
              <a:gdLst/>
              <a:ahLst/>
              <a:cxnLst/>
              <a:rect r="r" b="b" t="t" l="l"/>
              <a:pathLst>
                <a:path h="3012809" w="2932867">
                  <a:moveTo>
                    <a:pt x="0" y="0"/>
                  </a:moveTo>
                  <a:lnTo>
                    <a:pt x="2932867" y="0"/>
                  </a:lnTo>
                  <a:lnTo>
                    <a:pt x="2932867" y="3012809"/>
                  </a:lnTo>
                  <a:lnTo>
                    <a:pt x="0" y="3012809"/>
                  </a:lnTo>
                  <a:lnTo>
                    <a:pt x="0" y="0"/>
                  </a:lnTo>
                  <a:close/>
                </a:path>
              </a:pathLst>
            </a:custGeom>
            <a:blipFill>
              <a:blip r:embed="rId10"/>
              <a:stretch>
                <a:fillRect l="0" t="0" r="0" b="-118"/>
              </a:stretch>
            </a:blipFill>
          </p:spPr>
        </p:sp>
      </p:grpSp>
      <p:grpSp>
        <p:nvGrpSpPr>
          <p:cNvPr name="Group 16" id="16"/>
          <p:cNvGrpSpPr/>
          <p:nvPr/>
        </p:nvGrpSpPr>
        <p:grpSpPr>
          <a:xfrm rot="0">
            <a:off x="3621309" y="2462003"/>
            <a:ext cx="11045382" cy="2360022"/>
            <a:chOff x="0" y="0"/>
            <a:chExt cx="14727177" cy="3146696"/>
          </a:xfrm>
        </p:grpSpPr>
        <p:sp>
          <p:nvSpPr>
            <p:cNvPr name="Freeform 17" id="17" descr="A close up of a sign  Description automatically generated"/>
            <p:cNvSpPr/>
            <p:nvPr/>
          </p:nvSpPr>
          <p:spPr>
            <a:xfrm flipH="false" flipV="false" rot="0">
              <a:off x="7457910" y="23237"/>
              <a:ext cx="3138345" cy="3100223"/>
            </a:xfrm>
            <a:custGeom>
              <a:avLst/>
              <a:gdLst/>
              <a:ahLst/>
              <a:cxnLst/>
              <a:rect r="r" b="b" t="t" l="l"/>
              <a:pathLst>
                <a:path h="3100223" w="3138345">
                  <a:moveTo>
                    <a:pt x="0" y="0"/>
                  </a:moveTo>
                  <a:lnTo>
                    <a:pt x="3138345" y="0"/>
                  </a:lnTo>
                  <a:lnTo>
                    <a:pt x="3138345" y="3100222"/>
                  </a:lnTo>
                  <a:lnTo>
                    <a:pt x="0" y="3100222"/>
                  </a:lnTo>
                  <a:lnTo>
                    <a:pt x="0" y="0"/>
                  </a:lnTo>
                  <a:close/>
                </a:path>
              </a:pathLst>
            </a:custGeom>
            <a:blipFill>
              <a:blip r:embed="rId11"/>
              <a:stretch>
                <a:fillRect l="-81" t="0" r="-81" b="0"/>
              </a:stretch>
            </a:blipFill>
          </p:spPr>
        </p:sp>
        <p:sp>
          <p:nvSpPr>
            <p:cNvPr name="Freeform 18" id="18"/>
            <p:cNvSpPr/>
            <p:nvPr/>
          </p:nvSpPr>
          <p:spPr>
            <a:xfrm flipH="false" flipV="false" rot="0">
              <a:off x="3693396" y="18787"/>
              <a:ext cx="3200312" cy="3109122"/>
            </a:xfrm>
            <a:custGeom>
              <a:avLst/>
              <a:gdLst/>
              <a:ahLst/>
              <a:cxnLst/>
              <a:rect r="r" b="b" t="t" l="l"/>
              <a:pathLst>
                <a:path h="3109122" w="3200312">
                  <a:moveTo>
                    <a:pt x="0" y="0"/>
                  </a:moveTo>
                  <a:lnTo>
                    <a:pt x="3200312" y="0"/>
                  </a:lnTo>
                  <a:lnTo>
                    <a:pt x="3200312" y="3109122"/>
                  </a:lnTo>
                  <a:lnTo>
                    <a:pt x="0" y="3109122"/>
                  </a:lnTo>
                  <a:lnTo>
                    <a:pt x="0" y="0"/>
                  </a:lnTo>
                  <a:close/>
                </a:path>
              </a:pathLst>
            </a:custGeom>
            <a:blipFill>
              <a:blip r:embed="rId12"/>
              <a:stretch>
                <a:fillRect l="0" t="-245" r="0" b="-245"/>
              </a:stretch>
            </a:blipFill>
          </p:spPr>
        </p:sp>
        <p:sp>
          <p:nvSpPr>
            <p:cNvPr name="Freeform 19" id="19" descr="Diagram  Description automatically generated"/>
            <p:cNvSpPr/>
            <p:nvPr/>
          </p:nvSpPr>
          <p:spPr>
            <a:xfrm flipH="false" flipV="false" rot="0">
              <a:off x="11160457" y="37574"/>
              <a:ext cx="3566719" cy="3071549"/>
            </a:xfrm>
            <a:custGeom>
              <a:avLst/>
              <a:gdLst/>
              <a:ahLst/>
              <a:cxnLst/>
              <a:rect r="r" b="b" t="t" l="l"/>
              <a:pathLst>
                <a:path h="3071549" w="3566719">
                  <a:moveTo>
                    <a:pt x="0" y="0"/>
                  </a:moveTo>
                  <a:lnTo>
                    <a:pt x="3566720" y="0"/>
                  </a:lnTo>
                  <a:lnTo>
                    <a:pt x="3566720" y="3071548"/>
                  </a:lnTo>
                  <a:lnTo>
                    <a:pt x="0" y="3071548"/>
                  </a:lnTo>
                  <a:lnTo>
                    <a:pt x="0" y="0"/>
                  </a:lnTo>
                  <a:close/>
                </a:path>
              </a:pathLst>
            </a:custGeom>
            <a:blipFill>
              <a:blip r:embed="rId13"/>
              <a:stretch>
                <a:fillRect l="-59" t="0" r="-59" b="0"/>
              </a:stretch>
            </a:blipFill>
          </p:spPr>
        </p:sp>
        <p:sp>
          <p:nvSpPr>
            <p:cNvPr name="Freeform 20" id="20" descr="Logo  Description automatically generated"/>
            <p:cNvSpPr/>
            <p:nvPr/>
          </p:nvSpPr>
          <p:spPr>
            <a:xfrm flipH="false" flipV="false" rot="0">
              <a:off x="0" y="0"/>
              <a:ext cx="3129194" cy="3146696"/>
            </a:xfrm>
            <a:custGeom>
              <a:avLst/>
              <a:gdLst/>
              <a:ahLst/>
              <a:cxnLst/>
              <a:rect r="r" b="b" t="t" l="l"/>
              <a:pathLst>
                <a:path h="3146696" w="3129194">
                  <a:moveTo>
                    <a:pt x="0" y="0"/>
                  </a:moveTo>
                  <a:lnTo>
                    <a:pt x="3129194" y="0"/>
                  </a:lnTo>
                  <a:lnTo>
                    <a:pt x="3129194" y="3146696"/>
                  </a:lnTo>
                  <a:lnTo>
                    <a:pt x="0" y="3146696"/>
                  </a:lnTo>
                  <a:lnTo>
                    <a:pt x="0" y="0"/>
                  </a:lnTo>
                  <a:close/>
                </a:path>
              </a:pathLst>
            </a:custGeom>
            <a:blipFill>
              <a:blip r:embed="rId14"/>
              <a:stretch>
                <a:fillRect l="0" t="-118" r="0" b="-118"/>
              </a:stretch>
            </a:blipFill>
          </p:spPr>
        </p:sp>
      </p:grpSp>
      <p:sp>
        <p:nvSpPr>
          <p:cNvPr name="AutoShape 21" id="21"/>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22" id="22"/>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TextBox 2" id="2"/>
          <p:cNvSpPr txBox="true"/>
          <p:nvPr/>
        </p:nvSpPr>
        <p:spPr>
          <a:xfrm rot="0">
            <a:off x="2493981" y="864468"/>
            <a:ext cx="13300038" cy="1064506"/>
          </a:xfrm>
          <a:prstGeom prst="rect">
            <a:avLst/>
          </a:prstGeom>
        </p:spPr>
        <p:txBody>
          <a:bodyPr anchor="t" rtlCol="false" tIns="0" lIns="0" bIns="0" rIns="0">
            <a:spAutoFit/>
          </a:bodyPr>
          <a:lstStyle/>
          <a:p>
            <a:pPr algn="ctr">
              <a:lnSpc>
                <a:spcPts val="8102"/>
              </a:lnSpc>
            </a:pPr>
            <a:r>
              <a:rPr lang="en-US" b="true" sz="7299">
                <a:solidFill>
                  <a:srgbClr val="040A4E"/>
                </a:solidFill>
                <a:latin typeface="Public Sans Heavy"/>
                <a:ea typeface="Public Sans Heavy"/>
                <a:cs typeface="Public Sans Heavy"/>
                <a:sym typeface="Public Sans Heavy"/>
              </a:rPr>
              <a:t>AWARDS &amp; RECOGNITION</a:t>
            </a:r>
          </a:p>
        </p:txBody>
      </p:sp>
      <p:sp>
        <p:nvSpPr>
          <p:cNvPr name="Freeform 3" id="3"/>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5" id="5"/>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TextBox 6" id="6"/>
          <p:cNvSpPr txBox="true"/>
          <p:nvPr/>
        </p:nvSpPr>
        <p:spPr>
          <a:xfrm rot="0">
            <a:off x="2493981" y="2296139"/>
            <a:ext cx="14465672" cy="2442704"/>
          </a:xfrm>
          <a:prstGeom prst="rect">
            <a:avLst/>
          </a:prstGeom>
        </p:spPr>
        <p:txBody>
          <a:bodyPr anchor="t" rtlCol="false" tIns="0" lIns="0" bIns="0" rIns="0">
            <a:spAutoFit/>
          </a:bodyPr>
          <a:lstStyle/>
          <a:p>
            <a:pPr algn="l">
              <a:lnSpc>
                <a:spcPts val="3245"/>
              </a:lnSpc>
            </a:pPr>
            <a:r>
              <a:rPr lang="en-US" sz="2750" spc="-2">
                <a:solidFill>
                  <a:srgbClr val="000000"/>
                </a:solidFill>
                <a:latin typeface="Public Sans"/>
                <a:ea typeface="Public Sans"/>
                <a:cs typeface="Public Sans"/>
                <a:sym typeface="Public Sans"/>
              </a:rPr>
              <a:t>Established in 2010, Save Max is one of the Fastest Growing Companies in GTA.</a:t>
            </a:r>
          </a:p>
          <a:p>
            <a:pPr algn="l">
              <a:lnSpc>
                <a:spcPts val="3245"/>
              </a:lnSpc>
            </a:pPr>
          </a:p>
          <a:p>
            <a:pPr algn="l">
              <a:lnSpc>
                <a:spcPts val="3245"/>
              </a:lnSpc>
            </a:pPr>
            <a:r>
              <a:rPr lang="en-US" sz="2750" spc="-2">
                <a:solidFill>
                  <a:srgbClr val="000000"/>
                </a:solidFill>
                <a:latin typeface="Public Sans"/>
                <a:ea typeface="Public Sans"/>
                <a:cs typeface="Public Sans"/>
                <a:sym typeface="Public Sans"/>
              </a:rPr>
              <a:t>Sold over *</a:t>
            </a:r>
            <a:r>
              <a:rPr lang="en-US" sz="2750" spc="-2" b="true">
                <a:solidFill>
                  <a:srgbClr val="000000"/>
                </a:solidFill>
                <a:latin typeface="Public Sans Bold"/>
                <a:ea typeface="Public Sans Bold"/>
                <a:cs typeface="Public Sans Bold"/>
                <a:sym typeface="Public Sans Bold"/>
              </a:rPr>
              <a:t>$20+ Billion </a:t>
            </a:r>
            <a:r>
              <a:rPr lang="en-US" sz="2750" spc="-2">
                <a:solidFill>
                  <a:srgbClr val="000000"/>
                </a:solidFill>
                <a:latin typeface="Public Sans"/>
                <a:ea typeface="Public Sans"/>
                <a:cs typeface="Public Sans"/>
                <a:sym typeface="Public Sans"/>
              </a:rPr>
              <a:t>Real Estate Volume &amp; completed *</a:t>
            </a:r>
            <a:r>
              <a:rPr lang="en-US" sz="2750" spc="-2" b="true">
                <a:solidFill>
                  <a:srgbClr val="000000"/>
                </a:solidFill>
                <a:latin typeface="Public Sans Bold"/>
                <a:ea typeface="Public Sans Bold"/>
                <a:cs typeface="Public Sans Bold"/>
                <a:sym typeface="Public Sans Bold"/>
              </a:rPr>
              <a:t>20,000+ </a:t>
            </a:r>
            <a:r>
              <a:rPr lang="en-US" sz="2750" spc="-2">
                <a:solidFill>
                  <a:srgbClr val="000000"/>
                </a:solidFill>
                <a:latin typeface="Public Sans"/>
                <a:ea typeface="Public Sans"/>
                <a:cs typeface="Public Sans"/>
                <a:sym typeface="Public Sans"/>
              </a:rPr>
              <a:t>transactions to date.</a:t>
            </a:r>
          </a:p>
          <a:p>
            <a:pPr algn="l">
              <a:lnSpc>
                <a:spcPts val="3245"/>
              </a:lnSpc>
            </a:pPr>
          </a:p>
          <a:p>
            <a:pPr algn="l">
              <a:lnSpc>
                <a:spcPts val="3245"/>
              </a:lnSpc>
            </a:pPr>
            <a:r>
              <a:rPr lang="en-US" sz="2750" spc="-4">
                <a:solidFill>
                  <a:srgbClr val="000000"/>
                </a:solidFill>
                <a:latin typeface="Public Sans"/>
                <a:ea typeface="Public Sans"/>
                <a:cs typeface="Public Sans"/>
                <a:sym typeface="Public Sans"/>
              </a:rPr>
              <a:t>Premier full-service brokerage with top-rated agents offering the highest level of real estate services to clients.</a:t>
            </a:r>
          </a:p>
        </p:txBody>
      </p:sp>
      <p:sp>
        <p:nvSpPr>
          <p:cNvPr name="TextBox 7" id="7"/>
          <p:cNvSpPr txBox="true"/>
          <p:nvPr/>
        </p:nvSpPr>
        <p:spPr>
          <a:xfrm rot="0">
            <a:off x="2377440" y="5145034"/>
            <a:ext cx="13533120" cy="142875"/>
          </a:xfrm>
          <a:prstGeom prst="rect">
            <a:avLst/>
          </a:prstGeom>
        </p:spPr>
        <p:txBody>
          <a:bodyPr anchor="t" rtlCol="false" tIns="0" lIns="0" bIns="0" rIns="0">
            <a:spAutoFit/>
          </a:bodyPr>
          <a:lstStyle/>
          <a:p>
            <a:pPr algn="ctr">
              <a:lnSpc>
                <a:spcPts val="1199"/>
              </a:lnSpc>
            </a:pPr>
            <a:r>
              <a:rPr lang="en-US" sz="999" spc="9">
                <a:solidFill>
                  <a:srgbClr val="000000"/>
                </a:solidFill>
                <a:latin typeface="Open Sans"/>
                <a:ea typeface="Open Sans"/>
                <a:cs typeface="Open Sans"/>
                <a:sym typeface="Open Sans"/>
              </a:rPr>
              <a:t>*Total Sales Volume &amp; and number of transactions by Save Max Real Estate Brokerage from April 2010 until today where Save Max acted as  a Listing/Co-operating Brokerage.   </a:t>
            </a:r>
          </a:p>
        </p:txBody>
      </p:sp>
      <p:sp>
        <p:nvSpPr>
          <p:cNvPr name="Freeform 8" id="8" descr="No photo description available."/>
          <p:cNvSpPr/>
          <p:nvPr/>
        </p:nvSpPr>
        <p:spPr>
          <a:xfrm flipH="false" flipV="false" rot="0">
            <a:off x="0" y="5498764"/>
            <a:ext cx="18288000" cy="5256081"/>
          </a:xfrm>
          <a:custGeom>
            <a:avLst/>
            <a:gdLst/>
            <a:ahLst/>
            <a:cxnLst/>
            <a:rect r="r" b="b" t="t" l="l"/>
            <a:pathLst>
              <a:path h="5256081" w="18288000">
                <a:moveTo>
                  <a:pt x="0" y="0"/>
                </a:moveTo>
                <a:lnTo>
                  <a:pt x="18288000" y="0"/>
                </a:lnTo>
                <a:lnTo>
                  <a:pt x="18288000" y="5256081"/>
                </a:lnTo>
                <a:lnTo>
                  <a:pt x="0" y="5256081"/>
                </a:lnTo>
                <a:lnTo>
                  <a:pt x="0" y="0"/>
                </a:lnTo>
                <a:close/>
              </a:path>
            </a:pathLst>
          </a:custGeom>
          <a:blipFill>
            <a:blip r:embed="rId4"/>
            <a:stretch>
              <a:fillRect l="0" t="-54324" r="0" b="-54975"/>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TextBox 2" id="2"/>
          <p:cNvSpPr txBox="true"/>
          <p:nvPr/>
        </p:nvSpPr>
        <p:spPr>
          <a:xfrm rot="0">
            <a:off x="2493981" y="864468"/>
            <a:ext cx="13300038" cy="1064506"/>
          </a:xfrm>
          <a:prstGeom prst="rect">
            <a:avLst/>
          </a:prstGeom>
        </p:spPr>
        <p:txBody>
          <a:bodyPr anchor="t" rtlCol="false" tIns="0" lIns="0" bIns="0" rIns="0">
            <a:spAutoFit/>
          </a:bodyPr>
          <a:lstStyle/>
          <a:p>
            <a:pPr algn="ctr">
              <a:lnSpc>
                <a:spcPts val="8102"/>
              </a:lnSpc>
            </a:pPr>
            <a:r>
              <a:rPr lang="en-US" b="true" sz="7299">
                <a:solidFill>
                  <a:srgbClr val="040A4E"/>
                </a:solidFill>
                <a:latin typeface="Public Sans Heavy"/>
                <a:ea typeface="Public Sans Heavy"/>
                <a:cs typeface="Public Sans Heavy"/>
                <a:sym typeface="Public Sans Heavy"/>
              </a:rPr>
              <a:t>STRATEGIC PARTNERS</a:t>
            </a:r>
          </a:p>
        </p:txBody>
      </p:sp>
      <p:sp>
        <p:nvSpPr>
          <p:cNvPr name="Freeform 3" id="3"/>
          <p:cNvSpPr/>
          <p:nvPr/>
        </p:nvSpPr>
        <p:spPr>
          <a:xfrm flipH="true" flipV="true" rot="0">
            <a:off x="0" y="0"/>
            <a:ext cx="2057400" cy="4114800"/>
          </a:xfrm>
          <a:custGeom>
            <a:avLst/>
            <a:gdLst/>
            <a:ahLst/>
            <a:cxnLst/>
            <a:rect r="r" b="b" t="t" l="l"/>
            <a:pathLst>
              <a:path h="4114800" w="2057400">
                <a:moveTo>
                  <a:pt x="2057400" y="4114800"/>
                </a:moveTo>
                <a:lnTo>
                  <a:pt x="0" y="4114800"/>
                </a:lnTo>
                <a:lnTo>
                  <a:pt x="0" y="0"/>
                </a:lnTo>
                <a:lnTo>
                  <a:pt x="2057400" y="0"/>
                </a:lnTo>
                <a:lnTo>
                  <a:pt x="2057400" y="41148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6230600" y="6172200"/>
            <a:ext cx="2057400" cy="4114800"/>
          </a:xfrm>
          <a:custGeom>
            <a:avLst/>
            <a:gdLst/>
            <a:ahLst/>
            <a:cxnLst/>
            <a:rect r="r" b="b" t="t" l="l"/>
            <a:pathLst>
              <a:path h="4114800" w="2057400">
                <a:moveTo>
                  <a:pt x="0" y="0"/>
                </a:moveTo>
                <a:lnTo>
                  <a:pt x="2057400" y="0"/>
                </a:lnTo>
                <a:lnTo>
                  <a:pt x="20574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5" id="5"/>
          <p:cNvSpPr/>
          <p:nvPr/>
        </p:nvSpPr>
        <p:spPr>
          <a:xfrm>
            <a:off x="14971262" y="294168"/>
            <a:ext cx="2287562" cy="0"/>
          </a:xfrm>
          <a:prstGeom prst="line">
            <a:avLst/>
          </a:prstGeom>
          <a:ln cap="flat" w="47625">
            <a:solidFill>
              <a:srgbClr val="040A4E"/>
            </a:solidFill>
            <a:prstDash val="solid"/>
            <a:headEnd type="none" len="sm" w="sm"/>
            <a:tailEnd type="none" len="sm" w="sm"/>
          </a:ln>
        </p:spPr>
      </p:sp>
      <p:sp>
        <p:nvSpPr>
          <p:cNvPr name="AutoShape 6" id="6"/>
          <p:cNvSpPr/>
          <p:nvPr/>
        </p:nvSpPr>
        <p:spPr>
          <a:xfrm flipH="true">
            <a:off x="17247632" y="284643"/>
            <a:ext cx="0" cy="2369993"/>
          </a:xfrm>
          <a:prstGeom prst="line">
            <a:avLst/>
          </a:prstGeom>
          <a:ln cap="flat" w="47625">
            <a:solidFill>
              <a:srgbClr val="040A4E"/>
            </a:solidFill>
            <a:prstDash val="solid"/>
            <a:headEnd type="none" len="sm" w="sm"/>
            <a:tailEnd type="none" len="sm" w="sm"/>
          </a:ln>
        </p:spPr>
      </p:sp>
      <p:sp>
        <p:nvSpPr>
          <p:cNvPr name="AutoShape 7" id="7"/>
          <p:cNvSpPr/>
          <p:nvPr/>
        </p:nvSpPr>
        <p:spPr>
          <a:xfrm>
            <a:off x="1028700" y="9702689"/>
            <a:ext cx="2287562" cy="0"/>
          </a:xfrm>
          <a:prstGeom prst="line">
            <a:avLst/>
          </a:prstGeom>
          <a:ln cap="flat" w="47625">
            <a:solidFill>
              <a:srgbClr val="040A4E"/>
            </a:solidFill>
            <a:prstDash val="solid"/>
            <a:headEnd type="none" len="sm" w="sm"/>
            <a:tailEnd type="none" len="sm" w="sm"/>
          </a:ln>
        </p:spPr>
      </p:sp>
      <p:sp>
        <p:nvSpPr>
          <p:cNvPr name="AutoShape 8" id="8"/>
          <p:cNvSpPr/>
          <p:nvPr/>
        </p:nvSpPr>
        <p:spPr>
          <a:xfrm flipH="true">
            <a:off x="1028700" y="7332696"/>
            <a:ext cx="0" cy="2369993"/>
          </a:xfrm>
          <a:prstGeom prst="line">
            <a:avLst/>
          </a:prstGeom>
          <a:ln cap="flat" w="47625">
            <a:solidFill>
              <a:srgbClr val="040A4E"/>
            </a:solidFill>
            <a:prstDash val="solid"/>
            <a:headEnd type="none" len="sm" w="sm"/>
            <a:tailEnd type="none" len="sm" w="sm"/>
          </a:ln>
        </p:spPr>
      </p:sp>
      <p:sp>
        <p:nvSpPr>
          <p:cNvPr name="TextBox 9" id="9"/>
          <p:cNvSpPr txBox="true"/>
          <p:nvPr/>
        </p:nvSpPr>
        <p:spPr>
          <a:xfrm rot="0">
            <a:off x="2057400" y="7538119"/>
            <a:ext cx="14030266" cy="1293373"/>
          </a:xfrm>
          <a:prstGeom prst="rect">
            <a:avLst/>
          </a:prstGeom>
        </p:spPr>
        <p:txBody>
          <a:bodyPr anchor="t" rtlCol="false" tIns="0" lIns="0" bIns="0" rIns="0">
            <a:spAutoFit/>
          </a:bodyPr>
          <a:lstStyle/>
          <a:p>
            <a:pPr algn="ctr">
              <a:lnSpc>
                <a:spcPts val="5039"/>
              </a:lnSpc>
            </a:pPr>
            <a:r>
              <a:rPr lang="en-US" sz="4539">
                <a:solidFill>
                  <a:srgbClr val="000000"/>
                </a:solidFill>
                <a:latin typeface="Public Sans"/>
                <a:ea typeface="Public Sans"/>
                <a:cs typeface="Public Sans"/>
                <a:sym typeface="Public Sans"/>
              </a:rPr>
              <a:t>Creating exceptional value for clients by partnering with Canada’s Leading Financial Institutions</a:t>
            </a:r>
          </a:p>
        </p:txBody>
      </p:sp>
      <p:sp>
        <p:nvSpPr>
          <p:cNvPr name="Freeform 10" id="10" descr="national-bank-logo-1 - The Brain Project | Baycrest Foundation"/>
          <p:cNvSpPr/>
          <p:nvPr/>
        </p:nvSpPr>
        <p:spPr>
          <a:xfrm flipH="false" flipV="false" rot="0">
            <a:off x="2503398" y="2574514"/>
            <a:ext cx="6235178" cy="2224530"/>
          </a:xfrm>
          <a:custGeom>
            <a:avLst/>
            <a:gdLst/>
            <a:ahLst/>
            <a:cxnLst/>
            <a:rect r="r" b="b" t="t" l="l"/>
            <a:pathLst>
              <a:path h="2224530" w="6235178">
                <a:moveTo>
                  <a:pt x="0" y="0"/>
                </a:moveTo>
                <a:lnTo>
                  <a:pt x="6235178" y="0"/>
                </a:lnTo>
                <a:lnTo>
                  <a:pt x="6235178" y="2224530"/>
                </a:lnTo>
                <a:lnTo>
                  <a:pt x="0" y="2224530"/>
                </a:lnTo>
                <a:lnTo>
                  <a:pt x="0" y="0"/>
                </a:lnTo>
                <a:close/>
              </a:path>
            </a:pathLst>
          </a:custGeom>
          <a:blipFill>
            <a:blip r:embed="rId4"/>
            <a:stretch>
              <a:fillRect l="0" t="0" r="0" b="-74"/>
            </a:stretch>
          </a:blipFill>
        </p:spPr>
      </p:sp>
      <p:sp>
        <p:nvSpPr>
          <p:cNvPr name="Freeform 11" id="11" descr="rbc-royal-bank-logo - Big Brothers Big Sisters of Leeds and Grenville"/>
          <p:cNvSpPr/>
          <p:nvPr/>
        </p:nvSpPr>
        <p:spPr>
          <a:xfrm flipH="false" flipV="false" rot="0">
            <a:off x="9957049" y="2424274"/>
            <a:ext cx="5179452" cy="2913442"/>
          </a:xfrm>
          <a:custGeom>
            <a:avLst/>
            <a:gdLst/>
            <a:ahLst/>
            <a:cxnLst/>
            <a:rect r="r" b="b" t="t" l="l"/>
            <a:pathLst>
              <a:path h="2913442" w="5179452">
                <a:moveTo>
                  <a:pt x="0" y="0"/>
                </a:moveTo>
                <a:lnTo>
                  <a:pt x="5179453" y="0"/>
                </a:lnTo>
                <a:lnTo>
                  <a:pt x="5179453" y="2913442"/>
                </a:lnTo>
                <a:lnTo>
                  <a:pt x="0" y="2913442"/>
                </a:lnTo>
                <a:lnTo>
                  <a:pt x="0" y="0"/>
                </a:lnTo>
                <a:close/>
              </a:path>
            </a:pathLst>
          </a:custGeom>
          <a:blipFill>
            <a:blip r:embed="rId5"/>
            <a:stretch>
              <a:fillRect l="0" t="0" r="0" b="0"/>
            </a:stretch>
          </a:blipFill>
        </p:spPr>
      </p:sp>
      <p:sp>
        <p:nvSpPr>
          <p:cNvPr name="Freeform 12" id="12" descr="TD Canada Trust | ContactCenterWorld.com"/>
          <p:cNvSpPr/>
          <p:nvPr/>
        </p:nvSpPr>
        <p:spPr>
          <a:xfrm flipH="false" flipV="false" rot="0">
            <a:off x="2988467" y="5691765"/>
            <a:ext cx="5265041" cy="960870"/>
          </a:xfrm>
          <a:custGeom>
            <a:avLst/>
            <a:gdLst/>
            <a:ahLst/>
            <a:cxnLst/>
            <a:rect r="r" b="b" t="t" l="l"/>
            <a:pathLst>
              <a:path h="960870" w="5265041">
                <a:moveTo>
                  <a:pt x="0" y="0"/>
                </a:moveTo>
                <a:lnTo>
                  <a:pt x="5265041" y="0"/>
                </a:lnTo>
                <a:lnTo>
                  <a:pt x="5265041" y="960870"/>
                </a:lnTo>
                <a:lnTo>
                  <a:pt x="0" y="960870"/>
                </a:lnTo>
                <a:lnTo>
                  <a:pt x="0" y="0"/>
                </a:lnTo>
                <a:close/>
              </a:path>
            </a:pathLst>
          </a:custGeom>
          <a:blipFill>
            <a:blip r:embed="rId6"/>
            <a:stretch>
              <a:fillRect l="0" t="0" r="0" b="0"/>
            </a:stretch>
          </a:blipFill>
        </p:spPr>
      </p:sp>
      <p:sp>
        <p:nvSpPr>
          <p:cNvPr name="Freeform 13" id="13" descr="Scotiatrust"/>
          <p:cNvSpPr/>
          <p:nvPr/>
        </p:nvSpPr>
        <p:spPr>
          <a:xfrm flipH="false" flipV="false" rot="0">
            <a:off x="9461171" y="5610890"/>
            <a:ext cx="6171208" cy="1041745"/>
          </a:xfrm>
          <a:custGeom>
            <a:avLst/>
            <a:gdLst/>
            <a:ahLst/>
            <a:cxnLst/>
            <a:rect r="r" b="b" t="t" l="l"/>
            <a:pathLst>
              <a:path h="1041745" w="6171208">
                <a:moveTo>
                  <a:pt x="0" y="0"/>
                </a:moveTo>
                <a:lnTo>
                  <a:pt x="6171209" y="0"/>
                </a:lnTo>
                <a:lnTo>
                  <a:pt x="6171209" y="1041745"/>
                </a:lnTo>
                <a:lnTo>
                  <a:pt x="0" y="1041745"/>
                </a:lnTo>
                <a:lnTo>
                  <a:pt x="0" y="0"/>
                </a:lnTo>
                <a:close/>
              </a:path>
            </a:pathLst>
          </a:custGeom>
          <a:blipFill>
            <a:blip r:embed="rId7"/>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DAGYRIMEAjo</dc:identifier>
  <dcterms:modified xsi:type="dcterms:W3CDTF">2011-08-01T06:04:30Z</dcterms:modified>
  <cp:revision>1</cp:revision>
  <dc:title>Listing Presentation - Updated - Dec 2024</dc:title>
</cp:coreProperties>
</file>