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rimo" panose="020B0604020202020204" charset="0"/>
      <p:regular r:id="rId37"/>
    </p:embeddedFont>
    <p:embeddedFont>
      <p:font typeface="Open Sans" panose="020B0606030504020204" pitchFamily="34" charset="0"/>
      <p:regular r:id="rId38"/>
    </p:embeddedFont>
    <p:embeddedFont>
      <p:font typeface="Public Sans" panose="020B0604020202020204" charset="0"/>
      <p:regular r:id="rId39"/>
    </p:embeddedFont>
    <p:embeddedFont>
      <p:font typeface="Public Sans Bold" panose="020B0604020202020204" charset="0"/>
      <p:regular r:id="rId40"/>
    </p:embeddedFont>
    <p:embeddedFont>
      <p:font typeface="Public Sans Heavy"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9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sv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3.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png"/><Relationship Id="rId22"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4.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3.png"/><Relationship Id="rId2" Type="http://schemas.openxmlformats.org/officeDocument/2006/relationships/image" Target="../media/image59.png"/><Relationship Id="rId16"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jpe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4.svg"/><Relationship Id="rId2" Type="http://schemas.openxmlformats.org/officeDocument/2006/relationships/image" Target="../media/image80.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4.sv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9.jpeg"/><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7135153" y="1789681"/>
            <a:ext cx="4017693" cy="2574079"/>
          </a:xfrm>
          <a:custGeom>
            <a:avLst/>
            <a:gdLst/>
            <a:ahLst/>
            <a:cxnLst/>
            <a:rect l="l" t="t" r="r" b="b"/>
            <a:pathLst>
              <a:path w="4017693" h="2574079">
                <a:moveTo>
                  <a:pt x="0" y="0"/>
                </a:moveTo>
                <a:lnTo>
                  <a:pt x="4017694" y="0"/>
                </a:lnTo>
                <a:lnTo>
                  <a:pt x="4017694" y="2574079"/>
                </a:lnTo>
                <a:lnTo>
                  <a:pt x="0" y="2574079"/>
                </a:lnTo>
                <a:lnTo>
                  <a:pt x="0" y="0"/>
                </a:lnTo>
                <a:close/>
              </a:path>
            </a:pathLst>
          </a:custGeom>
          <a:blipFill>
            <a:blip r:embed="rId2"/>
            <a:stretch>
              <a:fillRect l="-454" r="-454"/>
            </a:stretch>
          </a:blipFill>
        </p:spPr>
        <p:txBody>
          <a:bodyPr/>
          <a:lstStyle/>
          <a:p>
            <a:endParaRPr lang="en-CA"/>
          </a:p>
        </p:txBody>
      </p:sp>
      <p:grpSp>
        <p:nvGrpSpPr>
          <p:cNvPr id="3" name="Group 3"/>
          <p:cNvGrpSpPr/>
          <p:nvPr/>
        </p:nvGrpSpPr>
        <p:grpSpPr>
          <a:xfrm>
            <a:off x="-2182202" y="-155104"/>
            <a:ext cx="4963192" cy="4518864"/>
            <a:chOff x="0" y="0"/>
            <a:chExt cx="6617590" cy="6025152"/>
          </a:xfrm>
        </p:grpSpPr>
        <p:grpSp>
          <p:nvGrpSpPr>
            <p:cNvPr id="4" name="Group 4"/>
            <p:cNvGrpSpPr/>
            <p:nvPr/>
          </p:nvGrpSpPr>
          <p:grpSpPr>
            <a:xfrm rot="2700000">
              <a:off x="852203" y="1058149"/>
              <a:ext cx="4114800" cy="4114800"/>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2700000">
              <a:off x="4630768" y="-734825"/>
              <a:ext cx="124654" cy="5318640"/>
              <a:chOff x="0" y="0"/>
              <a:chExt cx="24623" cy="1050596"/>
            </a:xfrm>
          </p:grpSpPr>
          <p:sp>
            <p:nvSpPr>
              <p:cNvPr id="8" name="Freeform 8"/>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9" name="TextBox 9"/>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10" name="Group 10"/>
          <p:cNvGrpSpPr/>
          <p:nvPr/>
        </p:nvGrpSpPr>
        <p:grpSpPr>
          <a:xfrm rot="-10800000">
            <a:off x="15547452" y="6002680"/>
            <a:ext cx="4963192" cy="4518864"/>
            <a:chOff x="0" y="0"/>
            <a:chExt cx="6617590" cy="6025152"/>
          </a:xfrm>
        </p:grpSpPr>
        <p:grpSp>
          <p:nvGrpSpPr>
            <p:cNvPr id="11" name="Group 11"/>
            <p:cNvGrpSpPr/>
            <p:nvPr/>
          </p:nvGrpSpPr>
          <p:grpSpPr>
            <a:xfrm rot="2700000">
              <a:off x="852203" y="1058149"/>
              <a:ext cx="4114800" cy="4114800"/>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2700000">
              <a:off x="4630768" y="-734825"/>
              <a:ext cx="124654" cy="5318640"/>
              <a:chOff x="0" y="0"/>
              <a:chExt cx="24623" cy="1050596"/>
            </a:xfrm>
          </p:grpSpPr>
          <p:sp>
            <p:nvSpPr>
              <p:cNvPr id="15" name="Freeform 15"/>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16" name="TextBox 16"/>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
        <p:nvSpPr>
          <p:cNvPr id="17" name="TextBox 17"/>
          <p:cNvSpPr txBox="1"/>
          <p:nvPr/>
        </p:nvSpPr>
        <p:spPr>
          <a:xfrm>
            <a:off x="2318430" y="8539894"/>
            <a:ext cx="13651141" cy="622919"/>
          </a:xfrm>
          <a:prstGeom prst="rect">
            <a:avLst/>
          </a:prstGeom>
        </p:spPr>
        <p:txBody>
          <a:bodyPr lIns="0" tIns="0" rIns="0" bIns="0" rtlCol="0" anchor="t">
            <a:spAutoFit/>
          </a:bodyPr>
          <a:lstStyle/>
          <a:p>
            <a:pPr algn="ctr">
              <a:lnSpc>
                <a:spcPts val="5040"/>
              </a:lnSpc>
            </a:pPr>
            <a:r>
              <a:rPr lang="en-US" sz="3600" spc="-5">
                <a:solidFill>
                  <a:srgbClr val="FFFFFF"/>
                </a:solidFill>
                <a:latin typeface="Public Sans"/>
                <a:ea typeface="Public Sans"/>
                <a:cs typeface="Public Sans"/>
                <a:sym typeface="Public Sans"/>
              </a:rPr>
              <a:t>Prepared Exclusively for [Client Information]</a:t>
            </a:r>
          </a:p>
        </p:txBody>
      </p:sp>
      <p:sp>
        <p:nvSpPr>
          <p:cNvPr id="18" name="TextBox 18"/>
          <p:cNvSpPr txBox="1"/>
          <p:nvPr/>
        </p:nvSpPr>
        <p:spPr>
          <a:xfrm>
            <a:off x="3910617" y="5007211"/>
            <a:ext cx="10466766" cy="2813613"/>
          </a:xfrm>
          <a:prstGeom prst="rect">
            <a:avLst/>
          </a:prstGeom>
        </p:spPr>
        <p:txBody>
          <a:bodyPr lIns="0" tIns="0" rIns="0" bIns="0" rtlCol="0" anchor="t">
            <a:spAutoFit/>
          </a:bodyPr>
          <a:lstStyle/>
          <a:p>
            <a:pPr algn="ctr">
              <a:lnSpc>
                <a:spcPts val="10921"/>
              </a:lnSpc>
            </a:pPr>
            <a:r>
              <a:rPr lang="en-US" sz="10019" b="1" spc="-15">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Bold"/>
                <a:ea typeface="Public Sans Bold"/>
                <a:cs typeface="Public Sans Bold"/>
                <a:sym typeface="Public Sans Bold"/>
              </a:rPr>
              <a:t>LISTING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493981" y="864468"/>
            <a:ext cx="13300038" cy="1013452"/>
          </a:xfrm>
          <a:prstGeom prst="rect">
            <a:avLst/>
          </a:prstGeom>
        </p:spPr>
        <p:txBody>
          <a:bodyPr lIns="0" tIns="0" rIns="0" bIns="0" rtlCol="0" anchor="t">
            <a:spAutoFit/>
          </a:bodyPr>
          <a:lstStyle/>
          <a:p>
            <a:pPr algn="ctr">
              <a:lnSpc>
                <a:spcPts val="7769"/>
              </a:lnSpc>
            </a:pPr>
            <a:r>
              <a:rPr lang="en-US" sz="6999" b="1">
                <a:solidFill>
                  <a:srgbClr val="000000"/>
                </a:solidFill>
                <a:latin typeface="Public Sans Heavy"/>
                <a:ea typeface="Public Sans Heavy"/>
                <a:cs typeface="Public Sans Heavy"/>
                <a:sym typeface="Public Sans Heavy"/>
              </a:rPr>
              <a:t>DEVELOPER PARTNERSHIPS</a:t>
            </a:r>
          </a:p>
        </p:txBody>
      </p:sp>
      <p:sp>
        <p:nvSpPr>
          <p:cNvPr id="3" name="TextBox 3"/>
          <p:cNvSpPr txBox="1"/>
          <p:nvPr/>
        </p:nvSpPr>
        <p:spPr>
          <a:xfrm>
            <a:off x="2433987" y="8387116"/>
            <a:ext cx="13420027" cy="1112714"/>
          </a:xfrm>
          <a:prstGeom prst="rect">
            <a:avLst/>
          </a:prstGeom>
        </p:spPr>
        <p:txBody>
          <a:bodyPr lIns="0" tIns="0" rIns="0" bIns="0" rtlCol="0" anchor="t">
            <a:spAutoFit/>
          </a:bodyPr>
          <a:lstStyle/>
          <a:p>
            <a:pPr algn="ctr">
              <a:lnSpc>
                <a:spcPts val="4283"/>
              </a:lnSpc>
            </a:pPr>
            <a:r>
              <a:rPr lang="en-US" sz="3858">
                <a:solidFill>
                  <a:srgbClr val="000000"/>
                </a:solidFill>
                <a:latin typeface="Public Sans"/>
                <a:ea typeface="Public Sans"/>
                <a:cs typeface="Public Sans"/>
                <a:sym typeface="Public Sans"/>
              </a:rPr>
              <a:t>Passing platinum privileges to our clients with excellent relationships with top property development firms.</a:t>
            </a:r>
          </a:p>
        </p:txBody>
      </p:sp>
      <p:sp>
        <p:nvSpPr>
          <p:cNvPr id="4" name="Freeform 4" descr="Emblem Developments | Pre Construction Condos Investment"/>
          <p:cNvSpPr/>
          <p:nvPr/>
        </p:nvSpPr>
        <p:spPr>
          <a:xfrm>
            <a:off x="11803984" y="2373220"/>
            <a:ext cx="4946690" cy="847837"/>
          </a:xfrm>
          <a:custGeom>
            <a:avLst/>
            <a:gdLst/>
            <a:ahLst/>
            <a:cxnLst/>
            <a:rect l="l" t="t" r="r" b="b"/>
            <a:pathLst>
              <a:path w="4946690" h="847837">
                <a:moveTo>
                  <a:pt x="0" y="0"/>
                </a:moveTo>
                <a:lnTo>
                  <a:pt x="4946689" y="0"/>
                </a:lnTo>
                <a:lnTo>
                  <a:pt x="4946689" y="847836"/>
                </a:lnTo>
                <a:lnTo>
                  <a:pt x="0" y="847836"/>
                </a:lnTo>
                <a:lnTo>
                  <a:pt x="0" y="0"/>
                </a:lnTo>
                <a:close/>
              </a:path>
            </a:pathLst>
          </a:custGeom>
          <a:blipFill>
            <a:blip r:embed="rId2"/>
            <a:stretch>
              <a:fillRect t="-243104" b="-240343"/>
            </a:stretch>
          </a:blipFill>
        </p:spPr>
        <p:txBody>
          <a:bodyPr/>
          <a:lstStyle/>
          <a:p>
            <a:endParaRPr lang="en-CA"/>
          </a:p>
        </p:txBody>
      </p:sp>
      <p:sp>
        <p:nvSpPr>
          <p:cNvPr id="5" name="Freeform 5" descr="Empire-Communities.jpg"/>
          <p:cNvSpPr/>
          <p:nvPr/>
        </p:nvSpPr>
        <p:spPr>
          <a:xfrm>
            <a:off x="2421395" y="3041900"/>
            <a:ext cx="2594443" cy="1265434"/>
          </a:xfrm>
          <a:custGeom>
            <a:avLst/>
            <a:gdLst/>
            <a:ahLst/>
            <a:cxnLst/>
            <a:rect l="l" t="t" r="r" b="b"/>
            <a:pathLst>
              <a:path w="2594443" h="1265434">
                <a:moveTo>
                  <a:pt x="0" y="0"/>
                </a:moveTo>
                <a:lnTo>
                  <a:pt x="2594443" y="0"/>
                </a:lnTo>
                <a:lnTo>
                  <a:pt x="2594443" y="1265434"/>
                </a:lnTo>
                <a:lnTo>
                  <a:pt x="0" y="1265434"/>
                </a:lnTo>
                <a:lnTo>
                  <a:pt x="0" y="0"/>
                </a:lnTo>
                <a:close/>
              </a:path>
            </a:pathLst>
          </a:custGeom>
          <a:blipFill>
            <a:blip r:embed="rId3"/>
            <a:stretch>
              <a:fillRect r="-11065"/>
            </a:stretch>
          </a:blipFill>
        </p:spPr>
        <p:txBody>
          <a:bodyPr/>
          <a:lstStyle/>
          <a:p>
            <a:endParaRPr lang="en-CA"/>
          </a:p>
        </p:txBody>
      </p:sp>
      <p:sp>
        <p:nvSpPr>
          <p:cNvPr id="6" name="Freeform 6" descr="Lindvest_logo.jpg"/>
          <p:cNvSpPr/>
          <p:nvPr/>
        </p:nvSpPr>
        <p:spPr>
          <a:xfrm>
            <a:off x="9000091" y="3453821"/>
            <a:ext cx="2665750" cy="660979"/>
          </a:xfrm>
          <a:custGeom>
            <a:avLst/>
            <a:gdLst/>
            <a:ahLst/>
            <a:cxnLst/>
            <a:rect l="l" t="t" r="r" b="b"/>
            <a:pathLst>
              <a:path w="2665750" h="660979">
                <a:moveTo>
                  <a:pt x="0" y="0"/>
                </a:moveTo>
                <a:lnTo>
                  <a:pt x="2665750" y="0"/>
                </a:lnTo>
                <a:lnTo>
                  <a:pt x="2665750" y="660979"/>
                </a:lnTo>
                <a:lnTo>
                  <a:pt x="0" y="660979"/>
                </a:lnTo>
                <a:lnTo>
                  <a:pt x="0" y="0"/>
                </a:lnTo>
                <a:close/>
              </a:path>
            </a:pathLst>
          </a:custGeom>
          <a:blipFill>
            <a:blip r:embed="rId4"/>
            <a:stretch>
              <a:fillRect l="-58" r="-58"/>
            </a:stretch>
          </a:blipFill>
        </p:spPr>
        <p:txBody>
          <a:bodyPr/>
          <a:lstStyle/>
          <a:p>
            <a:endParaRPr lang="en-CA"/>
          </a:p>
        </p:txBody>
      </p:sp>
      <p:sp>
        <p:nvSpPr>
          <p:cNvPr id="7" name="Freeform 7" descr="IN8_black.png"/>
          <p:cNvSpPr/>
          <p:nvPr/>
        </p:nvSpPr>
        <p:spPr>
          <a:xfrm>
            <a:off x="5478490" y="2373220"/>
            <a:ext cx="2904404" cy="847837"/>
          </a:xfrm>
          <a:custGeom>
            <a:avLst/>
            <a:gdLst/>
            <a:ahLst/>
            <a:cxnLst/>
            <a:rect l="l" t="t" r="r" b="b"/>
            <a:pathLst>
              <a:path w="2904404" h="847837">
                <a:moveTo>
                  <a:pt x="0" y="0"/>
                </a:moveTo>
                <a:lnTo>
                  <a:pt x="2904404" y="0"/>
                </a:lnTo>
                <a:lnTo>
                  <a:pt x="2904404" y="847836"/>
                </a:lnTo>
                <a:lnTo>
                  <a:pt x="0" y="847836"/>
                </a:lnTo>
                <a:lnTo>
                  <a:pt x="0" y="0"/>
                </a:lnTo>
                <a:close/>
              </a:path>
            </a:pathLst>
          </a:custGeom>
          <a:blipFill>
            <a:blip r:embed="rId5"/>
            <a:stretch>
              <a:fillRect l="-5486" r="-5486"/>
            </a:stretch>
          </a:blipFill>
        </p:spPr>
        <p:txBody>
          <a:bodyPr/>
          <a:lstStyle/>
          <a:p>
            <a:endParaRPr lang="en-CA"/>
          </a:p>
        </p:txBody>
      </p:sp>
      <p:sp>
        <p:nvSpPr>
          <p:cNvPr id="8" name="Freeform 8" descr="CAMROST_logo.png"/>
          <p:cNvSpPr/>
          <p:nvPr/>
        </p:nvSpPr>
        <p:spPr>
          <a:xfrm>
            <a:off x="5733410" y="3340675"/>
            <a:ext cx="2058040" cy="982854"/>
          </a:xfrm>
          <a:custGeom>
            <a:avLst/>
            <a:gdLst/>
            <a:ahLst/>
            <a:cxnLst/>
            <a:rect l="l" t="t" r="r" b="b"/>
            <a:pathLst>
              <a:path w="2058040" h="982854">
                <a:moveTo>
                  <a:pt x="0" y="0"/>
                </a:moveTo>
                <a:lnTo>
                  <a:pt x="2058040" y="0"/>
                </a:lnTo>
                <a:lnTo>
                  <a:pt x="2058040" y="982854"/>
                </a:lnTo>
                <a:lnTo>
                  <a:pt x="0" y="982854"/>
                </a:lnTo>
                <a:lnTo>
                  <a:pt x="0" y="0"/>
                </a:lnTo>
                <a:close/>
              </a:path>
            </a:pathLst>
          </a:custGeom>
          <a:blipFill>
            <a:blip r:embed="rId6"/>
            <a:stretch>
              <a:fillRect t="-127" b="-127"/>
            </a:stretch>
          </a:blipFill>
        </p:spPr>
        <p:txBody>
          <a:bodyPr/>
          <a:lstStyle/>
          <a:p>
            <a:endParaRPr lang="en-CA"/>
          </a:p>
        </p:txBody>
      </p:sp>
      <p:sp>
        <p:nvSpPr>
          <p:cNvPr id="9" name="Freeform 9" descr="daniels-logo.jpg"/>
          <p:cNvSpPr/>
          <p:nvPr/>
        </p:nvSpPr>
        <p:spPr>
          <a:xfrm>
            <a:off x="2727197" y="2459751"/>
            <a:ext cx="1568053" cy="761306"/>
          </a:xfrm>
          <a:custGeom>
            <a:avLst/>
            <a:gdLst/>
            <a:ahLst/>
            <a:cxnLst/>
            <a:rect l="l" t="t" r="r" b="b"/>
            <a:pathLst>
              <a:path w="1568053" h="761306">
                <a:moveTo>
                  <a:pt x="0" y="0"/>
                </a:moveTo>
                <a:lnTo>
                  <a:pt x="1568054" y="0"/>
                </a:lnTo>
                <a:lnTo>
                  <a:pt x="1568054" y="761305"/>
                </a:lnTo>
                <a:lnTo>
                  <a:pt x="0" y="761305"/>
                </a:lnTo>
                <a:lnTo>
                  <a:pt x="0" y="0"/>
                </a:lnTo>
                <a:close/>
              </a:path>
            </a:pathLst>
          </a:custGeom>
          <a:blipFill>
            <a:blip r:embed="rId7"/>
            <a:stretch>
              <a:fillRect l="-5486" r="-5486"/>
            </a:stretch>
          </a:blipFill>
        </p:spPr>
        <p:txBody>
          <a:bodyPr/>
          <a:lstStyle/>
          <a:p>
            <a:endParaRPr lang="en-CA"/>
          </a:p>
        </p:txBody>
      </p:sp>
      <p:sp>
        <p:nvSpPr>
          <p:cNvPr id="10" name="Freeform 10"/>
          <p:cNvSpPr/>
          <p:nvPr/>
        </p:nvSpPr>
        <p:spPr>
          <a:xfrm>
            <a:off x="9144000" y="2459751"/>
            <a:ext cx="2377932" cy="674775"/>
          </a:xfrm>
          <a:custGeom>
            <a:avLst/>
            <a:gdLst/>
            <a:ahLst/>
            <a:cxnLst/>
            <a:rect l="l" t="t" r="r" b="b"/>
            <a:pathLst>
              <a:path w="2377932" h="674775">
                <a:moveTo>
                  <a:pt x="0" y="0"/>
                </a:moveTo>
                <a:lnTo>
                  <a:pt x="2377932" y="0"/>
                </a:lnTo>
                <a:lnTo>
                  <a:pt x="2377932" y="674775"/>
                </a:lnTo>
                <a:lnTo>
                  <a:pt x="0" y="674775"/>
                </a:lnTo>
                <a:lnTo>
                  <a:pt x="0" y="0"/>
                </a:lnTo>
                <a:close/>
              </a:path>
            </a:pathLst>
          </a:custGeom>
          <a:blipFill>
            <a:blip r:embed="rId8"/>
            <a:stretch>
              <a:fillRect l="-53" r="-53"/>
            </a:stretch>
          </a:blipFill>
        </p:spPr>
        <p:txBody>
          <a:bodyPr/>
          <a:lstStyle/>
          <a:p>
            <a:endParaRPr lang="en-CA"/>
          </a:p>
        </p:txBody>
      </p:sp>
      <p:sp>
        <p:nvSpPr>
          <p:cNvPr id="11" name="Freeform 11" descr="636676820136066000_scrfcharity.org-59014318350246.jpg"/>
          <p:cNvSpPr/>
          <p:nvPr/>
        </p:nvSpPr>
        <p:spPr>
          <a:xfrm>
            <a:off x="13100262" y="3309079"/>
            <a:ext cx="2693757" cy="950464"/>
          </a:xfrm>
          <a:custGeom>
            <a:avLst/>
            <a:gdLst/>
            <a:ahLst/>
            <a:cxnLst/>
            <a:rect l="l" t="t" r="r" b="b"/>
            <a:pathLst>
              <a:path w="2693757" h="950464">
                <a:moveTo>
                  <a:pt x="0" y="0"/>
                </a:moveTo>
                <a:lnTo>
                  <a:pt x="2693757" y="0"/>
                </a:lnTo>
                <a:lnTo>
                  <a:pt x="2693757" y="950463"/>
                </a:lnTo>
                <a:lnTo>
                  <a:pt x="0" y="950463"/>
                </a:lnTo>
                <a:lnTo>
                  <a:pt x="0" y="0"/>
                </a:lnTo>
                <a:close/>
              </a:path>
            </a:pathLst>
          </a:custGeom>
          <a:blipFill>
            <a:blip r:embed="rId9"/>
            <a:stretch>
              <a:fillRect t="-188" b="-188"/>
            </a:stretch>
          </a:blipFill>
        </p:spPr>
        <p:txBody>
          <a:bodyPr/>
          <a:lstStyle/>
          <a:p>
            <a:endParaRPr lang="en-CA"/>
          </a:p>
        </p:txBody>
      </p:sp>
      <p:sp>
        <p:nvSpPr>
          <p:cNvPr id="12" name="Freeform 12" descr="Chestnut-Hill-Developments.jpg"/>
          <p:cNvSpPr/>
          <p:nvPr/>
        </p:nvSpPr>
        <p:spPr>
          <a:xfrm>
            <a:off x="6003635" y="4420767"/>
            <a:ext cx="1517589" cy="1416195"/>
          </a:xfrm>
          <a:custGeom>
            <a:avLst/>
            <a:gdLst/>
            <a:ahLst/>
            <a:cxnLst/>
            <a:rect l="l" t="t" r="r" b="b"/>
            <a:pathLst>
              <a:path w="1517589" h="1416195">
                <a:moveTo>
                  <a:pt x="0" y="0"/>
                </a:moveTo>
                <a:lnTo>
                  <a:pt x="1517589" y="0"/>
                </a:lnTo>
                <a:lnTo>
                  <a:pt x="1517589" y="1416195"/>
                </a:lnTo>
                <a:lnTo>
                  <a:pt x="0" y="1416195"/>
                </a:lnTo>
                <a:lnTo>
                  <a:pt x="0" y="0"/>
                </a:lnTo>
                <a:close/>
              </a:path>
            </a:pathLst>
          </a:custGeom>
          <a:blipFill>
            <a:blip r:embed="rId10"/>
            <a:stretch>
              <a:fillRect r="-11032"/>
            </a:stretch>
          </a:blipFill>
        </p:spPr>
        <p:txBody>
          <a:bodyPr/>
          <a:lstStyle/>
          <a:p>
            <a:endParaRPr lang="en-CA"/>
          </a:p>
        </p:txBody>
      </p:sp>
      <p:sp>
        <p:nvSpPr>
          <p:cNvPr id="13" name="Freeform 13" descr="reserve_colour.png"/>
          <p:cNvSpPr/>
          <p:nvPr/>
        </p:nvSpPr>
        <p:spPr>
          <a:xfrm>
            <a:off x="8596634" y="4307334"/>
            <a:ext cx="1439450" cy="1524247"/>
          </a:xfrm>
          <a:custGeom>
            <a:avLst/>
            <a:gdLst/>
            <a:ahLst/>
            <a:cxnLst/>
            <a:rect l="l" t="t" r="r" b="b"/>
            <a:pathLst>
              <a:path w="1439450" h="1524247">
                <a:moveTo>
                  <a:pt x="0" y="0"/>
                </a:moveTo>
                <a:lnTo>
                  <a:pt x="1439450" y="0"/>
                </a:lnTo>
                <a:lnTo>
                  <a:pt x="1439450" y="1524247"/>
                </a:lnTo>
                <a:lnTo>
                  <a:pt x="0" y="1524247"/>
                </a:lnTo>
                <a:lnTo>
                  <a:pt x="0" y="0"/>
                </a:lnTo>
                <a:close/>
              </a:path>
            </a:pathLst>
          </a:custGeom>
          <a:blipFill>
            <a:blip r:embed="rId11"/>
            <a:stretch>
              <a:fillRect l="-119" r="-119"/>
            </a:stretch>
          </a:blipFill>
        </p:spPr>
        <p:txBody>
          <a:bodyPr/>
          <a:lstStyle/>
          <a:p>
            <a:endParaRPr lang="en-CA"/>
          </a:p>
        </p:txBody>
      </p:sp>
      <p:sp>
        <p:nvSpPr>
          <p:cNvPr id="14" name="Freeform 14" descr="Kingwood Homes.PNG"/>
          <p:cNvSpPr/>
          <p:nvPr/>
        </p:nvSpPr>
        <p:spPr>
          <a:xfrm>
            <a:off x="10862583" y="4583392"/>
            <a:ext cx="2237679" cy="782851"/>
          </a:xfrm>
          <a:custGeom>
            <a:avLst/>
            <a:gdLst/>
            <a:ahLst/>
            <a:cxnLst/>
            <a:rect l="l" t="t" r="r" b="b"/>
            <a:pathLst>
              <a:path w="2237679" h="782851">
                <a:moveTo>
                  <a:pt x="0" y="0"/>
                </a:moveTo>
                <a:lnTo>
                  <a:pt x="2237679" y="0"/>
                </a:lnTo>
                <a:lnTo>
                  <a:pt x="2237679" y="782851"/>
                </a:lnTo>
                <a:lnTo>
                  <a:pt x="0" y="782851"/>
                </a:lnTo>
                <a:lnTo>
                  <a:pt x="0" y="0"/>
                </a:lnTo>
                <a:close/>
              </a:path>
            </a:pathLst>
          </a:custGeom>
          <a:blipFill>
            <a:blip r:embed="rId12"/>
            <a:stretch>
              <a:fillRect l="-5486" r="-5486"/>
            </a:stretch>
          </a:blipFill>
        </p:spPr>
        <p:txBody>
          <a:bodyPr/>
          <a:lstStyle/>
          <a:p>
            <a:endParaRPr lang="en-CA"/>
          </a:p>
        </p:txBody>
      </p:sp>
      <p:sp>
        <p:nvSpPr>
          <p:cNvPr id="15" name="Freeform 15" descr="TFR+clear+logo.jpg"/>
          <p:cNvSpPr/>
          <p:nvPr/>
        </p:nvSpPr>
        <p:spPr>
          <a:xfrm>
            <a:off x="2727197" y="4552257"/>
            <a:ext cx="1982838" cy="1284705"/>
          </a:xfrm>
          <a:custGeom>
            <a:avLst/>
            <a:gdLst/>
            <a:ahLst/>
            <a:cxnLst/>
            <a:rect l="l" t="t" r="r" b="b"/>
            <a:pathLst>
              <a:path w="1982838" h="1284705">
                <a:moveTo>
                  <a:pt x="0" y="0"/>
                </a:moveTo>
                <a:lnTo>
                  <a:pt x="1982838" y="0"/>
                </a:lnTo>
                <a:lnTo>
                  <a:pt x="1982838" y="1284705"/>
                </a:lnTo>
                <a:lnTo>
                  <a:pt x="0" y="1284705"/>
                </a:lnTo>
                <a:lnTo>
                  <a:pt x="0" y="0"/>
                </a:lnTo>
                <a:close/>
              </a:path>
            </a:pathLst>
          </a:custGeom>
          <a:blipFill>
            <a:blip r:embed="rId13"/>
            <a:stretch>
              <a:fillRect l="-8" r="-8"/>
            </a:stretch>
          </a:blipFill>
        </p:spPr>
        <p:txBody>
          <a:bodyPr/>
          <a:lstStyle/>
          <a:p>
            <a:endParaRPr lang="en-CA"/>
          </a:p>
        </p:txBody>
      </p:sp>
      <p:sp>
        <p:nvSpPr>
          <p:cNvPr id="16" name="Freeform 16" descr="tribute-communities-original-1.jpg"/>
          <p:cNvSpPr/>
          <p:nvPr/>
        </p:nvSpPr>
        <p:spPr>
          <a:xfrm>
            <a:off x="13779481" y="5709143"/>
            <a:ext cx="2074532" cy="1037266"/>
          </a:xfrm>
          <a:custGeom>
            <a:avLst/>
            <a:gdLst/>
            <a:ahLst/>
            <a:cxnLst/>
            <a:rect l="l" t="t" r="r" b="b"/>
            <a:pathLst>
              <a:path w="2074532" h="1037266">
                <a:moveTo>
                  <a:pt x="0" y="0"/>
                </a:moveTo>
                <a:lnTo>
                  <a:pt x="2074532" y="0"/>
                </a:lnTo>
                <a:lnTo>
                  <a:pt x="2074532" y="1037266"/>
                </a:lnTo>
                <a:lnTo>
                  <a:pt x="0" y="1037266"/>
                </a:lnTo>
                <a:lnTo>
                  <a:pt x="0" y="0"/>
                </a:lnTo>
                <a:close/>
              </a:path>
            </a:pathLst>
          </a:custGeom>
          <a:blipFill>
            <a:blip r:embed="rId14"/>
            <a:stretch>
              <a:fillRect/>
            </a:stretch>
          </a:blipFill>
        </p:spPr>
        <p:txBody>
          <a:bodyPr/>
          <a:lstStyle/>
          <a:p>
            <a:endParaRPr lang="en-CA"/>
          </a:p>
        </p:txBody>
      </p:sp>
      <p:sp>
        <p:nvSpPr>
          <p:cNvPr id="17" name="Freeform 17" descr="lanterra-developments-original-1.jpg"/>
          <p:cNvSpPr/>
          <p:nvPr/>
        </p:nvSpPr>
        <p:spPr>
          <a:xfrm>
            <a:off x="10688169" y="5699573"/>
            <a:ext cx="2710313" cy="1089997"/>
          </a:xfrm>
          <a:custGeom>
            <a:avLst/>
            <a:gdLst/>
            <a:ahLst/>
            <a:cxnLst/>
            <a:rect l="l" t="t" r="r" b="b"/>
            <a:pathLst>
              <a:path w="2710313" h="1089997">
                <a:moveTo>
                  <a:pt x="0" y="0"/>
                </a:moveTo>
                <a:lnTo>
                  <a:pt x="2710312" y="0"/>
                </a:lnTo>
                <a:lnTo>
                  <a:pt x="2710312" y="1089997"/>
                </a:lnTo>
                <a:lnTo>
                  <a:pt x="0" y="1089997"/>
                </a:lnTo>
                <a:lnTo>
                  <a:pt x="0" y="0"/>
                </a:lnTo>
                <a:close/>
              </a:path>
            </a:pathLst>
          </a:custGeom>
          <a:blipFill>
            <a:blip r:embed="rId15"/>
            <a:stretch>
              <a:fillRect t="-16" b="-16"/>
            </a:stretch>
          </a:blipFill>
        </p:spPr>
        <p:txBody>
          <a:bodyPr/>
          <a:lstStyle/>
          <a:p>
            <a:endParaRPr lang="en-CA"/>
          </a:p>
        </p:txBody>
      </p:sp>
      <p:sp>
        <p:nvSpPr>
          <p:cNvPr id="18" name="Freeform 18" descr="Sorbara-logo.png"/>
          <p:cNvSpPr/>
          <p:nvPr/>
        </p:nvSpPr>
        <p:spPr>
          <a:xfrm>
            <a:off x="13725995" y="4606003"/>
            <a:ext cx="1941014" cy="760240"/>
          </a:xfrm>
          <a:custGeom>
            <a:avLst/>
            <a:gdLst/>
            <a:ahLst/>
            <a:cxnLst/>
            <a:rect l="l" t="t" r="r" b="b"/>
            <a:pathLst>
              <a:path w="1941014" h="760240">
                <a:moveTo>
                  <a:pt x="0" y="0"/>
                </a:moveTo>
                <a:lnTo>
                  <a:pt x="1941013" y="0"/>
                </a:lnTo>
                <a:lnTo>
                  <a:pt x="1941013" y="760240"/>
                </a:lnTo>
                <a:lnTo>
                  <a:pt x="0" y="760240"/>
                </a:lnTo>
                <a:lnTo>
                  <a:pt x="0" y="0"/>
                </a:lnTo>
                <a:close/>
              </a:path>
            </a:pathLst>
          </a:custGeom>
          <a:blipFill>
            <a:blip r:embed="rId16"/>
            <a:stretch>
              <a:fillRect l="-82" r="-82"/>
            </a:stretch>
          </a:blipFill>
        </p:spPr>
        <p:txBody>
          <a:bodyPr/>
          <a:lstStyle/>
          <a:p>
            <a:endParaRPr lang="en-CA"/>
          </a:p>
        </p:txBody>
      </p:sp>
      <p:sp>
        <p:nvSpPr>
          <p:cNvPr id="19" name="Freeform 19" descr="download (1).png"/>
          <p:cNvSpPr/>
          <p:nvPr/>
        </p:nvSpPr>
        <p:spPr>
          <a:xfrm>
            <a:off x="8117328" y="6022081"/>
            <a:ext cx="2215638" cy="681070"/>
          </a:xfrm>
          <a:custGeom>
            <a:avLst/>
            <a:gdLst/>
            <a:ahLst/>
            <a:cxnLst/>
            <a:rect l="l" t="t" r="r" b="b"/>
            <a:pathLst>
              <a:path w="2215638" h="681070">
                <a:moveTo>
                  <a:pt x="0" y="0"/>
                </a:moveTo>
                <a:lnTo>
                  <a:pt x="2215638" y="0"/>
                </a:lnTo>
                <a:lnTo>
                  <a:pt x="2215638" y="681070"/>
                </a:lnTo>
                <a:lnTo>
                  <a:pt x="0" y="681070"/>
                </a:lnTo>
                <a:lnTo>
                  <a:pt x="0" y="0"/>
                </a:lnTo>
                <a:close/>
              </a:path>
            </a:pathLst>
          </a:custGeom>
          <a:blipFill>
            <a:blip r:embed="rId17"/>
            <a:stretch>
              <a:fillRect l="-5486" r="-5486"/>
            </a:stretch>
          </a:blipFill>
        </p:spPr>
        <p:txBody>
          <a:bodyPr/>
          <a:lstStyle/>
          <a:p>
            <a:endParaRPr lang="en-CA"/>
          </a:p>
        </p:txBody>
      </p:sp>
      <p:sp>
        <p:nvSpPr>
          <p:cNvPr id="20" name="Freeform 20" descr="download.png"/>
          <p:cNvSpPr/>
          <p:nvPr/>
        </p:nvSpPr>
        <p:spPr>
          <a:xfrm>
            <a:off x="6518696" y="7097854"/>
            <a:ext cx="1698885" cy="740660"/>
          </a:xfrm>
          <a:custGeom>
            <a:avLst/>
            <a:gdLst/>
            <a:ahLst/>
            <a:cxnLst/>
            <a:rect l="l" t="t" r="r" b="b"/>
            <a:pathLst>
              <a:path w="1698885" h="740660">
                <a:moveTo>
                  <a:pt x="0" y="0"/>
                </a:moveTo>
                <a:lnTo>
                  <a:pt x="1698885" y="0"/>
                </a:lnTo>
                <a:lnTo>
                  <a:pt x="1698885" y="740660"/>
                </a:lnTo>
                <a:lnTo>
                  <a:pt x="0" y="740660"/>
                </a:lnTo>
                <a:lnTo>
                  <a:pt x="0" y="0"/>
                </a:lnTo>
                <a:close/>
              </a:path>
            </a:pathLst>
          </a:custGeom>
          <a:blipFill>
            <a:blip r:embed="rId18"/>
            <a:stretch>
              <a:fillRect l="-8" r="-8"/>
            </a:stretch>
          </a:blipFill>
        </p:spPr>
        <p:txBody>
          <a:bodyPr/>
          <a:lstStyle/>
          <a:p>
            <a:endParaRPr lang="en-CA"/>
          </a:p>
        </p:txBody>
      </p:sp>
      <p:sp>
        <p:nvSpPr>
          <p:cNvPr id="21" name="Freeform 21" descr="download.jpg"/>
          <p:cNvSpPr/>
          <p:nvPr/>
        </p:nvSpPr>
        <p:spPr>
          <a:xfrm>
            <a:off x="2517169" y="7247045"/>
            <a:ext cx="3187863" cy="442278"/>
          </a:xfrm>
          <a:custGeom>
            <a:avLst/>
            <a:gdLst/>
            <a:ahLst/>
            <a:cxnLst/>
            <a:rect l="l" t="t" r="r" b="b"/>
            <a:pathLst>
              <a:path w="3187863" h="442278">
                <a:moveTo>
                  <a:pt x="0" y="0"/>
                </a:moveTo>
                <a:lnTo>
                  <a:pt x="3187862" y="0"/>
                </a:lnTo>
                <a:lnTo>
                  <a:pt x="3187862" y="442278"/>
                </a:lnTo>
                <a:lnTo>
                  <a:pt x="0" y="442278"/>
                </a:lnTo>
                <a:lnTo>
                  <a:pt x="0" y="0"/>
                </a:lnTo>
                <a:close/>
              </a:path>
            </a:pathLst>
          </a:custGeom>
          <a:blipFill>
            <a:blip r:embed="rId19"/>
            <a:stretch>
              <a:fillRect b="-147"/>
            </a:stretch>
          </a:blipFill>
        </p:spPr>
        <p:txBody>
          <a:bodyPr/>
          <a:lstStyle/>
          <a:p>
            <a:endParaRPr lang="en-CA"/>
          </a:p>
        </p:txBody>
      </p:sp>
      <p:sp>
        <p:nvSpPr>
          <p:cNvPr id="22" name="Freeform 22" descr="rogers-logo-5be4a80ec9e77c0051ab7da6.png"/>
          <p:cNvSpPr/>
          <p:nvPr/>
        </p:nvSpPr>
        <p:spPr>
          <a:xfrm>
            <a:off x="2517169" y="6160738"/>
            <a:ext cx="2402895" cy="542412"/>
          </a:xfrm>
          <a:custGeom>
            <a:avLst/>
            <a:gdLst/>
            <a:ahLst/>
            <a:cxnLst/>
            <a:rect l="l" t="t" r="r" b="b"/>
            <a:pathLst>
              <a:path w="2402895" h="542412">
                <a:moveTo>
                  <a:pt x="0" y="0"/>
                </a:moveTo>
                <a:lnTo>
                  <a:pt x="2402895" y="0"/>
                </a:lnTo>
                <a:lnTo>
                  <a:pt x="2402895" y="542413"/>
                </a:lnTo>
                <a:lnTo>
                  <a:pt x="0" y="542413"/>
                </a:lnTo>
                <a:lnTo>
                  <a:pt x="0" y="0"/>
                </a:lnTo>
                <a:close/>
              </a:path>
            </a:pathLst>
          </a:custGeom>
          <a:blipFill>
            <a:blip r:embed="rId20"/>
            <a:stretch>
              <a:fillRect t="-103132" b="-91750"/>
            </a:stretch>
          </a:blipFill>
        </p:spPr>
        <p:txBody>
          <a:bodyPr/>
          <a:lstStyle/>
          <a:p>
            <a:endParaRPr lang="en-CA"/>
          </a:p>
        </p:txBody>
      </p:sp>
      <p:sp>
        <p:nvSpPr>
          <p:cNvPr id="23" name="Freeform 23" descr="greenpark-homes-logo.png"/>
          <p:cNvSpPr/>
          <p:nvPr/>
        </p:nvSpPr>
        <p:spPr>
          <a:xfrm>
            <a:off x="5130890" y="6101647"/>
            <a:ext cx="2775612" cy="660596"/>
          </a:xfrm>
          <a:custGeom>
            <a:avLst/>
            <a:gdLst/>
            <a:ahLst/>
            <a:cxnLst/>
            <a:rect l="l" t="t" r="r" b="b"/>
            <a:pathLst>
              <a:path w="2775612" h="660596">
                <a:moveTo>
                  <a:pt x="0" y="0"/>
                </a:moveTo>
                <a:lnTo>
                  <a:pt x="2775612" y="0"/>
                </a:lnTo>
                <a:lnTo>
                  <a:pt x="2775612" y="660595"/>
                </a:lnTo>
                <a:lnTo>
                  <a:pt x="0" y="660595"/>
                </a:lnTo>
                <a:lnTo>
                  <a:pt x="0" y="0"/>
                </a:lnTo>
                <a:close/>
              </a:path>
            </a:pathLst>
          </a:custGeom>
          <a:blipFill>
            <a:blip r:embed="rId21"/>
            <a:stretch>
              <a:fillRect/>
            </a:stretch>
          </a:blipFill>
        </p:spPr>
        <p:txBody>
          <a:bodyPr/>
          <a:lstStyle/>
          <a:p>
            <a:endParaRPr lang="en-CA"/>
          </a:p>
        </p:txBody>
      </p:sp>
      <p:sp>
        <p:nvSpPr>
          <p:cNvPr id="24" name="Freeform 24" descr="636638909886097189_collecdev.jpg"/>
          <p:cNvSpPr/>
          <p:nvPr/>
        </p:nvSpPr>
        <p:spPr>
          <a:xfrm>
            <a:off x="8869027" y="6859960"/>
            <a:ext cx="914625" cy="1212831"/>
          </a:xfrm>
          <a:custGeom>
            <a:avLst/>
            <a:gdLst/>
            <a:ahLst/>
            <a:cxnLst/>
            <a:rect l="l" t="t" r="r" b="b"/>
            <a:pathLst>
              <a:path w="914625" h="1212831">
                <a:moveTo>
                  <a:pt x="0" y="0"/>
                </a:moveTo>
                <a:lnTo>
                  <a:pt x="914625" y="0"/>
                </a:lnTo>
                <a:lnTo>
                  <a:pt x="914625" y="1212831"/>
                </a:lnTo>
                <a:lnTo>
                  <a:pt x="0" y="1212831"/>
                </a:lnTo>
                <a:lnTo>
                  <a:pt x="0" y="0"/>
                </a:lnTo>
                <a:close/>
              </a:path>
            </a:pathLst>
          </a:custGeom>
          <a:blipFill>
            <a:blip r:embed="rId22"/>
            <a:stretch>
              <a:fillRect l="-239" r="-239"/>
            </a:stretch>
          </a:blipFill>
        </p:spPr>
        <p:txBody>
          <a:bodyPr/>
          <a:lstStyle/>
          <a:p>
            <a:endParaRPr lang="en-CA"/>
          </a:p>
        </p:txBody>
      </p:sp>
      <p:sp>
        <p:nvSpPr>
          <p:cNvPr id="25" name="Freeform 25" descr="Marlin-Spring-Developments-RGB.jpg"/>
          <p:cNvSpPr/>
          <p:nvPr/>
        </p:nvSpPr>
        <p:spPr>
          <a:xfrm>
            <a:off x="10957830" y="6996482"/>
            <a:ext cx="1692309" cy="1076308"/>
          </a:xfrm>
          <a:custGeom>
            <a:avLst/>
            <a:gdLst/>
            <a:ahLst/>
            <a:cxnLst/>
            <a:rect l="l" t="t" r="r" b="b"/>
            <a:pathLst>
              <a:path w="1692309" h="1076308">
                <a:moveTo>
                  <a:pt x="0" y="0"/>
                </a:moveTo>
                <a:lnTo>
                  <a:pt x="1692308" y="0"/>
                </a:lnTo>
                <a:lnTo>
                  <a:pt x="1692308" y="1076309"/>
                </a:lnTo>
                <a:lnTo>
                  <a:pt x="0" y="1076309"/>
                </a:lnTo>
                <a:lnTo>
                  <a:pt x="0" y="0"/>
                </a:lnTo>
                <a:close/>
              </a:path>
            </a:pathLst>
          </a:custGeom>
          <a:blipFill>
            <a:blip r:embed="rId23"/>
            <a:stretch>
              <a:fillRect/>
            </a:stretch>
          </a:blipFill>
        </p:spPr>
        <p:txBody>
          <a:bodyPr/>
          <a:lstStyle/>
          <a:p>
            <a:endParaRPr lang="en-CA"/>
          </a:p>
        </p:txBody>
      </p:sp>
      <p:sp>
        <p:nvSpPr>
          <p:cNvPr id="26" name="Freeform 26" descr="fernbrook-logo-web.png"/>
          <p:cNvSpPr/>
          <p:nvPr/>
        </p:nvSpPr>
        <p:spPr>
          <a:xfrm>
            <a:off x="13398481" y="7097854"/>
            <a:ext cx="2222818" cy="779264"/>
          </a:xfrm>
          <a:custGeom>
            <a:avLst/>
            <a:gdLst/>
            <a:ahLst/>
            <a:cxnLst/>
            <a:rect l="l" t="t" r="r" b="b"/>
            <a:pathLst>
              <a:path w="2222818" h="779264">
                <a:moveTo>
                  <a:pt x="0" y="0"/>
                </a:moveTo>
                <a:lnTo>
                  <a:pt x="2222819" y="0"/>
                </a:lnTo>
                <a:lnTo>
                  <a:pt x="2222819" y="779264"/>
                </a:lnTo>
                <a:lnTo>
                  <a:pt x="0" y="779264"/>
                </a:lnTo>
                <a:lnTo>
                  <a:pt x="0" y="0"/>
                </a:lnTo>
                <a:close/>
              </a:path>
            </a:pathLst>
          </a:custGeom>
          <a:blipFill>
            <a:blip r:embed="rId24"/>
            <a:stretch>
              <a:fillRect/>
            </a:stretch>
          </a:blipFill>
        </p:spPr>
        <p:txBody>
          <a:bodyPr/>
          <a:lstStyle/>
          <a:p>
            <a:endParaRPr lang="en-CA"/>
          </a:p>
        </p:txBody>
      </p:sp>
      <p:sp>
        <p:nvSpPr>
          <p:cNvPr id="27" name="Freeform 27"/>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CA"/>
          </a:p>
        </p:txBody>
      </p:sp>
      <p:sp>
        <p:nvSpPr>
          <p:cNvPr id="28" name="Freeform 28"/>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29" t="-23447" r="-7037" b="-6851"/>
            </a:stretch>
          </a:blipFill>
        </p:spPr>
        <p:txBody>
          <a:bodyPr/>
          <a:lstStyle/>
          <a:p>
            <a:endParaRPr lang="en-CA"/>
          </a:p>
        </p:txBody>
      </p:sp>
      <p:sp>
        <p:nvSpPr>
          <p:cNvPr id="3" name="TextBox 3"/>
          <p:cNvSpPr txBox="1"/>
          <p:nvPr/>
        </p:nvSpPr>
        <p:spPr>
          <a:xfrm>
            <a:off x="1847996" y="8664257"/>
            <a:ext cx="14592007" cy="1054735"/>
          </a:xfrm>
          <a:prstGeom prst="rect">
            <a:avLst/>
          </a:prstGeom>
        </p:spPr>
        <p:txBody>
          <a:bodyPr lIns="0" tIns="0" rIns="0" bIns="0" rtlCol="0" anchor="t">
            <a:spAutoFit/>
          </a:bodyPr>
          <a:lstStyle/>
          <a:p>
            <a:pPr algn="ctr">
              <a:lnSpc>
                <a:spcPts val="8539"/>
              </a:lnSpc>
            </a:pPr>
            <a:r>
              <a:rPr lang="en-US" sz="6099" b="1">
                <a:solidFill>
                  <a:srgbClr val="FFFFFF"/>
                </a:solidFill>
                <a:latin typeface="Public Sans Bold"/>
                <a:ea typeface="Public Sans Bold"/>
                <a:cs typeface="Public Sans Bold"/>
                <a:sym typeface="Public Sans Bold"/>
              </a:rPr>
              <a:t>     DEDICATED TO YOUR SUCCESS    </a:t>
            </a:r>
          </a:p>
        </p:txBody>
      </p:sp>
      <p:grpSp>
        <p:nvGrpSpPr>
          <p:cNvPr id="4" name="Group 4"/>
          <p:cNvGrpSpPr/>
          <p:nvPr/>
        </p:nvGrpSpPr>
        <p:grpSpPr>
          <a:xfrm rot="-10800000">
            <a:off x="15547452" y="6002680"/>
            <a:ext cx="4963192" cy="4518864"/>
            <a:chOff x="0" y="0"/>
            <a:chExt cx="6617590" cy="6025152"/>
          </a:xfrm>
        </p:grpSpPr>
        <p:grpSp>
          <p:nvGrpSpPr>
            <p:cNvPr id="5" name="Group 5"/>
            <p:cNvGrpSpPr/>
            <p:nvPr/>
          </p:nvGrpSpPr>
          <p:grpSpPr>
            <a:xfrm rot="2700000">
              <a:off x="852203" y="1058149"/>
              <a:ext cx="4114800" cy="41148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700000">
              <a:off x="4630768" y="-734825"/>
              <a:ext cx="124654" cy="5318640"/>
              <a:chOff x="0" y="0"/>
              <a:chExt cx="24623" cy="1050596"/>
            </a:xfrm>
          </p:grpSpPr>
          <p:sp>
            <p:nvSpPr>
              <p:cNvPr id="9" name="Freeform 9"/>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000000"/>
              </a:solidFill>
            </p:spPr>
            <p:txBody>
              <a:bodyPr/>
              <a:lstStyle/>
              <a:p>
                <a:endParaRPr lang="en-CA"/>
              </a:p>
            </p:txBody>
          </p:sp>
          <p:sp>
            <p:nvSpPr>
              <p:cNvPr id="10" name="TextBox 10"/>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11" name="Group 11"/>
          <p:cNvGrpSpPr/>
          <p:nvPr/>
        </p:nvGrpSpPr>
        <p:grpSpPr>
          <a:xfrm>
            <a:off x="-2182202" y="-155104"/>
            <a:ext cx="4963192" cy="4518864"/>
            <a:chOff x="0" y="0"/>
            <a:chExt cx="6617590" cy="6025152"/>
          </a:xfrm>
        </p:grpSpPr>
        <p:grpSp>
          <p:nvGrpSpPr>
            <p:cNvPr id="12" name="Group 12"/>
            <p:cNvGrpSpPr/>
            <p:nvPr/>
          </p:nvGrpSpPr>
          <p:grpSpPr>
            <a:xfrm rot="2700000">
              <a:off x="852203" y="1058149"/>
              <a:ext cx="4114800" cy="4114800"/>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2700000">
              <a:off x="4630768" y="-734825"/>
              <a:ext cx="124654" cy="5318640"/>
              <a:chOff x="0" y="0"/>
              <a:chExt cx="24623" cy="1050596"/>
            </a:xfrm>
          </p:grpSpPr>
          <p:sp>
            <p:nvSpPr>
              <p:cNvPr id="16" name="Freeform 16"/>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000000"/>
              </a:solidFill>
            </p:spPr>
            <p:txBody>
              <a:bodyPr/>
              <a:lstStyle/>
              <a:p>
                <a:endParaRPr lang="en-CA"/>
              </a:p>
            </p:txBody>
          </p:sp>
          <p:sp>
            <p:nvSpPr>
              <p:cNvPr id="17" name="TextBox 17"/>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493981" y="616137"/>
            <a:ext cx="13300038" cy="1013452"/>
          </a:xfrm>
          <a:prstGeom prst="rect">
            <a:avLst/>
          </a:prstGeom>
        </p:spPr>
        <p:txBody>
          <a:bodyPr lIns="0" tIns="0" rIns="0" bIns="0" rtlCol="0" anchor="t">
            <a:spAutoFit/>
          </a:bodyPr>
          <a:lstStyle/>
          <a:p>
            <a:pPr algn="ctr">
              <a:lnSpc>
                <a:spcPts val="7769"/>
              </a:lnSpc>
            </a:pPr>
            <a:r>
              <a:rPr lang="en-US" sz="6999" b="1">
                <a:solidFill>
                  <a:srgbClr val="000000"/>
                </a:solidFill>
                <a:latin typeface="Public Sans Heavy"/>
                <a:ea typeface="Public Sans Heavy"/>
                <a:cs typeface="Public Sans Heavy"/>
                <a:sym typeface="Public Sans Heavy"/>
              </a:rPr>
              <a:t>REAL ESTATE MARKET</a:t>
            </a:r>
          </a:p>
        </p:txBody>
      </p:sp>
      <p:sp>
        <p:nvSpPr>
          <p:cNvPr id="3" name="TextBox 3"/>
          <p:cNvSpPr txBox="1"/>
          <p:nvPr/>
        </p:nvSpPr>
        <p:spPr>
          <a:xfrm>
            <a:off x="2433987" y="1648639"/>
            <a:ext cx="13420027" cy="568885"/>
          </a:xfrm>
          <a:prstGeom prst="rect">
            <a:avLst/>
          </a:prstGeom>
        </p:spPr>
        <p:txBody>
          <a:bodyPr lIns="0" tIns="0" rIns="0" bIns="0" rtlCol="0" anchor="t">
            <a:spAutoFit/>
          </a:bodyPr>
          <a:lstStyle/>
          <a:p>
            <a:pPr algn="ctr">
              <a:lnSpc>
                <a:spcPts val="4283"/>
              </a:lnSpc>
            </a:pPr>
            <a:r>
              <a:rPr lang="en-US" sz="3858">
                <a:solidFill>
                  <a:srgbClr val="000000"/>
                </a:solidFill>
                <a:latin typeface="Public Sans"/>
                <a:ea typeface="Public Sans"/>
                <a:cs typeface="Public Sans"/>
                <a:sym typeface="Public Sans"/>
              </a:rPr>
              <a:t>Statistical Overview</a:t>
            </a:r>
          </a:p>
        </p:txBody>
      </p:sp>
      <p:sp>
        <p:nvSpPr>
          <p:cNvPr id="4" name="TextBox 4"/>
          <p:cNvSpPr txBox="1"/>
          <p:nvPr/>
        </p:nvSpPr>
        <p:spPr>
          <a:xfrm>
            <a:off x="2278783" y="2974269"/>
            <a:ext cx="13730435" cy="975188"/>
          </a:xfrm>
          <a:prstGeom prst="rect">
            <a:avLst/>
          </a:prstGeom>
        </p:spPr>
        <p:txBody>
          <a:bodyPr lIns="0" tIns="0" rIns="0" bIns="0" rtlCol="0" anchor="t">
            <a:spAutoFit/>
          </a:bodyPr>
          <a:lstStyle/>
          <a:p>
            <a:pPr algn="l">
              <a:lnSpc>
                <a:spcPts val="3798"/>
              </a:lnSpc>
            </a:pPr>
            <a:r>
              <a:rPr lang="en-US" sz="3421" b="1">
                <a:solidFill>
                  <a:srgbClr val="000000"/>
                </a:solidFill>
                <a:latin typeface="Public Sans Bold"/>
                <a:ea typeface="Public Sans Bold"/>
                <a:cs typeface="Public Sans Bold"/>
                <a:sym typeface="Public Sans Bold"/>
              </a:rPr>
              <a:t>Total Registered Agents</a:t>
            </a:r>
          </a:p>
          <a:p>
            <a:pPr algn="l">
              <a:lnSpc>
                <a:spcPts val="3798"/>
              </a:lnSpc>
            </a:pPr>
            <a:r>
              <a:rPr lang="en-US" sz="3421">
                <a:solidFill>
                  <a:srgbClr val="000000"/>
                </a:solidFill>
                <a:latin typeface="Public Sans"/>
                <a:ea typeface="Public Sans"/>
                <a:cs typeface="Public Sans"/>
                <a:sym typeface="Public Sans"/>
              </a:rPr>
              <a:t>Toronto Real Estate Board (TREBB)</a:t>
            </a:r>
          </a:p>
        </p:txBody>
      </p:sp>
      <p:sp>
        <p:nvSpPr>
          <p:cNvPr id="5" name="TextBox 5"/>
          <p:cNvSpPr txBox="1"/>
          <p:nvPr/>
        </p:nvSpPr>
        <p:spPr>
          <a:xfrm>
            <a:off x="2278783" y="2974269"/>
            <a:ext cx="13730435" cy="496312"/>
          </a:xfrm>
          <a:prstGeom prst="rect">
            <a:avLst/>
          </a:prstGeom>
        </p:spPr>
        <p:txBody>
          <a:bodyPr lIns="0" tIns="0" rIns="0" bIns="0" rtlCol="0" anchor="t">
            <a:spAutoFit/>
          </a:bodyPr>
          <a:lstStyle/>
          <a:p>
            <a:pPr algn="r">
              <a:lnSpc>
                <a:spcPts val="3798"/>
              </a:lnSpc>
            </a:pPr>
            <a:r>
              <a:rPr lang="en-US" sz="3421" b="1" u="sng">
                <a:solidFill>
                  <a:srgbClr val="000000"/>
                </a:solidFill>
                <a:latin typeface="Public Sans Bold"/>
                <a:ea typeface="Public Sans Bold"/>
                <a:cs typeface="Public Sans Bold"/>
                <a:sym typeface="Public Sans Bold"/>
              </a:rPr>
              <a:t>73,000</a:t>
            </a:r>
          </a:p>
        </p:txBody>
      </p:sp>
      <p:sp>
        <p:nvSpPr>
          <p:cNvPr id="6" name="TextBox 6"/>
          <p:cNvSpPr txBox="1"/>
          <p:nvPr/>
        </p:nvSpPr>
        <p:spPr>
          <a:xfrm>
            <a:off x="2278783" y="4706201"/>
            <a:ext cx="13730435" cy="454783"/>
          </a:xfrm>
          <a:prstGeom prst="rect">
            <a:avLst/>
          </a:prstGeom>
        </p:spPr>
        <p:txBody>
          <a:bodyPr lIns="0" tIns="0" rIns="0" bIns="0" rtlCol="0" anchor="t">
            <a:spAutoFit/>
          </a:bodyPr>
          <a:lstStyle/>
          <a:p>
            <a:pPr algn="ctr">
              <a:lnSpc>
                <a:spcPts val="3465"/>
              </a:lnSpc>
            </a:pPr>
            <a:r>
              <a:rPr lang="en-US" sz="3121" b="1" u="sng">
                <a:solidFill>
                  <a:srgbClr val="000000"/>
                </a:solidFill>
                <a:latin typeface="Public Sans Bold"/>
                <a:ea typeface="Public Sans Bold"/>
                <a:cs typeface="Public Sans Bold"/>
                <a:sym typeface="Public Sans Bold"/>
              </a:rPr>
              <a:t>BREAKDOWN BASED ON NO. OF DEALS PER YEAR</a:t>
            </a:r>
          </a:p>
        </p:txBody>
      </p:sp>
      <p:grpSp>
        <p:nvGrpSpPr>
          <p:cNvPr id="7" name="Group 7"/>
          <p:cNvGrpSpPr/>
          <p:nvPr/>
        </p:nvGrpSpPr>
        <p:grpSpPr>
          <a:xfrm>
            <a:off x="6232435" y="5450002"/>
            <a:ext cx="6321526" cy="3711714"/>
            <a:chOff x="0" y="0"/>
            <a:chExt cx="8428702" cy="4948952"/>
          </a:xfrm>
        </p:grpSpPr>
        <p:sp>
          <p:nvSpPr>
            <p:cNvPr id="8" name="TextBox 8"/>
            <p:cNvSpPr txBox="1"/>
            <p:nvPr/>
          </p:nvSpPr>
          <p:spPr>
            <a:xfrm>
              <a:off x="0" y="-104775"/>
              <a:ext cx="4098352" cy="5053727"/>
            </a:xfrm>
            <a:prstGeom prst="rect">
              <a:avLst/>
            </a:prstGeom>
          </p:spPr>
          <p:txBody>
            <a:bodyPr lIns="0" tIns="0" rIns="0" bIns="0" rtlCol="0" anchor="t">
              <a:spAutoFit/>
            </a:bodyPr>
            <a:lstStyle/>
            <a:p>
              <a:pPr algn="r">
                <a:lnSpc>
                  <a:spcPts val="5030"/>
                </a:lnSpc>
              </a:pPr>
              <a:r>
                <a:rPr lang="en-US" sz="3421" b="1">
                  <a:solidFill>
                    <a:srgbClr val="000000"/>
                  </a:solidFill>
                  <a:latin typeface="Public Sans Bold"/>
                  <a:ea typeface="Public Sans Bold"/>
                  <a:cs typeface="Public Sans Bold"/>
                  <a:sym typeface="Public Sans Bold"/>
                </a:rPr>
                <a:t>0 Deals:</a:t>
              </a:r>
            </a:p>
            <a:p>
              <a:pPr algn="r">
                <a:lnSpc>
                  <a:spcPts val="5030"/>
                </a:lnSpc>
              </a:pPr>
              <a:r>
                <a:rPr lang="en-US" sz="3421" b="1">
                  <a:solidFill>
                    <a:srgbClr val="000000"/>
                  </a:solidFill>
                  <a:latin typeface="Public Sans Bold"/>
                  <a:ea typeface="Public Sans Bold"/>
                  <a:cs typeface="Public Sans Bold"/>
                  <a:sym typeface="Public Sans Bold"/>
                </a:rPr>
                <a:t>1-6 Deals:</a:t>
              </a:r>
            </a:p>
            <a:p>
              <a:pPr algn="r">
                <a:lnSpc>
                  <a:spcPts val="5030"/>
                </a:lnSpc>
              </a:pPr>
              <a:r>
                <a:rPr lang="en-US" sz="3421" b="1">
                  <a:solidFill>
                    <a:srgbClr val="013179"/>
                  </a:solidFill>
                  <a:latin typeface="Public Sans Bold"/>
                  <a:ea typeface="Public Sans Bold"/>
                  <a:cs typeface="Public Sans Bold"/>
                  <a:sym typeface="Public Sans Bold"/>
                </a:rPr>
                <a:t>7-12 Deals:</a:t>
              </a:r>
            </a:p>
            <a:p>
              <a:pPr algn="r">
                <a:lnSpc>
                  <a:spcPts val="5030"/>
                </a:lnSpc>
              </a:pPr>
              <a:r>
                <a:rPr lang="en-US" sz="3421" b="1">
                  <a:solidFill>
                    <a:srgbClr val="000000"/>
                  </a:solidFill>
                  <a:latin typeface="Public Sans Bold"/>
                  <a:ea typeface="Public Sans Bold"/>
                  <a:cs typeface="Public Sans Bold"/>
                  <a:sym typeface="Public Sans Bold"/>
                </a:rPr>
                <a:t>12-24 Deals:</a:t>
              </a:r>
            </a:p>
            <a:p>
              <a:pPr algn="r">
                <a:lnSpc>
                  <a:spcPts val="5030"/>
                </a:lnSpc>
              </a:pPr>
              <a:r>
                <a:rPr lang="en-US" sz="3421" b="1">
                  <a:solidFill>
                    <a:srgbClr val="000000"/>
                  </a:solidFill>
                  <a:latin typeface="Public Sans Bold"/>
                  <a:ea typeface="Public Sans Bold"/>
                  <a:cs typeface="Public Sans Bold"/>
                  <a:sym typeface="Public Sans Bold"/>
                </a:rPr>
                <a:t>25-35 Deals:</a:t>
              </a:r>
            </a:p>
            <a:p>
              <a:pPr algn="r">
                <a:lnSpc>
                  <a:spcPts val="5030"/>
                </a:lnSpc>
              </a:pPr>
              <a:r>
                <a:rPr lang="en-US" sz="3421" b="1">
                  <a:solidFill>
                    <a:srgbClr val="000000"/>
                  </a:solidFill>
                  <a:latin typeface="Public Sans Bold"/>
                  <a:ea typeface="Public Sans Bold"/>
                  <a:cs typeface="Public Sans Bold"/>
                  <a:sym typeface="Public Sans Bold"/>
                </a:rPr>
                <a:t>36+ Deals:</a:t>
              </a:r>
            </a:p>
          </p:txBody>
        </p:sp>
        <p:sp>
          <p:nvSpPr>
            <p:cNvPr id="9" name="TextBox 9"/>
            <p:cNvSpPr txBox="1"/>
            <p:nvPr/>
          </p:nvSpPr>
          <p:spPr>
            <a:xfrm>
              <a:off x="4330350" y="-104775"/>
              <a:ext cx="4098352" cy="5053727"/>
            </a:xfrm>
            <a:prstGeom prst="rect">
              <a:avLst/>
            </a:prstGeom>
          </p:spPr>
          <p:txBody>
            <a:bodyPr lIns="0" tIns="0" rIns="0" bIns="0" rtlCol="0" anchor="t">
              <a:spAutoFit/>
            </a:bodyPr>
            <a:lstStyle/>
            <a:p>
              <a:pPr algn="l">
                <a:lnSpc>
                  <a:spcPts val="5030"/>
                </a:lnSpc>
              </a:pPr>
              <a:r>
                <a:rPr lang="en-US" sz="3421" b="1">
                  <a:solidFill>
                    <a:srgbClr val="000000"/>
                  </a:solidFill>
                  <a:latin typeface="Public Sans Bold"/>
                  <a:ea typeface="Public Sans Bold"/>
                  <a:cs typeface="Public Sans Bold"/>
                  <a:sym typeface="Public Sans Bold"/>
                </a:rPr>
                <a:t>37%</a:t>
              </a:r>
            </a:p>
            <a:p>
              <a:pPr algn="l">
                <a:lnSpc>
                  <a:spcPts val="5030"/>
                </a:lnSpc>
              </a:pPr>
              <a:r>
                <a:rPr lang="en-US" sz="3421" b="1">
                  <a:solidFill>
                    <a:srgbClr val="000000"/>
                  </a:solidFill>
                  <a:latin typeface="Public Sans Bold"/>
                  <a:ea typeface="Public Sans Bold"/>
                  <a:cs typeface="Public Sans Bold"/>
                  <a:sym typeface="Public Sans Bold"/>
                </a:rPr>
                <a:t>47%</a:t>
              </a:r>
            </a:p>
            <a:p>
              <a:pPr algn="l">
                <a:lnSpc>
                  <a:spcPts val="5030"/>
                </a:lnSpc>
              </a:pPr>
              <a:r>
                <a:rPr lang="en-US" sz="3421" b="1">
                  <a:solidFill>
                    <a:srgbClr val="013179"/>
                  </a:solidFill>
                  <a:latin typeface="Public Sans Bold"/>
                  <a:ea typeface="Public Sans Bold"/>
                  <a:cs typeface="Public Sans Bold"/>
                  <a:sym typeface="Public Sans Bold"/>
                </a:rPr>
                <a:t>9%</a:t>
              </a:r>
            </a:p>
            <a:p>
              <a:pPr algn="l">
                <a:lnSpc>
                  <a:spcPts val="5030"/>
                </a:lnSpc>
              </a:pPr>
              <a:r>
                <a:rPr lang="en-US" sz="3421" b="1">
                  <a:solidFill>
                    <a:srgbClr val="000000"/>
                  </a:solidFill>
                  <a:latin typeface="Public Sans Bold"/>
                  <a:ea typeface="Public Sans Bold"/>
                  <a:cs typeface="Public Sans Bold"/>
                  <a:sym typeface="Public Sans Bold"/>
                </a:rPr>
                <a:t>4%</a:t>
              </a:r>
            </a:p>
            <a:p>
              <a:pPr algn="l">
                <a:lnSpc>
                  <a:spcPts val="5030"/>
                </a:lnSpc>
              </a:pPr>
              <a:r>
                <a:rPr lang="en-US" sz="3421" b="1">
                  <a:solidFill>
                    <a:srgbClr val="000000"/>
                  </a:solidFill>
                  <a:latin typeface="Public Sans Bold"/>
                  <a:ea typeface="Public Sans Bold"/>
                  <a:cs typeface="Public Sans Bold"/>
                  <a:sym typeface="Public Sans Bold"/>
                </a:rPr>
                <a:t>2%</a:t>
              </a:r>
            </a:p>
            <a:p>
              <a:pPr algn="l">
                <a:lnSpc>
                  <a:spcPts val="5030"/>
                </a:lnSpc>
              </a:pPr>
              <a:r>
                <a:rPr lang="en-US" sz="3421" b="1" u="sng">
                  <a:solidFill>
                    <a:srgbClr val="000000"/>
                  </a:solidFill>
                  <a:latin typeface="Public Sans Bold"/>
                  <a:ea typeface="Public Sans Bold"/>
                  <a:cs typeface="Public Sans Bold"/>
                  <a:sym typeface="Public Sans Bold"/>
                </a:rPr>
                <a:t>Only 1%</a:t>
              </a:r>
            </a:p>
          </p:txBody>
        </p:sp>
      </p:grpSp>
      <p:sp>
        <p:nvSpPr>
          <p:cNvPr id="10" name="TextBox 10"/>
          <p:cNvSpPr txBox="1"/>
          <p:nvPr/>
        </p:nvSpPr>
        <p:spPr>
          <a:xfrm>
            <a:off x="2433987" y="9450734"/>
            <a:ext cx="13420027" cy="267754"/>
          </a:xfrm>
          <a:prstGeom prst="rect">
            <a:avLst/>
          </a:prstGeom>
        </p:spPr>
        <p:txBody>
          <a:bodyPr lIns="0" tIns="0" rIns="0" bIns="0" rtlCol="0" anchor="t">
            <a:spAutoFit/>
          </a:bodyPr>
          <a:lstStyle/>
          <a:p>
            <a:pPr algn="ctr">
              <a:lnSpc>
                <a:spcPts val="1952"/>
              </a:lnSpc>
            </a:pPr>
            <a:r>
              <a:rPr lang="en-US" sz="1758">
                <a:solidFill>
                  <a:srgbClr val="000000"/>
                </a:solidFill>
                <a:latin typeface="Public Sans"/>
                <a:ea typeface="Public Sans"/>
                <a:cs typeface="Public Sans"/>
                <a:sym typeface="Public Sans"/>
              </a:rPr>
              <a:t>Based on data provided by IMS for approximate deals done by agents in the Toronto real estate market</a:t>
            </a:r>
          </a:p>
        </p:txBody>
      </p:sp>
      <p:sp>
        <p:nvSpPr>
          <p:cNvPr id="11" name="Freeform 11"/>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12" name="Freeform 12"/>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053876" y="3133418"/>
            <a:ext cx="8252049" cy="433070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F8F8F8"/>
                </a:solidFill>
                <a:latin typeface="Public Sans"/>
                <a:ea typeface="Public Sans"/>
                <a:cs typeface="Public Sans"/>
                <a:sym typeface="Public Sans"/>
              </a:rPr>
              <a:t>An Elite team of professionals with an average of 4+ years of real estate experience.</a:t>
            </a:r>
          </a:p>
          <a:p>
            <a:pPr marL="755651" lvl="1" indent="-377825" algn="l">
              <a:lnSpc>
                <a:spcPts val="4900"/>
              </a:lnSpc>
              <a:buFont typeface="Arial"/>
              <a:buChar char="•"/>
            </a:pPr>
            <a:r>
              <a:rPr lang="en-US" sz="3500">
                <a:solidFill>
                  <a:srgbClr val="F8F8F8"/>
                </a:solidFill>
                <a:latin typeface="Public Sans"/>
                <a:ea typeface="Public Sans"/>
                <a:cs typeface="Public Sans"/>
                <a:sym typeface="Public Sans"/>
              </a:rPr>
              <a:t>Domestic and International lead base of buyers and investors.</a:t>
            </a:r>
          </a:p>
          <a:p>
            <a:pPr marL="755651" lvl="1" indent="-377825" algn="l">
              <a:lnSpc>
                <a:spcPts val="4900"/>
              </a:lnSpc>
              <a:buFont typeface="Arial"/>
              <a:buChar char="•"/>
            </a:pPr>
            <a:r>
              <a:rPr lang="en-US" sz="3500">
                <a:solidFill>
                  <a:srgbClr val="F8F8F8"/>
                </a:solidFill>
                <a:latin typeface="Public Sans"/>
                <a:ea typeface="Public Sans"/>
                <a:cs typeface="Public Sans"/>
                <a:sym typeface="Public Sans"/>
              </a:rPr>
              <a:t>A strong network of internal and external industry professionals.</a:t>
            </a:r>
          </a:p>
        </p:txBody>
      </p:sp>
      <p:sp>
        <p:nvSpPr>
          <p:cNvPr id="3" name="TextBox 3"/>
          <p:cNvSpPr txBox="1"/>
          <p:nvPr/>
        </p:nvSpPr>
        <p:spPr>
          <a:xfrm>
            <a:off x="2516738" y="1009650"/>
            <a:ext cx="7789188" cy="1866900"/>
          </a:xfrm>
          <a:prstGeom prst="rect">
            <a:avLst/>
          </a:prstGeom>
        </p:spPr>
        <p:txBody>
          <a:bodyPr lIns="0" tIns="0" rIns="0" bIns="0" rtlCol="0" anchor="t">
            <a:spAutoFit/>
          </a:bodyPr>
          <a:lstStyle/>
          <a:p>
            <a:pPr algn="l">
              <a:lnSpc>
                <a:spcPts val="7319"/>
              </a:lnSpc>
            </a:pPr>
            <a:r>
              <a:rPr lang="en-US" sz="6099" b="1">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Bold"/>
                <a:ea typeface="Public Sans Bold"/>
                <a:cs typeface="Public Sans Bold"/>
                <a:sym typeface="Public Sans Bold"/>
              </a:rPr>
              <a:t>WHAT WE OFFER</a:t>
            </a:r>
          </a:p>
          <a:p>
            <a:pPr algn="l">
              <a:lnSpc>
                <a:spcPts val="7319"/>
              </a:lnSpc>
            </a:pPr>
            <a:r>
              <a:rPr lang="en-US" sz="6099" b="1">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Bold"/>
                <a:ea typeface="Public Sans Bold"/>
                <a:cs typeface="Public Sans Bold"/>
                <a:sym typeface="Public Sans Bold"/>
              </a:rPr>
              <a:t>AS A TEAM</a:t>
            </a:r>
          </a:p>
        </p:txBody>
      </p:sp>
      <p:sp>
        <p:nvSpPr>
          <p:cNvPr id="4" name="TextBox 4"/>
          <p:cNvSpPr txBox="1"/>
          <p:nvPr/>
        </p:nvSpPr>
        <p:spPr>
          <a:xfrm>
            <a:off x="2516738" y="7820394"/>
            <a:ext cx="11998508" cy="1340751"/>
          </a:xfrm>
          <a:prstGeom prst="rect">
            <a:avLst/>
          </a:prstGeom>
        </p:spPr>
        <p:txBody>
          <a:bodyPr lIns="0" tIns="0" rIns="0" bIns="0" rtlCol="0" anchor="t">
            <a:spAutoFit/>
          </a:bodyPr>
          <a:lstStyle/>
          <a:p>
            <a:pPr algn="l">
              <a:lnSpc>
                <a:spcPts val="5375"/>
              </a:lnSpc>
            </a:pPr>
            <a:r>
              <a:rPr lang="en-US" sz="3839" b="1">
                <a:solidFill>
                  <a:srgbClr val="F8F8F8"/>
                </a:solidFill>
                <a:latin typeface="Public Sans Bold"/>
                <a:ea typeface="Public Sans Bold"/>
                <a:cs typeface="Public Sans Bold"/>
                <a:sym typeface="Public Sans Bold"/>
              </a:rPr>
              <a:t>Save Max brings the expertise and skills necessary to sell your property for its highest value.</a:t>
            </a:r>
          </a:p>
        </p:txBody>
      </p:sp>
      <p:sp>
        <p:nvSpPr>
          <p:cNvPr id="5" name="Freeform 5"/>
          <p:cNvSpPr/>
          <p:nvPr/>
        </p:nvSpPr>
        <p:spPr>
          <a:xfrm>
            <a:off x="11077452" y="1301005"/>
            <a:ext cx="5674265" cy="3934757"/>
          </a:xfrm>
          <a:custGeom>
            <a:avLst/>
            <a:gdLst/>
            <a:ahLst/>
            <a:cxnLst/>
            <a:rect l="l" t="t" r="r" b="b"/>
            <a:pathLst>
              <a:path w="5674265" h="3934757">
                <a:moveTo>
                  <a:pt x="0" y="0"/>
                </a:moveTo>
                <a:lnTo>
                  <a:pt x="5674264" y="0"/>
                </a:lnTo>
                <a:lnTo>
                  <a:pt x="5674264" y="3934756"/>
                </a:lnTo>
                <a:lnTo>
                  <a:pt x="0" y="3934756"/>
                </a:lnTo>
                <a:lnTo>
                  <a:pt x="0" y="0"/>
                </a:lnTo>
                <a:close/>
              </a:path>
            </a:pathLst>
          </a:custGeom>
          <a:blipFill>
            <a:blip r:embed="rId2"/>
            <a:stretch>
              <a:fillRect l="-6192" r="-11745" b="-17"/>
            </a:stretch>
          </a:blipFill>
        </p:spPr>
        <p:txBody>
          <a:bodyPr/>
          <a:lstStyle/>
          <a:p>
            <a:endParaRPr lang="en-CA"/>
          </a:p>
        </p:txBody>
      </p:sp>
      <p:grpSp>
        <p:nvGrpSpPr>
          <p:cNvPr id="6" name="Group 6"/>
          <p:cNvGrpSpPr/>
          <p:nvPr/>
        </p:nvGrpSpPr>
        <p:grpSpPr>
          <a:xfrm rot="-10800000">
            <a:off x="15547452" y="6002680"/>
            <a:ext cx="4963192" cy="4518864"/>
            <a:chOff x="0" y="0"/>
            <a:chExt cx="6617590" cy="6025152"/>
          </a:xfrm>
        </p:grpSpPr>
        <p:grpSp>
          <p:nvGrpSpPr>
            <p:cNvPr id="7" name="Group 7"/>
            <p:cNvGrpSpPr/>
            <p:nvPr/>
          </p:nvGrpSpPr>
          <p:grpSpPr>
            <a:xfrm rot="2700000">
              <a:off x="852203" y="1058149"/>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2700000">
              <a:off x="4630768" y="-734825"/>
              <a:ext cx="124654" cy="5318640"/>
              <a:chOff x="0" y="0"/>
              <a:chExt cx="24623" cy="1050596"/>
            </a:xfrm>
          </p:grpSpPr>
          <p:sp>
            <p:nvSpPr>
              <p:cNvPr id="11" name="Freeform 11"/>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FFFFF"/>
              </a:solidFill>
            </p:spPr>
            <p:txBody>
              <a:bodyPr/>
              <a:lstStyle/>
              <a:p>
                <a:endParaRPr lang="en-CA"/>
              </a:p>
            </p:txBody>
          </p:sp>
          <p:sp>
            <p:nvSpPr>
              <p:cNvPr id="12" name="TextBox 12"/>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13" name="Group 13"/>
          <p:cNvGrpSpPr/>
          <p:nvPr/>
        </p:nvGrpSpPr>
        <p:grpSpPr>
          <a:xfrm>
            <a:off x="-2182202" y="-155104"/>
            <a:ext cx="4963192" cy="4518864"/>
            <a:chOff x="0" y="0"/>
            <a:chExt cx="6617590" cy="6025152"/>
          </a:xfrm>
        </p:grpSpPr>
        <p:grpSp>
          <p:nvGrpSpPr>
            <p:cNvPr id="14" name="Group 14"/>
            <p:cNvGrpSpPr/>
            <p:nvPr/>
          </p:nvGrpSpPr>
          <p:grpSpPr>
            <a:xfrm rot="2700000">
              <a:off x="852203" y="1058149"/>
              <a:ext cx="4114800" cy="4114800"/>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2700000">
              <a:off x="4630768" y="-734825"/>
              <a:ext cx="124654" cy="5318640"/>
              <a:chOff x="0" y="0"/>
              <a:chExt cx="24623" cy="1050596"/>
            </a:xfrm>
          </p:grpSpPr>
          <p:sp>
            <p:nvSpPr>
              <p:cNvPr id="18" name="Freeform 18"/>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19" name="TextBox 19"/>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493981" y="679250"/>
            <a:ext cx="13300038" cy="1064506"/>
          </a:xfrm>
          <a:prstGeom prst="rect">
            <a:avLst/>
          </a:prstGeom>
        </p:spPr>
        <p:txBody>
          <a:bodyPr lIns="0" tIns="0" rIns="0" bIns="0" rtlCol="0" anchor="t">
            <a:spAutoFit/>
          </a:bodyPr>
          <a:lstStyle/>
          <a:p>
            <a:pPr algn="ctr">
              <a:lnSpc>
                <a:spcPts val="8102"/>
              </a:lnSpc>
            </a:pPr>
            <a:r>
              <a:rPr lang="en-US" sz="7299">
                <a:solidFill>
                  <a:srgbClr val="000000"/>
                </a:solidFill>
                <a:latin typeface="Public Sans"/>
                <a:ea typeface="Public Sans"/>
                <a:cs typeface="Public Sans"/>
                <a:sym typeface="Public Sans"/>
              </a:rPr>
              <a:t>HOW LONG TILL IT’S </a:t>
            </a:r>
            <a:r>
              <a:rPr lang="en-US" sz="7299" b="1" u="sng">
                <a:solidFill>
                  <a:srgbClr val="000000"/>
                </a:solidFill>
                <a:latin typeface="Public Sans Bold"/>
                <a:ea typeface="Public Sans Bold"/>
                <a:cs typeface="Public Sans Bold"/>
                <a:sym typeface="Public Sans Bold"/>
              </a:rPr>
              <a:t>SOLD?</a:t>
            </a:r>
          </a:p>
        </p:txBody>
      </p:sp>
      <p:pic>
        <p:nvPicPr>
          <p:cNvPr id="3" name="Picture 3"/>
          <p:cNvPicPr>
            <a:picLocks noChangeAspect="1"/>
          </p:cNvPicPr>
          <p:nvPr/>
        </p:nvPicPr>
        <p:blipFill>
          <a:blip r:embed="rId2"/>
          <a:stretch>
            <a:fillRect/>
          </a:stretch>
        </p:blipFill>
        <p:spPr>
          <a:xfrm>
            <a:off x="4597516" y="1336659"/>
            <a:ext cx="9092969" cy="8397646"/>
          </a:xfrm>
          <a:prstGeom prst="rect">
            <a:avLst/>
          </a:prstGeom>
        </p:spPr>
      </p:pic>
      <p:sp>
        <p:nvSpPr>
          <p:cNvPr id="4" name="TextBox 4"/>
          <p:cNvSpPr txBox="1"/>
          <p:nvPr/>
        </p:nvSpPr>
        <p:spPr>
          <a:xfrm>
            <a:off x="2433987" y="9521714"/>
            <a:ext cx="13420027" cy="267754"/>
          </a:xfrm>
          <a:prstGeom prst="rect">
            <a:avLst/>
          </a:prstGeom>
        </p:spPr>
        <p:txBody>
          <a:bodyPr lIns="0" tIns="0" rIns="0" bIns="0" rtlCol="0" anchor="t">
            <a:spAutoFit/>
          </a:bodyPr>
          <a:lstStyle/>
          <a:p>
            <a:pPr algn="ctr">
              <a:lnSpc>
                <a:spcPts val="1952"/>
              </a:lnSpc>
            </a:pPr>
            <a:r>
              <a:rPr lang="en-US" sz="1758">
                <a:solidFill>
                  <a:srgbClr val="000000"/>
                </a:solidFill>
                <a:latin typeface="Public Sans"/>
                <a:ea typeface="Public Sans"/>
                <a:cs typeface="Public Sans"/>
                <a:sym typeface="Public Sans"/>
              </a:rPr>
              <a:t>Based on Save Max historical internal data</a:t>
            </a:r>
          </a:p>
        </p:txBody>
      </p:sp>
      <p:sp>
        <p:nvSpPr>
          <p:cNvPr id="5" name="Freeform 5"/>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847996" y="1922204"/>
            <a:ext cx="14592007" cy="6442592"/>
            <a:chOff x="0" y="0"/>
            <a:chExt cx="19456010" cy="8590123"/>
          </a:xfrm>
        </p:grpSpPr>
        <p:grpSp>
          <p:nvGrpSpPr>
            <p:cNvPr id="3" name="Group 3"/>
            <p:cNvGrpSpPr/>
            <p:nvPr/>
          </p:nvGrpSpPr>
          <p:grpSpPr>
            <a:xfrm>
              <a:off x="4054149" y="2492785"/>
              <a:ext cx="1592975" cy="1584144"/>
              <a:chOff x="0" y="0"/>
              <a:chExt cx="870079" cy="865255"/>
            </a:xfrm>
          </p:grpSpPr>
          <p:sp>
            <p:nvSpPr>
              <p:cNvPr id="4" name="Freeform 4"/>
              <p:cNvSpPr/>
              <p:nvPr/>
            </p:nvSpPr>
            <p:spPr>
              <a:xfrm>
                <a:off x="0" y="0"/>
                <a:ext cx="870079" cy="865255"/>
              </a:xfrm>
              <a:custGeom>
                <a:avLst/>
                <a:gdLst/>
                <a:ahLst/>
                <a:cxnLst/>
                <a:rect l="l" t="t" r="r" b="b"/>
                <a:pathLst>
                  <a:path w="870079" h="865255">
                    <a:moveTo>
                      <a:pt x="435040" y="0"/>
                    </a:moveTo>
                    <a:cubicBezTo>
                      <a:pt x="194774" y="0"/>
                      <a:pt x="0" y="193694"/>
                      <a:pt x="0" y="432628"/>
                    </a:cubicBezTo>
                    <a:cubicBezTo>
                      <a:pt x="0" y="671561"/>
                      <a:pt x="194774" y="865255"/>
                      <a:pt x="435040" y="865255"/>
                    </a:cubicBezTo>
                    <a:cubicBezTo>
                      <a:pt x="675305" y="865255"/>
                      <a:pt x="870079" y="671561"/>
                      <a:pt x="870079" y="432628"/>
                    </a:cubicBezTo>
                    <a:cubicBezTo>
                      <a:pt x="870079" y="193694"/>
                      <a:pt x="675305" y="0"/>
                      <a:pt x="435040" y="0"/>
                    </a:cubicBezTo>
                    <a:close/>
                  </a:path>
                </a:pathLst>
              </a:custGeom>
              <a:gradFill rotWithShape="1">
                <a:gsLst>
                  <a:gs pos="0">
                    <a:srgbClr val="A67029">
                      <a:alpha val="100000"/>
                    </a:srgbClr>
                  </a:gs>
                  <a:gs pos="50000">
                    <a:srgbClr val="FDF491">
                      <a:alpha val="100000"/>
                    </a:srgbClr>
                  </a:gs>
                  <a:gs pos="100000">
                    <a:srgbClr val="A67029">
                      <a:alpha val="100000"/>
                    </a:srgbClr>
                  </a:gs>
                </a:gsLst>
                <a:lin ang="5400000"/>
              </a:gradFill>
            </p:spPr>
            <p:txBody>
              <a:bodyPr/>
              <a:lstStyle/>
              <a:p>
                <a:endParaRPr lang="en-CA"/>
              </a:p>
            </p:txBody>
          </p:sp>
          <p:sp>
            <p:nvSpPr>
              <p:cNvPr id="5" name="TextBox 5"/>
              <p:cNvSpPr txBox="1"/>
              <p:nvPr/>
            </p:nvSpPr>
            <p:spPr>
              <a:xfrm>
                <a:off x="81570" y="4918"/>
                <a:ext cx="706939" cy="779220"/>
              </a:xfrm>
              <a:prstGeom prst="rect">
                <a:avLst/>
              </a:prstGeom>
            </p:spPr>
            <p:txBody>
              <a:bodyPr lIns="50800" tIns="50800" rIns="50800" bIns="50800" rtlCol="0" anchor="ctr"/>
              <a:lstStyle/>
              <a:p>
                <a:pPr algn="ctr">
                  <a:lnSpc>
                    <a:spcPts val="4899"/>
                  </a:lnSpc>
                  <a:spcBef>
                    <a:spcPct val="0"/>
                  </a:spcBef>
                </a:pPr>
                <a:r>
                  <a:rPr lang="en-US" sz="3499" b="1">
                    <a:solidFill>
                      <a:srgbClr val="000000"/>
                    </a:solidFill>
                    <a:latin typeface="Public Sans Bold"/>
                    <a:ea typeface="Public Sans Bold"/>
                    <a:cs typeface="Public Sans Bold"/>
                    <a:sym typeface="Public Sans Bold"/>
                  </a:rPr>
                  <a:t>1</a:t>
                </a:r>
              </a:p>
            </p:txBody>
          </p:sp>
        </p:grpSp>
        <p:grpSp>
          <p:nvGrpSpPr>
            <p:cNvPr id="6" name="Group 6"/>
            <p:cNvGrpSpPr/>
            <p:nvPr/>
          </p:nvGrpSpPr>
          <p:grpSpPr>
            <a:xfrm>
              <a:off x="4054149" y="4749382"/>
              <a:ext cx="1592975" cy="1584144"/>
              <a:chOff x="0" y="0"/>
              <a:chExt cx="870079" cy="865255"/>
            </a:xfrm>
          </p:grpSpPr>
          <p:sp>
            <p:nvSpPr>
              <p:cNvPr id="7" name="Freeform 7"/>
              <p:cNvSpPr/>
              <p:nvPr/>
            </p:nvSpPr>
            <p:spPr>
              <a:xfrm>
                <a:off x="0" y="0"/>
                <a:ext cx="870079" cy="865255"/>
              </a:xfrm>
              <a:custGeom>
                <a:avLst/>
                <a:gdLst/>
                <a:ahLst/>
                <a:cxnLst/>
                <a:rect l="l" t="t" r="r" b="b"/>
                <a:pathLst>
                  <a:path w="870079" h="865255">
                    <a:moveTo>
                      <a:pt x="435040" y="0"/>
                    </a:moveTo>
                    <a:cubicBezTo>
                      <a:pt x="194774" y="0"/>
                      <a:pt x="0" y="193694"/>
                      <a:pt x="0" y="432628"/>
                    </a:cubicBezTo>
                    <a:cubicBezTo>
                      <a:pt x="0" y="671561"/>
                      <a:pt x="194774" y="865255"/>
                      <a:pt x="435040" y="865255"/>
                    </a:cubicBezTo>
                    <a:cubicBezTo>
                      <a:pt x="675305" y="865255"/>
                      <a:pt x="870079" y="671561"/>
                      <a:pt x="870079" y="432628"/>
                    </a:cubicBezTo>
                    <a:cubicBezTo>
                      <a:pt x="870079" y="193694"/>
                      <a:pt x="675305" y="0"/>
                      <a:pt x="435040" y="0"/>
                    </a:cubicBezTo>
                    <a:close/>
                  </a:path>
                </a:pathLst>
              </a:custGeom>
              <a:gradFill rotWithShape="1">
                <a:gsLst>
                  <a:gs pos="0">
                    <a:srgbClr val="A67029">
                      <a:alpha val="100000"/>
                    </a:srgbClr>
                  </a:gs>
                  <a:gs pos="50000">
                    <a:srgbClr val="FDF491">
                      <a:alpha val="100000"/>
                    </a:srgbClr>
                  </a:gs>
                  <a:gs pos="100000">
                    <a:srgbClr val="A67029">
                      <a:alpha val="100000"/>
                    </a:srgbClr>
                  </a:gs>
                </a:gsLst>
                <a:lin ang="5400000"/>
              </a:gradFill>
            </p:spPr>
            <p:txBody>
              <a:bodyPr/>
              <a:lstStyle/>
              <a:p>
                <a:endParaRPr lang="en-CA"/>
              </a:p>
            </p:txBody>
          </p:sp>
          <p:sp>
            <p:nvSpPr>
              <p:cNvPr id="8" name="TextBox 8"/>
              <p:cNvSpPr txBox="1"/>
              <p:nvPr/>
            </p:nvSpPr>
            <p:spPr>
              <a:xfrm>
                <a:off x="81570" y="4918"/>
                <a:ext cx="706939" cy="779220"/>
              </a:xfrm>
              <a:prstGeom prst="rect">
                <a:avLst/>
              </a:prstGeom>
            </p:spPr>
            <p:txBody>
              <a:bodyPr lIns="50800" tIns="50800" rIns="50800" bIns="50800" rtlCol="0" anchor="ctr"/>
              <a:lstStyle/>
              <a:p>
                <a:pPr algn="ctr">
                  <a:lnSpc>
                    <a:spcPts val="4899"/>
                  </a:lnSpc>
                  <a:spcBef>
                    <a:spcPct val="0"/>
                  </a:spcBef>
                </a:pPr>
                <a:r>
                  <a:rPr lang="en-US" sz="3499" b="1">
                    <a:solidFill>
                      <a:srgbClr val="000000"/>
                    </a:solidFill>
                    <a:latin typeface="Public Sans Bold"/>
                    <a:ea typeface="Public Sans Bold"/>
                    <a:cs typeface="Public Sans Bold"/>
                    <a:sym typeface="Public Sans Bold"/>
                  </a:rPr>
                  <a:t>2</a:t>
                </a:r>
              </a:p>
            </p:txBody>
          </p:sp>
        </p:grpSp>
        <p:grpSp>
          <p:nvGrpSpPr>
            <p:cNvPr id="9" name="Group 9"/>
            <p:cNvGrpSpPr/>
            <p:nvPr/>
          </p:nvGrpSpPr>
          <p:grpSpPr>
            <a:xfrm>
              <a:off x="4054149" y="7005979"/>
              <a:ext cx="1592975" cy="1584144"/>
              <a:chOff x="0" y="0"/>
              <a:chExt cx="870079" cy="865255"/>
            </a:xfrm>
          </p:grpSpPr>
          <p:sp>
            <p:nvSpPr>
              <p:cNvPr id="10" name="Freeform 10"/>
              <p:cNvSpPr/>
              <p:nvPr/>
            </p:nvSpPr>
            <p:spPr>
              <a:xfrm>
                <a:off x="0" y="0"/>
                <a:ext cx="870079" cy="865255"/>
              </a:xfrm>
              <a:custGeom>
                <a:avLst/>
                <a:gdLst/>
                <a:ahLst/>
                <a:cxnLst/>
                <a:rect l="l" t="t" r="r" b="b"/>
                <a:pathLst>
                  <a:path w="870079" h="865255">
                    <a:moveTo>
                      <a:pt x="435040" y="0"/>
                    </a:moveTo>
                    <a:cubicBezTo>
                      <a:pt x="194774" y="0"/>
                      <a:pt x="0" y="193694"/>
                      <a:pt x="0" y="432628"/>
                    </a:cubicBezTo>
                    <a:cubicBezTo>
                      <a:pt x="0" y="671561"/>
                      <a:pt x="194774" y="865255"/>
                      <a:pt x="435040" y="865255"/>
                    </a:cubicBezTo>
                    <a:cubicBezTo>
                      <a:pt x="675305" y="865255"/>
                      <a:pt x="870079" y="671561"/>
                      <a:pt x="870079" y="432628"/>
                    </a:cubicBezTo>
                    <a:cubicBezTo>
                      <a:pt x="870079" y="193694"/>
                      <a:pt x="675305" y="0"/>
                      <a:pt x="435040" y="0"/>
                    </a:cubicBezTo>
                    <a:close/>
                  </a:path>
                </a:pathLst>
              </a:custGeom>
              <a:gradFill rotWithShape="1">
                <a:gsLst>
                  <a:gs pos="0">
                    <a:srgbClr val="A67029">
                      <a:alpha val="100000"/>
                    </a:srgbClr>
                  </a:gs>
                  <a:gs pos="50000">
                    <a:srgbClr val="FDF491">
                      <a:alpha val="100000"/>
                    </a:srgbClr>
                  </a:gs>
                  <a:gs pos="100000">
                    <a:srgbClr val="A67029">
                      <a:alpha val="100000"/>
                    </a:srgbClr>
                  </a:gs>
                </a:gsLst>
                <a:lin ang="5400000"/>
              </a:gradFill>
            </p:spPr>
            <p:txBody>
              <a:bodyPr/>
              <a:lstStyle/>
              <a:p>
                <a:endParaRPr lang="en-CA"/>
              </a:p>
            </p:txBody>
          </p:sp>
          <p:sp>
            <p:nvSpPr>
              <p:cNvPr id="11" name="TextBox 11"/>
              <p:cNvSpPr txBox="1"/>
              <p:nvPr/>
            </p:nvSpPr>
            <p:spPr>
              <a:xfrm>
                <a:off x="81570" y="4918"/>
                <a:ext cx="706939" cy="779220"/>
              </a:xfrm>
              <a:prstGeom prst="rect">
                <a:avLst/>
              </a:prstGeom>
            </p:spPr>
            <p:txBody>
              <a:bodyPr lIns="50800" tIns="50800" rIns="50800" bIns="50800" rtlCol="0" anchor="ctr"/>
              <a:lstStyle/>
              <a:p>
                <a:pPr algn="ctr">
                  <a:lnSpc>
                    <a:spcPts val="4899"/>
                  </a:lnSpc>
                  <a:spcBef>
                    <a:spcPct val="0"/>
                  </a:spcBef>
                </a:pPr>
                <a:r>
                  <a:rPr lang="en-US" sz="3499" b="1">
                    <a:solidFill>
                      <a:srgbClr val="000000"/>
                    </a:solidFill>
                    <a:latin typeface="Public Sans Bold"/>
                    <a:ea typeface="Public Sans Bold"/>
                    <a:cs typeface="Public Sans Bold"/>
                    <a:sym typeface="Public Sans Bold"/>
                  </a:rPr>
                  <a:t>3</a:t>
                </a:r>
              </a:p>
            </p:txBody>
          </p:sp>
        </p:grpSp>
        <p:sp>
          <p:nvSpPr>
            <p:cNvPr id="12" name="TextBox 12"/>
            <p:cNvSpPr txBox="1"/>
            <p:nvPr/>
          </p:nvSpPr>
          <p:spPr>
            <a:xfrm>
              <a:off x="6080078" y="2838844"/>
              <a:ext cx="8264578" cy="882500"/>
            </a:xfrm>
            <a:prstGeom prst="rect">
              <a:avLst/>
            </a:prstGeom>
          </p:spPr>
          <p:txBody>
            <a:bodyPr lIns="0" tIns="0" rIns="0" bIns="0" rtlCol="0" anchor="t">
              <a:spAutoFit/>
            </a:bodyPr>
            <a:lstStyle/>
            <a:p>
              <a:pPr algn="l">
                <a:lnSpc>
                  <a:spcPts val="5155"/>
                </a:lnSpc>
                <a:spcBef>
                  <a:spcPct val="0"/>
                </a:spcBef>
              </a:pPr>
              <a:r>
                <a:rPr lang="en-US" sz="4296" b="1">
                  <a:solidFill>
                    <a:srgbClr val="FFFFFF"/>
                  </a:solidFill>
                  <a:latin typeface="Public Sans Bold"/>
                  <a:ea typeface="Public Sans Bold"/>
                  <a:cs typeface="Public Sans Bold"/>
                  <a:sym typeface="Public Sans Bold"/>
                </a:rPr>
                <a:t>Extensive Pre-Planning</a:t>
              </a:r>
            </a:p>
          </p:txBody>
        </p:sp>
        <p:sp>
          <p:nvSpPr>
            <p:cNvPr id="13" name="TextBox 13"/>
            <p:cNvSpPr txBox="1"/>
            <p:nvPr/>
          </p:nvSpPr>
          <p:spPr>
            <a:xfrm>
              <a:off x="6080078" y="4739857"/>
              <a:ext cx="9321783" cy="1755475"/>
            </a:xfrm>
            <a:prstGeom prst="rect">
              <a:avLst/>
            </a:prstGeom>
          </p:spPr>
          <p:txBody>
            <a:bodyPr lIns="0" tIns="0" rIns="0" bIns="0" rtlCol="0" anchor="t">
              <a:spAutoFit/>
            </a:bodyPr>
            <a:lstStyle/>
            <a:p>
              <a:pPr algn="l">
                <a:lnSpc>
                  <a:spcPts val="5155"/>
                </a:lnSpc>
                <a:spcBef>
                  <a:spcPct val="0"/>
                </a:spcBef>
              </a:pPr>
              <a:r>
                <a:rPr lang="en-US" sz="4296" b="1">
                  <a:solidFill>
                    <a:srgbClr val="FFFFFF"/>
                  </a:solidFill>
                  <a:latin typeface="Public Sans Bold"/>
                  <a:ea typeface="Public Sans Bold"/>
                  <a:cs typeface="Public Sans Bold"/>
                  <a:sym typeface="Public Sans Bold"/>
                </a:rPr>
                <a:t>Result Oriented Marketing Effort</a:t>
              </a:r>
            </a:p>
          </p:txBody>
        </p:sp>
        <p:sp>
          <p:nvSpPr>
            <p:cNvPr id="14" name="TextBox 14"/>
            <p:cNvSpPr txBox="1"/>
            <p:nvPr/>
          </p:nvSpPr>
          <p:spPr>
            <a:xfrm>
              <a:off x="6080078" y="7350734"/>
              <a:ext cx="6875108" cy="882500"/>
            </a:xfrm>
            <a:prstGeom prst="rect">
              <a:avLst/>
            </a:prstGeom>
          </p:spPr>
          <p:txBody>
            <a:bodyPr lIns="0" tIns="0" rIns="0" bIns="0" rtlCol="0" anchor="t">
              <a:spAutoFit/>
            </a:bodyPr>
            <a:lstStyle/>
            <a:p>
              <a:pPr algn="l">
                <a:lnSpc>
                  <a:spcPts val="5155"/>
                </a:lnSpc>
                <a:spcBef>
                  <a:spcPct val="0"/>
                </a:spcBef>
              </a:pPr>
              <a:r>
                <a:rPr lang="en-US" sz="4296" b="1">
                  <a:solidFill>
                    <a:srgbClr val="FFFFFF"/>
                  </a:solidFill>
                  <a:latin typeface="Public Sans Bold"/>
                  <a:ea typeface="Public Sans Bold"/>
                  <a:cs typeface="Public Sans Bold"/>
                  <a:sym typeface="Public Sans Bold"/>
                </a:rPr>
                <a:t>Follow-up Strategy</a:t>
              </a:r>
            </a:p>
          </p:txBody>
        </p:sp>
        <p:sp>
          <p:nvSpPr>
            <p:cNvPr id="15" name="TextBox 15"/>
            <p:cNvSpPr txBox="1"/>
            <p:nvPr/>
          </p:nvSpPr>
          <p:spPr>
            <a:xfrm>
              <a:off x="0" y="-133350"/>
              <a:ext cx="19456010" cy="1361863"/>
            </a:xfrm>
            <a:prstGeom prst="rect">
              <a:avLst/>
            </a:prstGeom>
          </p:spPr>
          <p:txBody>
            <a:bodyPr lIns="0" tIns="0" rIns="0" bIns="0" rtlCol="0" anchor="t">
              <a:spAutoFit/>
            </a:bodyPr>
            <a:lstStyle/>
            <a:p>
              <a:pPr algn="ctr">
                <a:lnSpc>
                  <a:spcPts val="8539"/>
                </a:lnSpc>
              </a:pPr>
              <a:r>
                <a:rPr lang="en-US" sz="6099" b="1">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Bold"/>
                  <a:ea typeface="Public Sans Bold"/>
                  <a:cs typeface="Public Sans Bold"/>
                  <a:sym typeface="Public Sans Bold"/>
                </a:rPr>
                <a:t>SECRET SAUCE </a:t>
              </a:r>
            </a:p>
          </p:txBody>
        </p:sp>
      </p:grpSp>
      <p:grpSp>
        <p:nvGrpSpPr>
          <p:cNvPr id="16" name="Group 16"/>
          <p:cNvGrpSpPr/>
          <p:nvPr/>
        </p:nvGrpSpPr>
        <p:grpSpPr>
          <a:xfrm rot="-10800000">
            <a:off x="15547452" y="6002680"/>
            <a:ext cx="4963192" cy="4518864"/>
            <a:chOff x="0" y="0"/>
            <a:chExt cx="6617590" cy="6025152"/>
          </a:xfrm>
        </p:grpSpPr>
        <p:grpSp>
          <p:nvGrpSpPr>
            <p:cNvPr id="17" name="Group 17"/>
            <p:cNvGrpSpPr/>
            <p:nvPr/>
          </p:nvGrpSpPr>
          <p:grpSpPr>
            <a:xfrm rot="2700000">
              <a:off x="852203" y="1058149"/>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2700000">
              <a:off x="4630768" y="-734825"/>
              <a:ext cx="124654" cy="5318640"/>
              <a:chOff x="0" y="0"/>
              <a:chExt cx="24623" cy="1050596"/>
            </a:xfrm>
          </p:grpSpPr>
          <p:sp>
            <p:nvSpPr>
              <p:cNvPr id="21" name="Freeform 21"/>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FFFFF"/>
              </a:solidFill>
            </p:spPr>
            <p:txBody>
              <a:bodyPr/>
              <a:lstStyle/>
              <a:p>
                <a:endParaRPr lang="en-CA"/>
              </a:p>
            </p:txBody>
          </p:sp>
          <p:sp>
            <p:nvSpPr>
              <p:cNvPr id="22" name="TextBox 22"/>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23" name="Group 23"/>
          <p:cNvGrpSpPr/>
          <p:nvPr/>
        </p:nvGrpSpPr>
        <p:grpSpPr>
          <a:xfrm>
            <a:off x="-2182202" y="-155104"/>
            <a:ext cx="4963192" cy="4518864"/>
            <a:chOff x="0" y="0"/>
            <a:chExt cx="6617590" cy="6025152"/>
          </a:xfrm>
        </p:grpSpPr>
        <p:grpSp>
          <p:nvGrpSpPr>
            <p:cNvPr id="24" name="Group 24"/>
            <p:cNvGrpSpPr/>
            <p:nvPr/>
          </p:nvGrpSpPr>
          <p:grpSpPr>
            <a:xfrm rot="2700000">
              <a:off x="852203" y="1058149"/>
              <a:ext cx="4114800" cy="4114800"/>
              <a:chOff x="0" y="0"/>
              <a:chExt cx="812800" cy="812800"/>
            </a:xfrm>
          </p:grpSpPr>
          <p:sp>
            <p:nvSpPr>
              <p:cNvPr id="25" name="Freeform 2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rot="2700000">
              <a:off x="4630768" y="-734825"/>
              <a:ext cx="124654" cy="5318640"/>
              <a:chOff x="0" y="0"/>
              <a:chExt cx="24623" cy="1050596"/>
            </a:xfrm>
          </p:grpSpPr>
          <p:sp>
            <p:nvSpPr>
              <p:cNvPr id="28" name="Freeform 28"/>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29" name="TextBox 29"/>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5547452" y="6002680"/>
            <a:ext cx="4963192" cy="4518864"/>
            <a:chOff x="0" y="0"/>
            <a:chExt cx="6617590" cy="6025152"/>
          </a:xfrm>
        </p:grpSpPr>
        <p:grpSp>
          <p:nvGrpSpPr>
            <p:cNvPr id="3" name="Group 3"/>
            <p:cNvGrpSpPr/>
            <p:nvPr/>
          </p:nvGrpSpPr>
          <p:grpSpPr>
            <a:xfrm rot="2700000">
              <a:off x="852203" y="1058149"/>
              <a:ext cx="4114800" cy="41148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4630768" y="-734825"/>
              <a:ext cx="124654" cy="5318640"/>
              <a:chOff x="0" y="0"/>
              <a:chExt cx="24623" cy="1050596"/>
            </a:xfrm>
          </p:grpSpPr>
          <p:sp>
            <p:nvSpPr>
              <p:cNvPr id="7" name="Freeform 7"/>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FFFFF"/>
              </a:solidFill>
            </p:spPr>
            <p:txBody>
              <a:bodyPr/>
              <a:lstStyle/>
              <a:p>
                <a:endParaRPr lang="en-CA"/>
              </a:p>
            </p:txBody>
          </p:sp>
          <p:sp>
            <p:nvSpPr>
              <p:cNvPr id="8" name="TextBox 8"/>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9" name="Group 9"/>
          <p:cNvGrpSpPr/>
          <p:nvPr/>
        </p:nvGrpSpPr>
        <p:grpSpPr>
          <a:xfrm>
            <a:off x="-2182202" y="-155104"/>
            <a:ext cx="4963192" cy="4518864"/>
            <a:chOff x="0" y="0"/>
            <a:chExt cx="6617590" cy="6025152"/>
          </a:xfrm>
        </p:grpSpPr>
        <p:grpSp>
          <p:nvGrpSpPr>
            <p:cNvPr id="10" name="Group 10"/>
            <p:cNvGrpSpPr/>
            <p:nvPr/>
          </p:nvGrpSpPr>
          <p:grpSpPr>
            <a:xfrm rot="2700000">
              <a:off x="852203" y="1058149"/>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2700000">
              <a:off x="4630768" y="-734825"/>
              <a:ext cx="124654" cy="5318640"/>
              <a:chOff x="0" y="0"/>
              <a:chExt cx="24623" cy="1050596"/>
            </a:xfrm>
          </p:grpSpPr>
          <p:sp>
            <p:nvSpPr>
              <p:cNvPr id="14" name="Freeform 14"/>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15" name="TextBox 15"/>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16" name="Group 16"/>
          <p:cNvGrpSpPr/>
          <p:nvPr/>
        </p:nvGrpSpPr>
        <p:grpSpPr>
          <a:xfrm>
            <a:off x="2433987" y="4318994"/>
            <a:ext cx="13420027" cy="1649012"/>
            <a:chOff x="0" y="0"/>
            <a:chExt cx="17893369" cy="2198683"/>
          </a:xfrm>
        </p:grpSpPr>
        <p:sp>
          <p:nvSpPr>
            <p:cNvPr id="17" name="TextBox 17"/>
            <p:cNvSpPr txBox="1"/>
            <p:nvPr/>
          </p:nvSpPr>
          <p:spPr>
            <a:xfrm>
              <a:off x="79992" y="47625"/>
              <a:ext cx="17733385" cy="1367144"/>
            </a:xfrm>
            <a:prstGeom prst="rect">
              <a:avLst/>
            </a:prstGeom>
          </p:spPr>
          <p:txBody>
            <a:bodyPr lIns="0" tIns="0" rIns="0" bIns="0" rtlCol="0" anchor="t">
              <a:spAutoFit/>
            </a:bodyPr>
            <a:lstStyle/>
            <a:p>
              <a:pPr algn="ctr">
                <a:lnSpc>
                  <a:spcPts val="7769"/>
                </a:lnSpc>
              </a:pPr>
              <a:r>
                <a:rPr lang="en-US" sz="6999" b="1">
                  <a:gradFill>
                    <a:gsLst>
                      <a:gs pos="0">
                        <a:srgbClr val="A67029">
                          <a:alpha val="100000"/>
                        </a:srgbClr>
                      </a:gs>
                      <a:gs pos="50000">
                        <a:srgbClr val="FDF491">
                          <a:alpha val="100000"/>
                        </a:srgbClr>
                      </a:gs>
                      <a:gs pos="100000">
                        <a:srgbClr val="A67029">
                          <a:alpha val="100000"/>
                        </a:srgbClr>
                      </a:gs>
                    </a:gsLst>
                    <a:lin ang="5400000"/>
                  </a:gradFill>
                  <a:latin typeface="Public Sans Heavy"/>
                  <a:ea typeface="Public Sans Heavy"/>
                  <a:cs typeface="Public Sans Heavy"/>
                  <a:sym typeface="Public Sans Heavy"/>
                </a:rPr>
                <a:t>PLANNING STAGE</a:t>
              </a:r>
            </a:p>
          </p:txBody>
        </p:sp>
        <p:sp>
          <p:nvSpPr>
            <p:cNvPr id="18" name="TextBox 18"/>
            <p:cNvSpPr txBox="1"/>
            <p:nvPr/>
          </p:nvSpPr>
          <p:spPr>
            <a:xfrm>
              <a:off x="0" y="1433819"/>
              <a:ext cx="17893369" cy="764864"/>
            </a:xfrm>
            <a:prstGeom prst="rect">
              <a:avLst/>
            </a:prstGeom>
          </p:spPr>
          <p:txBody>
            <a:bodyPr lIns="0" tIns="0" rIns="0" bIns="0" rtlCol="0" anchor="t">
              <a:spAutoFit/>
            </a:bodyPr>
            <a:lstStyle/>
            <a:p>
              <a:pPr algn="ctr">
                <a:lnSpc>
                  <a:spcPts val="4283"/>
                </a:lnSpc>
              </a:pPr>
              <a:r>
                <a:rPr lang="en-US" sz="3858">
                  <a:solidFill>
                    <a:srgbClr val="F8F8F8"/>
                  </a:solidFill>
                  <a:latin typeface="Public Sans"/>
                  <a:ea typeface="Public Sans"/>
                  <a:cs typeface="Public Sans"/>
                  <a:sym typeface="Public Sans"/>
                </a:rPr>
                <a:t>To attract the right buyers...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descr="A screenshot of a cell phone  Description automatically generated"/>
          <p:cNvSpPr/>
          <p:nvPr/>
        </p:nvSpPr>
        <p:spPr>
          <a:xfrm>
            <a:off x="7762549" y="2057400"/>
            <a:ext cx="7986780" cy="6724687"/>
          </a:xfrm>
          <a:custGeom>
            <a:avLst/>
            <a:gdLst/>
            <a:ahLst/>
            <a:cxnLst/>
            <a:rect l="l" t="t" r="r" b="b"/>
            <a:pathLst>
              <a:path w="7986780" h="6724687">
                <a:moveTo>
                  <a:pt x="0" y="0"/>
                </a:moveTo>
                <a:lnTo>
                  <a:pt x="7986780" y="0"/>
                </a:lnTo>
                <a:lnTo>
                  <a:pt x="7986780" y="6724687"/>
                </a:lnTo>
                <a:lnTo>
                  <a:pt x="0" y="6724687"/>
                </a:lnTo>
                <a:lnTo>
                  <a:pt x="0" y="0"/>
                </a:lnTo>
                <a:close/>
              </a:path>
            </a:pathLst>
          </a:custGeom>
          <a:blipFill>
            <a:blip r:embed="rId2"/>
            <a:stretch>
              <a:fillRect r="-92"/>
            </a:stretch>
          </a:blipFill>
        </p:spPr>
        <p:txBody>
          <a:bodyPr/>
          <a:lstStyle/>
          <a:p>
            <a:endParaRPr lang="en-CA"/>
          </a:p>
        </p:txBody>
      </p:sp>
      <p:sp>
        <p:nvSpPr>
          <p:cNvPr id="3" name="Freeform 3" descr="original.jpg"/>
          <p:cNvSpPr/>
          <p:nvPr/>
        </p:nvSpPr>
        <p:spPr>
          <a:xfrm>
            <a:off x="2238635" y="4271921"/>
            <a:ext cx="4742175" cy="2295644"/>
          </a:xfrm>
          <a:custGeom>
            <a:avLst/>
            <a:gdLst/>
            <a:ahLst/>
            <a:cxnLst/>
            <a:rect l="l" t="t" r="r" b="b"/>
            <a:pathLst>
              <a:path w="4742175" h="2295644">
                <a:moveTo>
                  <a:pt x="0" y="0"/>
                </a:moveTo>
                <a:lnTo>
                  <a:pt x="4742175" y="0"/>
                </a:lnTo>
                <a:lnTo>
                  <a:pt x="4742175" y="2295644"/>
                </a:lnTo>
                <a:lnTo>
                  <a:pt x="0" y="2295644"/>
                </a:lnTo>
                <a:lnTo>
                  <a:pt x="0" y="0"/>
                </a:lnTo>
                <a:close/>
              </a:path>
            </a:pathLst>
          </a:custGeom>
          <a:blipFill>
            <a:blip r:embed="rId3"/>
            <a:stretch>
              <a:fillRect/>
            </a:stretch>
          </a:blipFill>
        </p:spPr>
        <p:txBody>
          <a:bodyPr/>
          <a:lstStyle/>
          <a:p>
            <a:endParaRPr lang="en-CA"/>
          </a:p>
        </p:txBody>
      </p:sp>
      <p:sp>
        <p:nvSpPr>
          <p:cNvPr id="4" name="Freeform 4"/>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283944" y="4030331"/>
            <a:ext cx="5461616" cy="1994527"/>
          </a:xfrm>
          <a:prstGeom prst="rect">
            <a:avLst/>
          </a:prstGeom>
        </p:spPr>
        <p:txBody>
          <a:bodyPr lIns="0" tIns="0" rIns="0" bIns="0" rtlCol="0" anchor="t">
            <a:spAutoFit/>
          </a:bodyPr>
          <a:lstStyle/>
          <a:p>
            <a:pPr algn="l">
              <a:lnSpc>
                <a:spcPts val="7769"/>
              </a:lnSpc>
            </a:pPr>
            <a:r>
              <a:rPr lang="en-US" sz="6999" b="1">
                <a:solidFill>
                  <a:srgbClr val="000000"/>
                </a:solidFill>
                <a:latin typeface="Public Sans Heavy"/>
                <a:ea typeface="Public Sans Heavy"/>
                <a:cs typeface="Public Sans Heavy"/>
                <a:sym typeface="Public Sans Heavy"/>
              </a:rPr>
              <a:t>YARD SIGN DESIGN</a:t>
            </a:r>
          </a:p>
        </p:txBody>
      </p:sp>
      <p:sp>
        <p:nvSpPr>
          <p:cNvPr id="3" name="Freeform 3"/>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a:off x="9144000" y="0"/>
            <a:ext cx="9284762" cy="10287000"/>
          </a:xfrm>
          <a:custGeom>
            <a:avLst/>
            <a:gdLst/>
            <a:ahLst/>
            <a:cxnLst/>
            <a:rect l="l" t="t" r="r" b="b"/>
            <a:pathLst>
              <a:path w="9284762" h="10287000">
                <a:moveTo>
                  <a:pt x="0" y="0"/>
                </a:moveTo>
                <a:lnTo>
                  <a:pt x="9284762" y="0"/>
                </a:lnTo>
                <a:lnTo>
                  <a:pt x="9284762" y="10287000"/>
                </a:lnTo>
                <a:lnTo>
                  <a:pt x="0" y="10287000"/>
                </a:lnTo>
                <a:lnTo>
                  <a:pt x="0" y="0"/>
                </a:lnTo>
                <a:close/>
              </a:path>
            </a:pathLst>
          </a:custGeom>
          <a:blipFill>
            <a:blip r:embed="rId4"/>
            <a:stretch>
              <a:fillRect l="-109174" r="-17084"/>
            </a:stretch>
          </a:blipFill>
        </p:spPr>
        <p:txBody>
          <a:bodyPr/>
          <a:lstStyle/>
          <a:p>
            <a:endParaRPr lang="en-CA"/>
          </a:p>
        </p:txBody>
      </p:sp>
      <p:grpSp>
        <p:nvGrpSpPr>
          <p:cNvPr id="5" name="Group 5"/>
          <p:cNvGrpSpPr/>
          <p:nvPr/>
        </p:nvGrpSpPr>
        <p:grpSpPr>
          <a:xfrm>
            <a:off x="9778245" y="-600298"/>
            <a:ext cx="7664631" cy="11208160"/>
            <a:chOff x="0" y="0"/>
            <a:chExt cx="10219508" cy="14944213"/>
          </a:xfrm>
        </p:grpSpPr>
        <p:sp>
          <p:nvSpPr>
            <p:cNvPr id="6" name="Freeform 6"/>
            <p:cNvSpPr/>
            <p:nvPr/>
          </p:nvSpPr>
          <p:spPr>
            <a:xfrm flipH="1">
              <a:off x="0" y="0"/>
              <a:ext cx="10219508" cy="14577042"/>
            </a:xfrm>
            <a:custGeom>
              <a:avLst/>
              <a:gdLst/>
              <a:ahLst/>
              <a:cxnLst/>
              <a:rect l="l" t="t" r="r" b="b"/>
              <a:pathLst>
                <a:path w="10219508" h="14577042">
                  <a:moveTo>
                    <a:pt x="10219508" y="0"/>
                  </a:moveTo>
                  <a:lnTo>
                    <a:pt x="0" y="0"/>
                  </a:lnTo>
                  <a:lnTo>
                    <a:pt x="0" y="14577042"/>
                  </a:lnTo>
                  <a:lnTo>
                    <a:pt x="10219508" y="14577042"/>
                  </a:lnTo>
                  <a:lnTo>
                    <a:pt x="10219508" y="0"/>
                  </a:lnTo>
                  <a:close/>
                </a:path>
              </a:pathLst>
            </a:custGeom>
            <a:blipFill>
              <a:blip r:embed="rId5"/>
              <a:stretch>
                <a:fillRect l="-26507" r="-26507" b="-7274"/>
              </a:stretch>
            </a:blipFill>
          </p:spPr>
          <p:txBody>
            <a:bodyPr/>
            <a:lstStyle/>
            <a:p>
              <a:endParaRPr lang="en-CA"/>
            </a:p>
          </p:txBody>
        </p:sp>
        <p:sp>
          <p:nvSpPr>
            <p:cNvPr id="7" name="Freeform 7"/>
            <p:cNvSpPr/>
            <p:nvPr/>
          </p:nvSpPr>
          <p:spPr>
            <a:xfrm>
              <a:off x="3076554" y="3677070"/>
              <a:ext cx="5869047" cy="8809076"/>
            </a:xfrm>
            <a:custGeom>
              <a:avLst/>
              <a:gdLst/>
              <a:ahLst/>
              <a:cxnLst/>
              <a:rect l="l" t="t" r="r" b="b"/>
              <a:pathLst>
                <a:path w="5869047" h="8809076">
                  <a:moveTo>
                    <a:pt x="0" y="0"/>
                  </a:moveTo>
                  <a:lnTo>
                    <a:pt x="5869047" y="0"/>
                  </a:lnTo>
                  <a:lnTo>
                    <a:pt x="5869047" y="8809077"/>
                  </a:lnTo>
                  <a:lnTo>
                    <a:pt x="0" y="8809077"/>
                  </a:lnTo>
                  <a:lnTo>
                    <a:pt x="0" y="0"/>
                  </a:lnTo>
                  <a:close/>
                </a:path>
              </a:pathLst>
            </a:custGeom>
            <a:blipFill>
              <a:blip r:embed="rId6"/>
              <a:stretch>
                <a:fillRect/>
              </a:stretch>
            </a:blipFill>
          </p:spPr>
          <p:txBody>
            <a:bodyPr/>
            <a:lstStyle/>
            <a:p>
              <a:endParaRPr lang="en-CA"/>
            </a:p>
          </p:txBody>
        </p:sp>
        <p:sp>
          <p:nvSpPr>
            <p:cNvPr id="8" name="Freeform 8"/>
            <p:cNvSpPr/>
            <p:nvPr/>
          </p:nvSpPr>
          <p:spPr>
            <a:xfrm>
              <a:off x="426055" y="14577042"/>
              <a:ext cx="3496872" cy="367172"/>
            </a:xfrm>
            <a:custGeom>
              <a:avLst/>
              <a:gdLst/>
              <a:ahLst/>
              <a:cxnLst/>
              <a:rect l="l" t="t" r="r" b="b"/>
              <a:pathLst>
                <a:path w="3496872" h="367172">
                  <a:moveTo>
                    <a:pt x="0" y="0"/>
                  </a:moveTo>
                  <a:lnTo>
                    <a:pt x="3496872" y="0"/>
                  </a:lnTo>
                  <a:lnTo>
                    <a:pt x="3496872" y="367171"/>
                  </a:lnTo>
                  <a:lnTo>
                    <a:pt x="0" y="367171"/>
                  </a:lnTo>
                  <a:lnTo>
                    <a:pt x="0" y="0"/>
                  </a:lnTo>
                  <a:close/>
                </a:path>
              </a:pathLst>
            </a:custGeom>
            <a:blipFill>
              <a:blip r:embed="rId7"/>
              <a:stretch>
                <a:fillRect/>
              </a:stretch>
            </a:blipFill>
          </p:spPr>
          <p:txBody>
            <a:bodyPr/>
            <a:lstStyle/>
            <a:p>
              <a:endParaRPr lang="en-CA"/>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380709" y="4618903"/>
            <a:ext cx="5937359" cy="1994527"/>
          </a:xfrm>
          <a:prstGeom prst="rect">
            <a:avLst/>
          </a:prstGeom>
        </p:spPr>
        <p:txBody>
          <a:bodyPr lIns="0" tIns="0" rIns="0" bIns="0" rtlCol="0" anchor="t">
            <a:spAutoFit/>
          </a:bodyPr>
          <a:lstStyle/>
          <a:p>
            <a:pPr algn="l">
              <a:lnSpc>
                <a:spcPts val="7769"/>
              </a:lnSpc>
            </a:pPr>
            <a:r>
              <a:rPr lang="en-US" sz="6999" b="1">
                <a:solidFill>
                  <a:srgbClr val="000000"/>
                </a:solidFill>
                <a:latin typeface="Public Sans Heavy"/>
                <a:ea typeface="Public Sans Heavy"/>
                <a:cs typeface="Public Sans Heavy"/>
                <a:sym typeface="Public Sans Heavy"/>
              </a:rPr>
              <a:t>PRICING STRATEGY</a:t>
            </a:r>
          </a:p>
        </p:txBody>
      </p:sp>
      <p:sp>
        <p:nvSpPr>
          <p:cNvPr id="3" name="Freeform 3" descr="RG-Listing-Presentation-Email-copy_Page_24.jpg"/>
          <p:cNvSpPr/>
          <p:nvPr/>
        </p:nvSpPr>
        <p:spPr>
          <a:xfrm>
            <a:off x="8063525" y="2955107"/>
            <a:ext cx="7498383" cy="5274493"/>
          </a:xfrm>
          <a:custGeom>
            <a:avLst/>
            <a:gdLst/>
            <a:ahLst/>
            <a:cxnLst/>
            <a:rect l="l" t="t" r="r" b="b"/>
            <a:pathLst>
              <a:path w="7498383" h="5274493">
                <a:moveTo>
                  <a:pt x="0" y="0"/>
                </a:moveTo>
                <a:lnTo>
                  <a:pt x="7498384" y="0"/>
                </a:lnTo>
                <a:lnTo>
                  <a:pt x="7498384" y="5274493"/>
                </a:lnTo>
                <a:lnTo>
                  <a:pt x="0" y="5274493"/>
                </a:lnTo>
                <a:lnTo>
                  <a:pt x="0" y="0"/>
                </a:lnTo>
                <a:close/>
              </a:path>
            </a:pathLst>
          </a:custGeom>
          <a:blipFill>
            <a:blip r:embed="rId2"/>
            <a:stretch>
              <a:fillRect t="-4724" r="-27"/>
            </a:stretch>
          </a:blipFill>
        </p:spPr>
        <p:txBody>
          <a:bodyPr/>
          <a:lstStyle/>
          <a:p>
            <a:endParaRPr lang="en-CA"/>
          </a:p>
        </p:txBody>
      </p:sp>
      <p:sp>
        <p:nvSpPr>
          <p:cNvPr id="4" name="Freeform 4"/>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487009" y="2079742"/>
            <a:ext cx="6127517" cy="6127517"/>
            <a:chOff x="0" y="0"/>
            <a:chExt cx="6350000" cy="6350000"/>
          </a:xfrm>
        </p:grpSpPr>
        <p:sp>
          <p:nvSpPr>
            <p:cNvPr id="3" name="Freeform 3"/>
            <p:cNvSpPr/>
            <p:nvPr/>
          </p:nvSpPr>
          <p:spPr>
            <a:xfrm>
              <a:off x="254" y="1270"/>
              <a:ext cx="6348984" cy="6348984"/>
            </a:xfrm>
            <a:custGeom>
              <a:avLst/>
              <a:gdLst/>
              <a:ahLst/>
              <a:cxnLst/>
              <a:rect l="l" t="t" r="r" b="b"/>
              <a:pathLst>
                <a:path w="6348984" h="6348984">
                  <a:moveTo>
                    <a:pt x="0" y="3174492"/>
                  </a:moveTo>
                  <a:lnTo>
                    <a:pt x="3174492" y="0"/>
                  </a:lnTo>
                  <a:lnTo>
                    <a:pt x="6348984" y="3174492"/>
                  </a:lnTo>
                  <a:lnTo>
                    <a:pt x="3174492" y="6348984"/>
                  </a:lnTo>
                  <a:close/>
                </a:path>
              </a:pathLst>
            </a:custGeom>
            <a:solidFill>
              <a:srgbClr val="000000"/>
            </a:solidFill>
          </p:spPr>
          <p:txBody>
            <a:bodyPr/>
            <a:lstStyle/>
            <a:p>
              <a:endParaRPr lang="en-CA"/>
            </a:p>
          </p:txBody>
        </p:sp>
        <p:sp>
          <p:nvSpPr>
            <p:cNvPr id="4" name="Freeform 4"/>
            <p:cNvSpPr/>
            <p:nvPr/>
          </p:nvSpPr>
          <p:spPr>
            <a:xfrm>
              <a:off x="991997" y="1091406"/>
              <a:ext cx="4366006" cy="4167187"/>
            </a:xfrm>
            <a:custGeom>
              <a:avLst/>
              <a:gdLst/>
              <a:ahLst/>
              <a:cxnLst/>
              <a:rect l="l" t="t" r="r" b="b"/>
              <a:pathLst>
                <a:path w="4366006" h="4167187">
                  <a:moveTo>
                    <a:pt x="2183003" y="3334"/>
                  </a:moveTo>
                  <a:cubicBezTo>
                    <a:pt x="1437581" y="0"/>
                    <a:pt x="747353" y="395765"/>
                    <a:pt x="373676" y="1040769"/>
                  </a:cubicBezTo>
                  <a:cubicBezTo>
                    <a:pt x="0" y="1685773"/>
                    <a:pt x="0" y="2481415"/>
                    <a:pt x="373676" y="3126419"/>
                  </a:cubicBezTo>
                  <a:cubicBezTo>
                    <a:pt x="747353" y="3771423"/>
                    <a:pt x="1437581" y="4167187"/>
                    <a:pt x="2183003" y="4163854"/>
                  </a:cubicBezTo>
                  <a:cubicBezTo>
                    <a:pt x="2928425" y="4167187"/>
                    <a:pt x="3618653" y="3771423"/>
                    <a:pt x="3992330" y="3126419"/>
                  </a:cubicBezTo>
                  <a:cubicBezTo>
                    <a:pt x="4366006" y="2481415"/>
                    <a:pt x="4366006" y="1685773"/>
                    <a:pt x="3992330" y="1040769"/>
                  </a:cubicBezTo>
                  <a:cubicBezTo>
                    <a:pt x="3618653" y="395765"/>
                    <a:pt x="2928425" y="0"/>
                    <a:pt x="2183003" y="3334"/>
                  </a:cubicBezTo>
                  <a:close/>
                </a:path>
              </a:pathLst>
            </a:custGeom>
            <a:blipFill>
              <a:blip r:embed="rId2"/>
              <a:stretch>
                <a:fillRect l="-24572" r="-24572"/>
              </a:stretch>
            </a:blipFill>
          </p:spPr>
          <p:txBody>
            <a:bodyPr/>
            <a:lstStyle/>
            <a:p>
              <a:endParaRPr lang="en-CA"/>
            </a:p>
          </p:txBody>
        </p:sp>
      </p:grpSp>
      <p:sp>
        <p:nvSpPr>
          <p:cNvPr id="5" name="AutoShape 5"/>
          <p:cNvSpPr/>
          <p:nvPr/>
        </p:nvSpPr>
        <p:spPr>
          <a:xfrm flipH="1">
            <a:off x="6547929" y="1751081"/>
            <a:ext cx="2768938" cy="0"/>
          </a:xfrm>
          <a:prstGeom prst="line">
            <a:avLst/>
          </a:prstGeom>
          <a:ln w="47625" cap="flat">
            <a:solidFill>
              <a:srgbClr val="000000"/>
            </a:solidFill>
            <a:prstDash val="solid"/>
            <a:headEnd type="none" w="sm" len="sm"/>
            <a:tailEnd type="none" w="sm" len="sm"/>
          </a:ln>
        </p:spPr>
        <p:txBody>
          <a:bodyPr/>
          <a:lstStyle/>
          <a:p>
            <a:endParaRPr lang="en-CA"/>
          </a:p>
        </p:txBody>
      </p:sp>
      <p:sp>
        <p:nvSpPr>
          <p:cNvPr id="6" name="TextBox 6"/>
          <p:cNvSpPr txBox="1"/>
          <p:nvPr/>
        </p:nvSpPr>
        <p:spPr>
          <a:xfrm>
            <a:off x="2137402" y="1157038"/>
            <a:ext cx="4410527" cy="1054735"/>
          </a:xfrm>
          <a:prstGeom prst="rect">
            <a:avLst/>
          </a:prstGeom>
        </p:spPr>
        <p:txBody>
          <a:bodyPr lIns="0" tIns="0" rIns="0" bIns="0" rtlCol="0" anchor="t">
            <a:spAutoFit/>
          </a:bodyPr>
          <a:lstStyle/>
          <a:p>
            <a:pPr algn="l">
              <a:lnSpc>
                <a:spcPts val="8539"/>
              </a:lnSpc>
            </a:pPr>
            <a:r>
              <a:rPr lang="en-US" sz="6099" b="1">
                <a:solidFill>
                  <a:srgbClr val="000000"/>
                </a:solidFill>
                <a:latin typeface="Public Sans Bold"/>
                <a:ea typeface="Public Sans Bold"/>
                <a:cs typeface="Public Sans Bold"/>
                <a:sym typeface="Public Sans Bold"/>
              </a:rPr>
              <a:t>WELCOME</a:t>
            </a:r>
          </a:p>
        </p:txBody>
      </p:sp>
      <p:sp>
        <p:nvSpPr>
          <p:cNvPr id="7" name="TextBox 7"/>
          <p:cNvSpPr txBox="1"/>
          <p:nvPr/>
        </p:nvSpPr>
        <p:spPr>
          <a:xfrm>
            <a:off x="2137402" y="2788103"/>
            <a:ext cx="10000659" cy="2473325"/>
          </a:xfrm>
          <a:prstGeom prst="rect">
            <a:avLst/>
          </a:prstGeom>
        </p:spPr>
        <p:txBody>
          <a:bodyPr lIns="0" tIns="0" rIns="0" bIns="0" rtlCol="0" anchor="t">
            <a:spAutoFit/>
          </a:bodyPr>
          <a:lstStyle/>
          <a:p>
            <a:pPr algn="l">
              <a:lnSpc>
                <a:spcPts val="4900"/>
              </a:lnSpc>
            </a:pPr>
            <a:r>
              <a:rPr lang="en-US" sz="3500">
                <a:solidFill>
                  <a:srgbClr val="000000"/>
                </a:solidFill>
                <a:latin typeface="Public Sans"/>
                <a:ea typeface="Public Sans"/>
                <a:cs typeface="Public Sans"/>
                <a:sym typeface="Public Sans"/>
              </a:rPr>
              <a:t>Thank you for giving Save Max the opportunity to present before you &amp; the potential opportunity to represent you in the sale of your home.</a:t>
            </a:r>
          </a:p>
        </p:txBody>
      </p:sp>
      <p:sp>
        <p:nvSpPr>
          <p:cNvPr id="8" name="TextBox 8"/>
          <p:cNvSpPr txBox="1"/>
          <p:nvPr/>
        </p:nvSpPr>
        <p:spPr>
          <a:xfrm>
            <a:off x="2137402" y="5546588"/>
            <a:ext cx="10000659" cy="3092450"/>
          </a:xfrm>
          <a:prstGeom prst="rect">
            <a:avLst/>
          </a:prstGeom>
        </p:spPr>
        <p:txBody>
          <a:bodyPr lIns="0" tIns="0" rIns="0" bIns="0" rtlCol="0" anchor="t">
            <a:spAutoFit/>
          </a:bodyPr>
          <a:lstStyle/>
          <a:p>
            <a:pPr algn="l">
              <a:lnSpc>
                <a:spcPts val="4900"/>
              </a:lnSpc>
            </a:pPr>
            <a:r>
              <a:rPr lang="en-US" sz="3500">
                <a:solidFill>
                  <a:srgbClr val="000000"/>
                </a:solidFill>
                <a:latin typeface="Public Sans"/>
                <a:ea typeface="Public Sans"/>
                <a:cs typeface="Public Sans"/>
                <a:sym typeface="Public Sans"/>
              </a:rPr>
              <a:t>Your HOME is UNIQUE; Both as a place where you have built many memories and as a significant asset. We are respectful of your home &amp; mindful of our responsibility to maximize its value in a short timeframe. </a:t>
            </a:r>
          </a:p>
        </p:txBody>
      </p:sp>
      <p:sp>
        <p:nvSpPr>
          <p:cNvPr id="9" name="Freeform 9"/>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0" name="Freeform 10"/>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627749" y="3430313"/>
            <a:ext cx="4238279" cy="2975602"/>
          </a:xfrm>
          <a:prstGeom prst="rect">
            <a:avLst/>
          </a:prstGeom>
        </p:spPr>
        <p:txBody>
          <a:bodyPr lIns="0" tIns="0" rIns="0" bIns="0" rtlCol="0" anchor="t">
            <a:spAutoFit/>
          </a:bodyPr>
          <a:lstStyle/>
          <a:p>
            <a:pPr algn="l">
              <a:lnSpc>
                <a:spcPts val="7769"/>
              </a:lnSpc>
            </a:pPr>
            <a:r>
              <a:rPr lang="en-US" sz="6999" b="1">
                <a:solidFill>
                  <a:srgbClr val="000000"/>
                </a:solidFill>
                <a:latin typeface="Public Sans Heavy"/>
                <a:ea typeface="Public Sans Heavy"/>
                <a:cs typeface="Public Sans Heavy"/>
                <a:sym typeface="Public Sans Heavy"/>
              </a:rPr>
              <a:t>RECORD VIRTUAL TOUR</a:t>
            </a:r>
          </a:p>
        </p:txBody>
      </p:sp>
      <p:sp>
        <p:nvSpPr>
          <p:cNvPr id="3" name="Freeform 3" descr="C:\Users\LoveleenDhiman\Desktop\matterport_dollhouse1.png"/>
          <p:cNvSpPr/>
          <p:nvPr/>
        </p:nvSpPr>
        <p:spPr>
          <a:xfrm>
            <a:off x="6866028" y="2772461"/>
            <a:ext cx="9045076" cy="4742078"/>
          </a:xfrm>
          <a:custGeom>
            <a:avLst/>
            <a:gdLst/>
            <a:ahLst/>
            <a:cxnLst/>
            <a:rect l="l" t="t" r="r" b="b"/>
            <a:pathLst>
              <a:path w="9045076" h="4742078">
                <a:moveTo>
                  <a:pt x="0" y="0"/>
                </a:moveTo>
                <a:lnTo>
                  <a:pt x="9045075" y="0"/>
                </a:lnTo>
                <a:lnTo>
                  <a:pt x="9045075" y="4742078"/>
                </a:lnTo>
                <a:lnTo>
                  <a:pt x="0" y="4742078"/>
                </a:lnTo>
                <a:lnTo>
                  <a:pt x="0" y="0"/>
                </a:lnTo>
                <a:close/>
              </a:path>
            </a:pathLst>
          </a:custGeom>
          <a:blipFill>
            <a:blip r:embed="rId2"/>
            <a:stretch>
              <a:fillRect b="-7291"/>
            </a:stretch>
          </a:blipFill>
        </p:spPr>
        <p:txBody>
          <a:bodyPr/>
          <a:lstStyle/>
          <a:p>
            <a:endParaRPr lang="en-CA"/>
          </a:p>
        </p:txBody>
      </p:sp>
      <p:sp>
        <p:nvSpPr>
          <p:cNvPr id="4" name="Freeform 4"/>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382944" y="3679512"/>
            <a:ext cx="4611123" cy="2975602"/>
          </a:xfrm>
          <a:prstGeom prst="rect">
            <a:avLst/>
          </a:prstGeom>
        </p:spPr>
        <p:txBody>
          <a:bodyPr lIns="0" tIns="0" rIns="0" bIns="0" rtlCol="0" anchor="t">
            <a:spAutoFit/>
          </a:bodyPr>
          <a:lstStyle/>
          <a:p>
            <a:pPr algn="l">
              <a:lnSpc>
                <a:spcPts val="7769"/>
              </a:lnSpc>
            </a:pPr>
            <a:r>
              <a:rPr lang="en-US" sz="6999" b="1">
                <a:solidFill>
                  <a:srgbClr val="000000"/>
                </a:solidFill>
                <a:latin typeface="Public Sans Heavy"/>
                <a:ea typeface="Public Sans Heavy"/>
                <a:cs typeface="Public Sans Heavy"/>
                <a:sym typeface="Public Sans Heavy"/>
              </a:rPr>
              <a:t>CREATE FEATURE SHEET</a:t>
            </a:r>
          </a:p>
        </p:txBody>
      </p:sp>
      <p:sp>
        <p:nvSpPr>
          <p:cNvPr id="3" name="Freeform 3"/>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6994067" y="963910"/>
            <a:ext cx="10694508" cy="8090501"/>
          </a:xfrm>
          <a:custGeom>
            <a:avLst/>
            <a:gdLst/>
            <a:ahLst/>
            <a:cxnLst/>
            <a:rect l="l" t="t" r="r" b="b"/>
            <a:pathLst>
              <a:path w="10694508" h="8090501">
                <a:moveTo>
                  <a:pt x="0" y="0"/>
                </a:moveTo>
                <a:lnTo>
                  <a:pt x="10694508" y="0"/>
                </a:lnTo>
                <a:lnTo>
                  <a:pt x="10694508" y="8090500"/>
                </a:lnTo>
                <a:lnTo>
                  <a:pt x="0" y="8090500"/>
                </a:lnTo>
                <a:lnTo>
                  <a:pt x="0" y="0"/>
                </a:lnTo>
                <a:close/>
              </a:path>
            </a:pathLst>
          </a:custGeom>
          <a:blipFill>
            <a:blip r:embed="rId4"/>
            <a:stretch>
              <a:fillRect l="-4277" t="-16955" r="-5703" b="-28424"/>
            </a:stretch>
          </a:blipFill>
        </p:spPr>
        <p:txBody>
          <a:bodyPr/>
          <a:lstStyle/>
          <a:p>
            <a:endParaRPr lang="en-CA"/>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653377" y="2650812"/>
            <a:ext cx="7432549" cy="2975602"/>
          </a:xfrm>
          <a:prstGeom prst="rect">
            <a:avLst/>
          </a:prstGeom>
        </p:spPr>
        <p:txBody>
          <a:bodyPr lIns="0" tIns="0" rIns="0" bIns="0" rtlCol="0" anchor="t">
            <a:spAutoFit/>
          </a:bodyPr>
          <a:lstStyle/>
          <a:p>
            <a:pPr algn="l">
              <a:lnSpc>
                <a:spcPts val="7769"/>
              </a:lnSpc>
            </a:pPr>
            <a:r>
              <a:rPr lang="en-US" sz="6999" b="1">
                <a:solidFill>
                  <a:srgbClr val="000000"/>
                </a:solidFill>
                <a:latin typeface="Public Sans Heavy"/>
                <a:ea typeface="Public Sans Heavy"/>
                <a:cs typeface="Public Sans Heavy"/>
                <a:sym typeface="Public Sans Heavy"/>
              </a:rPr>
              <a:t>SCHEDULE PROFESSIONAL STAGING</a:t>
            </a:r>
          </a:p>
        </p:txBody>
      </p:sp>
      <p:sp>
        <p:nvSpPr>
          <p:cNvPr id="3" name="Freeform 3" descr="Master Bedroom Staging"/>
          <p:cNvSpPr/>
          <p:nvPr/>
        </p:nvSpPr>
        <p:spPr>
          <a:xfrm>
            <a:off x="10325859" y="1879170"/>
            <a:ext cx="6231755" cy="4673817"/>
          </a:xfrm>
          <a:custGeom>
            <a:avLst/>
            <a:gdLst/>
            <a:ahLst/>
            <a:cxnLst/>
            <a:rect l="l" t="t" r="r" b="b"/>
            <a:pathLst>
              <a:path w="6231755" h="4673817">
                <a:moveTo>
                  <a:pt x="0" y="0"/>
                </a:moveTo>
                <a:lnTo>
                  <a:pt x="6231755" y="0"/>
                </a:lnTo>
                <a:lnTo>
                  <a:pt x="6231755" y="4673816"/>
                </a:lnTo>
                <a:lnTo>
                  <a:pt x="0" y="4673816"/>
                </a:lnTo>
                <a:lnTo>
                  <a:pt x="0" y="0"/>
                </a:lnTo>
                <a:close/>
              </a:path>
            </a:pathLst>
          </a:custGeom>
          <a:blipFill>
            <a:blip r:embed="rId2"/>
            <a:stretch>
              <a:fillRect/>
            </a:stretch>
          </a:blipFill>
        </p:spPr>
        <p:txBody>
          <a:bodyPr/>
          <a:lstStyle/>
          <a:p>
            <a:endParaRPr lang="en-CA"/>
          </a:p>
        </p:txBody>
      </p:sp>
      <p:sp>
        <p:nvSpPr>
          <p:cNvPr id="4" name="Freeform 4" descr="Real Estate Photography &amp; Video in NJ &amp; NYC - Marketing made easy."/>
          <p:cNvSpPr/>
          <p:nvPr/>
        </p:nvSpPr>
        <p:spPr>
          <a:xfrm>
            <a:off x="7461688" y="5721301"/>
            <a:ext cx="5728341" cy="3219838"/>
          </a:xfrm>
          <a:custGeom>
            <a:avLst/>
            <a:gdLst/>
            <a:ahLst/>
            <a:cxnLst/>
            <a:rect l="l" t="t" r="r" b="b"/>
            <a:pathLst>
              <a:path w="5728341" h="3219838">
                <a:moveTo>
                  <a:pt x="0" y="0"/>
                </a:moveTo>
                <a:lnTo>
                  <a:pt x="5728341" y="0"/>
                </a:lnTo>
                <a:lnTo>
                  <a:pt x="5728341" y="3219837"/>
                </a:lnTo>
                <a:lnTo>
                  <a:pt x="0" y="3219837"/>
                </a:lnTo>
                <a:lnTo>
                  <a:pt x="0" y="0"/>
                </a:lnTo>
                <a:close/>
              </a:path>
            </a:pathLst>
          </a:custGeom>
          <a:blipFill>
            <a:blip r:embed="rId3"/>
            <a:stretch>
              <a:fillRect l="-9539" t="-22450"/>
            </a:stretch>
          </a:blipFill>
        </p:spPr>
        <p:txBody>
          <a:bodyPr/>
          <a:lstStyle/>
          <a:p>
            <a:endParaRPr lang="en-CA"/>
          </a:p>
        </p:txBody>
      </p:sp>
      <p:sp>
        <p:nvSpPr>
          <p:cNvPr id="5" name="Freeform 5"/>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Freeform 6"/>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3636695" y="5914892"/>
            <a:ext cx="2478010" cy="2069138"/>
          </a:xfrm>
          <a:custGeom>
            <a:avLst/>
            <a:gdLst/>
            <a:ahLst/>
            <a:cxnLst/>
            <a:rect l="l" t="t" r="r" b="b"/>
            <a:pathLst>
              <a:path w="2478010" h="2069138">
                <a:moveTo>
                  <a:pt x="0" y="0"/>
                </a:moveTo>
                <a:lnTo>
                  <a:pt x="2478010" y="0"/>
                </a:lnTo>
                <a:lnTo>
                  <a:pt x="2478010" y="2069138"/>
                </a:lnTo>
                <a:lnTo>
                  <a:pt x="0" y="2069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3107650" y="6719712"/>
            <a:ext cx="1592609" cy="1685300"/>
          </a:xfrm>
          <a:custGeom>
            <a:avLst/>
            <a:gdLst/>
            <a:ahLst/>
            <a:cxnLst/>
            <a:rect l="l" t="t" r="r" b="b"/>
            <a:pathLst>
              <a:path w="1592609" h="1685300">
                <a:moveTo>
                  <a:pt x="0" y="0"/>
                </a:moveTo>
                <a:lnTo>
                  <a:pt x="1592609" y="0"/>
                </a:lnTo>
                <a:lnTo>
                  <a:pt x="1592609" y="1685300"/>
                </a:lnTo>
                <a:lnTo>
                  <a:pt x="0" y="1685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8150165" y="6025107"/>
            <a:ext cx="2605892" cy="2289928"/>
          </a:xfrm>
          <a:custGeom>
            <a:avLst/>
            <a:gdLst/>
            <a:ahLst/>
            <a:cxnLst/>
            <a:rect l="l" t="t" r="r" b="b"/>
            <a:pathLst>
              <a:path w="2605892" h="2289928">
                <a:moveTo>
                  <a:pt x="0" y="0"/>
                </a:moveTo>
                <a:lnTo>
                  <a:pt x="2605892" y="0"/>
                </a:lnTo>
                <a:lnTo>
                  <a:pt x="2605892" y="2289928"/>
                </a:lnTo>
                <a:lnTo>
                  <a:pt x="0" y="22899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2859389" y="5914892"/>
            <a:ext cx="2478010" cy="2069138"/>
          </a:xfrm>
          <a:custGeom>
            <a:avLst/>
            <a:gdLst/>
            <a:ahLst/>
            <a:cxnLst/>
            <a:rect l="l" t="t" r="r" b="b"/>
            <a:pathLst>
              <a:path w="2478010" h="2069138">
                <a:moveTo>
                  <a:pt x="0" y="0"/>
                </a:moveTo>
                <a:lnTo>
                  <a:pt x="2478010" y="0"/>
                </a:lnTo>
                <a:lnTo>
                  <a:pt x="2478010" y="2069138"/>
                </a:lnTo>
                <a:lnTo>
                  <a:pt x="0" y="2069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12614567" y="6614034"/>
            <a:ext cx="1483827" cy="1458042"/>
          </a:xfrm>
          <a:custGeom>
            <a:avLst/>
            <a:gdLst/>
            <a:ahLst/>
            <a:cxnLst/>
            <a:rect l="l" t="t" r="r" b="b"/>
            <a:pathLst>
              <a:path w="1483827" h="1458042">
                <a:moveTo>
                  <a:pt x="0" y="0"/>
                </a:moveTo>
                <a:lnTo>
                  <a:pt x="1483827" y="0"/>
                </a:lnTo>
                <a:lnTo>
                  <a:pt x="1483827" y="1458042"/>
                </a:lnTo>
                <a:lnTo>
                  <a:pt x="0" y="14580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7" name="Freeform 7"/>
          <p:cNvSpPr/>
          <p:nvPr/>
        </p:nvSpPr>
        <p:spPr>
          <a:xfrm>
            <a:off x="6686205" y="6678646"/>
            <a:ext cx="896239" cy="896239"/>
          </a:xfrm>
          <a:custGeom>
            <a:avLst/>
            <a:gdLst/>
            <a:ahLst/>
            <a:cxnLst/>
            <a:rect l="l" t="t" r="r" b="b"/>
            <a:pathLst>
              <a:path w="896239" h="896239">
                <a:moveTo>
                  <a:pt x="0" y="0"/>
                </a:moveTo>
                <a:lnTo>
                  <a:pt x="896239" y="0"/>
                </a:lnTo>
                <a:lnTo>
                  <a:pt x="896239" y="896239"/>
                </a:lnTo>
                <a:lnTo>
                  <a:pt x="0" y="8962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8" name="Freeform 8"/>
          <p:cNvSpPr/>
          <p:nvPr/>
        </p:nvSpPr>
        <p:spPr>
          <a:xfrm>
            <a:off x="11323778" y="6853932"/>
            <a:ext cx="909445" cy="545667"/>
          </a:xfrm>
          <a:custGeom>
            <a:avLst/>
            <a:gdLst/>
            <a:ahLst/>
            <a:cxnLst/>
            <a:rect l="l" t="t" r="r" b="b"/>
            <a:pathLst>
              <a:path w="909445" h="545667">
                <a:moveTo>
                  <a:pt x="0" y="0"/>
                </a:moveTo>
                <a:lnTo>
                  <a:pt x="909445" y="0"/>
                </a:lnTo>
                <a:lnTo>
                  <a:pt x="909445" y="545667"/>
                </a:lnTo>
                <a:lnTo>
                  <a:pt x="0" y="5456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9" name="Freeform 9"/>
          <p:cNvSpPr/>
          <p:nvPr/>
        </p:nvSpPr>
        <p:spPr>
          <a:xfrm rot="2796734">
            <a:off x="3462807" y="7037676"/>
            <a:ext cx="747072" cy="1299256"/>
          </a:xfrm>
          <a:custGeom>
            <a:avLst/>
            <a:gdLst/>
            <a:ahLst/>
            <a:cxnLst/>
            <a:rect l="l" t="t" r="r" b="b"/>
            <a:pathLst>
              <a:path w="747072" h="1299256">
                <a:moveTo>
                  <a:pt x="0" y="0"/>
                </a:moveTo>
                <a:lnTo>
                  <a:pt x="747072" y="0"/>
                </a:lnTo>
                <a:lnTo>
                  <a:pt x="747072" y="1299257"/>
                </a:lnTo>
                <a:lnTo>
                  <a:pt x="0" y="1299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0" name="TextBox 10"/>
          <p:cNvSpPr txBox="1"/>
          <p:nvPr/>
        </p:nvSpPr>
        <p:spPr>
          <a:xfrm>
            <a:off x="2433987" y="1181601"/>
            <a:ext cx="13300038" cy="982591"/>
          </a:xfrm>
          <a:prstGeom prst="rect">
            <a:avLst/>
          </a:prstGeom>
        </p:spPr>
        <p:txBody>
          <a:bodyPr lIns="0" tIns="0" rIns="0" bIns="0" rtlCol="0" anchor="t">
            <a:spAutoFit/>
          </a:bodyPr>
          <a:lstStyle/>
          <a:p>
            <a:pPr algn="ctr">
              <a:lnSpc>
                <a:spcPts val="7547"/>
              </a:lnSpc>
            </a:pPr>
            <a:r>
              <a:rPr lang="en-US" sz="6799" b="1">
                <a:solidFill>
                  <a:srgbClr val="000000"/>
                </a:solidFill>
                <a:latin typeface="Public Sans Heavy"/>
                <a:ea typeface="Public Sans Heavy"/>
                <a:cs typeface="Public Sans Heavy"/>
                <a:sym typeface="Public Sans Heavy"/>
              </a:rPr>
              <a:t>MARKETING YOUR PROPERTY</a:t>
            </a:r>
          </a:p>
        </p:txBody>
      </p:sp>
      <p:sp>
        <p:nvSpPr>
          <p:cNvPr id="11" name="TextBox 11"/>
          <p:cNvSpPr txBox="1"/>
          <p:nvPr/>
        </p:nvSpPr>
        <p:spPr>
          <a:xfrm>
            <a:off x="2433987" y="2214103"/>
            <a:ext cx="13420027" cy="568885"/>
          </a:xfrm>
          <a:prstGeom prst="rect">
            <a:avLst/>
          </a:prstGeom>
        </p:spPr>
        <p:txBody>
          <a:bodyPr lIns="0" tIns="0" rIns="0" bIns="0" rtlCol="0" anchor="t">
            <a:spAutoFit/>
          </a:bodyPr>
          <a:lstStyle/>
          <a:p>
            <a:pPr algn="ctr">
              <a:lnSpc>
                <a:spcPts val="4283"/>
              </a:lnSpc>
            </a:pPr>
            <a:r>
              <a:rPr lang="en-US" sz="3858">
                <a:solidFill>
                  <a:srgbClr val="000000"/>
                </a:solidFill>
                <a:latin typeface="Public Sans"/>
                <a:ea typeface="Public Sans"/>
                <a:cs typeface="Public Sans"/>
                <a:sym typeface="Public Sans"/>
              </a:rPr>
              <a:t>(Post-Listing) </a:t>
            </a:r>
          </a:p>
        </p:txBody>
      </p:sp>
      <p:sp>
        <p:nvSpPr>
          <p:cNvPr id="12" name="TextBox 12"/>
          <p:cNvSpPr txBox="1"/>
          <p:nvPr/>
        </p:nvSpPr>
        <p:spPr>
          <a:xfrm>
            <a:off x="1825645" y="3246297"/>
            <a:ext cx="14636711" cy="2157964"/>
          </a:xfrm>
          <a:prstGeom prst="rect">
            <a:avLst/>
          </a:prstGeom>
        </p:spPr>
        <p:txBody>
          <a:bodyPr lIns="0" tIns="0" rIns="0" bIns="0" rtlCol="0" anchor="t">
            <a:spAutoFit/>
          </a:bodyPr>
          <a:lstStyle/>
          <a:p>
            <a:pPr algn="ctr">
              <a:lnSpc>
                <a:spcPts val="4216"/>
              </a:lnSpc>
            </a:pPr>
            <a:r>
              <a:rPr lang="en-US" sz="3798">
                <a:solidFill>
                  <a:srgbClr val="000000"/>
                </a:solidFill>
                <a:latin typeface="Public Sans"/>
                <a:ea typeface="Public Sans"/>
                <a:cs typeface="Public Sans"/>
                <a:sym typeface="Public Sans"/>
              </a:rPr>
              <a:t>Each day, we actively market your property through targeted outreach, marketplace prospecting, and strategic promotion across online and social media platforms to connect with potential buyers and maximize exposure.</a:t>
            </a:r>
          </a:p>
        </p:txBody>
      </p:sp>
      <p:sp>
        <p:nvSpPr>
          <p:cNvPr id="13" name="TextBox 13"/>
          <p:cNvSpPr txBox="1"/>
          <p:nvPr/>
        </p:nvSpPr>
        <p:spPr>
          <a:xfrm>
            <a:off x="3955241" y="8414537"/>
            <a:ext cx="1840918" cy="371675"/>
          </a:xfrm>
          <a:prstGeom prst="rect">
            <a:avLst/>
          </a:prstGeom>
        </p:spPr>
        <p:txBody>
          <a:bodyPr lIns="0" tIns="0" rIns="0" bIns="0" rtlCol="0" anchor="t">
            <a:spAutoFit/>
          </a:bodyPr>
          <a:lstStyle/>
          <a:p>
            <a:pPr algn="ctr">
              <a:lnSpc>
                <a:spcPts val="2794"/>
              </a:lnSpc>
            </a:pPr>
            <a:r>
              <a:rPr lang="en-US" sz="2517" b="1">
                <a:solidFill>
                  <a:srgbClr val="000000"/>
                </a:solidFill>
                <a:latin typeface="Public Sans Bold"/>
                <a:ea typeface="Public Sans Bold"/>
                <a:cs typeface="Public Sans Bold"/>
                <a:sym typeface="Public Sans Bold"/>
              </a:rPr>
              <a:t>Right Price</a:t>
            </a:r>
          </a:p>
        </p:txBody>
      </p:sp>
      <p:sp>
        <p:nvSpPr>
          <p:cNvPr id="14" name="TextBox 14"/>
          <p:cNvSpPr txBox="1"/>
          <p:nvPr/>
        </p:nvSpPr>
        <p:spPr>
          <a:xfrm>
            <a:off x="8532652" y="8428924"/>
            <a:ext cx="1840918" cy="724100"/>
          </a:xfrm>
          <a:prstGeom prst="rect">
            <a:avLst/>
          </a:prstGeom>
        </p:spPr>
        <p:txBody>
          <a:bodyPr lIns="0" tIns="0" rIns="0" bIns="0" rtlCol="0" anchor="t">
            <a:spAutoFit/>
          </a:bodyPr>
          <a:lstStyle/>
          <a:p>
            <a:pPr algn="ctr">
              <a:lnSpc>
                <a:spcPts val="2794"/>
              </a:lnSpc>
            </a:pPr>
            <a:r>
              <a:rPr lang="en-US" sz="2517" b="1">
                <a:solidFill>
                  <a:srgbClr val="000000"/>
                </a:solidFill>
                <a:latin typeface="Public Sans Bold"/>
                <a:ea typeface="Public Sans Bold"/>
                <a:cs typeface="Public Sans Bold"/>
                <a:sym typeface="Public Sans Bold"/>
              </a:rPr>
              <a:t>Save Max</a:t>
            </a:r>
          </a:p>
          <a:p>
            <a:pPr algn="ctr">
              <a:lnSpc>
                <a:spcPts val="2794"/>
              </a:lnSpc>
            </a:pPr>
            <a:r>
              <a:rPr lang="en-US" sz="2517" b="1">
                <a:solidFill>
                  <a:srgbClr val="000000"/>
                </a:solidFill>
                <a:latin typeface="Public Sans Bold"/>
                <a:ea typeface="Public Sans Bold"/>
                <a:cs typeface="Public Sans Bold"/>
                <a:sym typeface="Public Sans Bold"/>
              </a:rPr>
              <a:t>Marketing</a:t>
            </a:r>
          </a:p>
        </p:txBody>
      </p:sp>
      <p:sp>
        <p:nvSpPr>
          <p:cNvPr id="15" name="TextBox 15"/>
          <p:cNvSpPr txBox="1"/>
          <p:nvPr/>
        </p:nvSpPr>
        <p:spPr>
          <a:xfrm>
            <a:off x="13278695" y="8414537"/>
            <a:ext cx="1840918" cy="371675"/>
          </a:xfrm>
          <a:prstGeom prst="rect">
            <a:avLst/>
          </a:prstGeom>
        </p:spPr>
        <p:txBody>
          <a:bodyPr lIns="0" tIns="0" rIns="0" bIns="0" rtlCol="0" anchor="t">
            <a:spAutoFit/>
          </a:bodyPr>
          <a:lstStyle/>
          <a:p>
            <a:pPr algn="ctr">
              <a:lnSpc>
                <a:spcPts val="2794"/>
              </a:lnSpc>
            </a:pPr>
            <a:r>
              <a:rPr lang="en-US" sz="2517" b="1">
                <a:solidFill>
                  <a:srgbClr val="000000"/>
                </a:solidFill>
                <a:latin typeface="Public Sans Bold"/>
                <a:ea typeface="Public Sans Bold"/>
                <a:cs typeface="Public Sans Bold"/>
                <a:sym typeface="Public Sans Bold"/>
              </a:rPr>
              <a:t>House Sold</a:t>
            </a:r>
          </a:p>
        </p:txBody>
      </p:sp>
      <p:sp>
        <p:nvSpPr>
          <p:cNvPr id="16" name="Freeform 16" descr="A person in a suit and tie  Description automatically generated"/>
          <p:cNvSpPr/>
          <p:nvPr/>
        </p:nvSpPr>
        <p:spPr>
          <a:xfrm>
            <a:off x="13039094" y="6760626"/>
            <a:ext cx="1160061" cy="1554409"/>
          </a:xfrm>
          <a:custGeom>
            <a:avLst/>
            <a:gdLst/>
            <a:ahLst/>
            <a:cxnLst/>
            <a:rect l="l" t="t" r="r" b="b"/>
            <a:pathLst>
              <a:path w="1160061" h="1554409">
                <a:moveTo>
                  <a:pt x="0" y="0"/>
                </a:moveTo>
                <a:lnTo>
                  <a:pt x="1160061" y="0"/>
                </a:lnTo>
                <a:lnTo>
                  <a:pt x="1160061" y="1554409"/>
                </a:lnTo>
                <a:lnTo>
                  <a:pt x="0" y="1554409"/>
                </a:lnTo>
                <a:lnTo>
                  <a:pt x="0" y="0"/>
                </a:lnTo>
                <a:close/>
              </a:path>
            </a:pathLst>
          </a:custGeom>
          <a:blipFill>
            <a:blip r:embed="rId16"/>
            <a:stretch>
              <a:fillRect l="-30" r="-30"/>
            </a:stretch>
          </a:blipFill>
        </p:spPr>
        <p:txBody>
          <a:bodyPr/>
          <a:lstStyle/>
          <a:p>
            <a:endParaRPr lang="en-CA"/>
          </a:p>
        </p:txBody>
      </p:sp>
      <p:sp>
        <p:nvSpPr>
          <p:cNvPr id="17" name="Freeform 17"/>
          <p:cNvSpPr/>
          <p:nvPr/>
        </p:nvSpPr>
        <p:spPr>
          <a:xfrm>
            <a:off x="12614567" y="6614034"/>
            <a:ext cx="1483827" cy="1458042"/>
          </a:xfrm>
          <a:custGeom>
            <a:avLst/>
            <a:gdLst/>
            <a:ahLst/>
            <a:cxnLst/>
            <a:rect l="l" t="t" r="r" b="b"/>
            <a:pathLst>
              <a:path w="1483827" h="1458042">
                <a:moveTo>
                  <a:pt x="0" y="0"/>
                </a:moveTo>
                <a:lnTo>
                  <a:pt x="1483827" y="0"/>
                </a:lnTo>
                <a:lnTo>
                  <a:pt x="1483827" y="1458042"/>
                </a:lnTo>
                <a:lnTo>
                  <a:pt x="0" y="14580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8" name="Freeform 18"/>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
        <p:nvSpPr>
          <p:cNvPr id="19" name="Freeform 19"/>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4605264" y="1325697"/>
            <a:ext cx="9539408" cy="1994527"/>
          </a:xfrm>
          <a:prstGeom prst="rect">
            <a:avLst/>
          </a:prstGeom>
        </p:spPr>
        <p:txBody>
          <a:bodyPr lIns="0" tIns="0" rIns="0" bIns="0" rtlCol="0" anchor="t">
            <a:spAutoFit/>
          </a:bodyPr>
          <a:lstStyle/>
          <a:p>
            <a:pPr algn="ctr">
              <a:lnSpc>
                <a:spcPts val="7769"/>
              </a:lnSpc>
            </a:pPr>
            <a:r>
              <a:rPr lang="en-US" sz="6999" b="1">
                <a:solidFill>
                  <a:srgbClr val="000000"/>
                </a:solidFill>
                <a:latin typeface="Public Sans Heavy"/>
                <a:ea typeface="Public Sans Heavy"/>
                <a:cs typeface="Public Sans Heavy"/>
                <a:sym typeface="Public Sans Heavy"/>
              </a:rPr>
              <a:t>FLYERS &amp;</a:t>
            </a:r>
          </a:p>
          <a:p>
            <a:pPr algn="ctr">
              <a:lnSpc>
                <a:spcPts val="7769"/>
              </a:lnSpc>
            </a:pPr>
            <a:r>
              <a:rPr lang="en-US" sz="6999" b="1">
                <a:solidFill>
                  <a:srgbClr val="000000"/>
                </a:solidFill>
                <a:latin typeface="Public Sans Heavy"/>
                <a:ea typeface="Public Sans Heavy"/>
                <a:cs typeface="Public Sans Heavy"/>
                <a:sym typeface="Public Sans Heavy"/>
              </a:rPr>
              <a:t>PRINT MATERIALS</a:t>
            </a:r>
          </a:p>
        </p:txBody>
      </p:sp>
      <p:sp>
        <p:nvSpPr>
          <p:cNvPr id="3" name="Freeform 3"/>
          <p:cNvSpPr/>
          <p:nvPr/>
        </p:nvSpPr>
        <p:spPr>
          <a:xfrm>
            <a:off x="1867966" y="4114800"/>
            <a:ext cx="7427722" cy="4883727"/>
          </a:xfrm>
          <a:custGeom>
            <a:avLst/>
            <a:gdLst/>
            <a:ahLst/>
            <a:cxnLst/>
            <a:rect l="l" t="t" r="r" b="b"/>
            <a:pathLst>
              <a:path w="7427722" h="4883727">
                <a:moveTo>
                  <a:pt x="0" y="0"/>
                </a:moveTo>
                <a:lnTo>
                  <a:pt x="7427722" y="0"/>
                </a:lnTo>
                <a:lnTo>
                  <a:pt x="7427722" y="4883727"/>
                </a:lnTo>
                <a:lnTo>
                  <a:pt x="0" y="4883727"/>
                </a:lnTo>
                <a:lnTo>
                  <a:pt x="0" y="0"/>
                </a:lnTo>
                <a:close/>
              </a:path>
            </a:pathLst>
          </a:custGeom>
          <a:blipFill>
            <a:blip r:embed="rId2"/>
            <a:stretch>
              <a:fillRect/>
            </a:stretch>
          </a:blipFill>
        </p:spPr>
        <p:txBody>
          <a:bodyPr/>
          <a:lstStyle/>
          <a:p>
            <a:endParaRPr lang="en-CA"/>
          </a:p>
        </p:txBody>
      </p:sp>
      <p:sp>
        <p:nvSpPr>
          <p:cNvPr id="4" name="Freeform 4"/>
          <p:cNvSpPr/>
          <p:nvPr/>
        </p:nvSpPr>
        <p:spPr>
          <a:xfrm>
            <a:off x="9374968" y="4126640"/>
            <a:ext cx="7427722" cy="4836987"/>
          </a:xfrm>
          <a:custGeom>
            <a:avLst/>
            <a:gdLst/>
            <a:ahLst/>
            <a:cxnLst/>
            <a:rect l="l" t="t" r="r" b="b"/>
            <a:pathLst>
              <a:path w="7427722" h="4836987">
                <a:moveTo>
                  <a:pt x="0" y="0"/>
                </a:moveTo>
                <a:lnTo>
                  <a:pt x="7427722" y="0"/>
                </a:lnTo>
                <a:lnTo>
                  <a:pt x="7427722" y="4836987"/>
                </a:lnTo>
                <a:lnTo>
                  <a:pt x="0" y="4836987"/>
                </a:lnTo>
                <a:lnTo>
                  <a:pt x="0" y="0"/>
                </a:lnTo>
                <a:close/>
              </a:path>
            </a:pathLst>
          </a:custGeom>
          <a:blipFill>
            <a:blip r:embed="rId3"/>
            <a:stretch>
              <a:fillRect r="-75" b="-1042"/>
            </a:stretch>
          </a:blipFill>
        </p:spPr>
        <p:txBody>
          <a:bodyPr/>
          <a:lstStyle/>
          <a:p>
            <a:endParaRPr lang="en-CA"/>
          </a:p>
        </p:txBody>
      </p:sp>
      <p:sp>
        <p:nvSpPr>
          <p:cNvPr id="5" name="Freeform 5"/>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Freeform 6"/>
          <p:cNvSpPr/>
          <p:nvPr/>
        </p:nvSpPr>
        <p:spPr>
          <a:xfrm>
            <a:off x="16802690" y="7316380"/>
            <a:ext cx="1485310" cy="2970620"/>
          </a:xfrm>
          <a:custGeom>
            <a:avLst/>
            <a:gdLst/>
            <a:ahLst/>
            <a:cxnLst/>
            <a:rect l="l" t="t" r="r" b="b"/>
            <a:pathLst>
              <a:path w="1485310" h="2970620">
                <a:moveTo>
                  <a:pt x="0" y="0"/>
                </a:moveTo>
                <a:lnTo>
                  <a:pt x="1485310" y="0"/>
                </a:lnTo>
                <a:lnTo>
                  <a:pt x="1485310" y="2970620"/>
                </a:lnTo>
                <a:lnTo>
                  <a:pt x="0" y="2970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1016974" y="2744621"/>
            <a:ext cx="4262070" cy="4717349"/>
            <a:chOff x="0" y="0"/>
            <a:chExt cx="5682759" cy="6289798"/>
          </a:xfrm>
        </p:grpSpPr>
        <p:sp>
          <p:nvSpPr>
            <p:cNvPr id="3" name="Freeform 3"/>
            <p:cNvSpPr/>
            <p:nvPr/>
          </p:nvSpPr>
          <p:spPr>
            <a:xfrm>
              <a:off x="0" y="0"/>
              <a:ext cx="5682759" cy="6219162"/>
            </a:xfrm>
            <a:custGeom>
              <a:avLst/>
              <a:gdLst/>
              <a:ahLst/>
              <a:cxnLst/>
              <a:rect l="l" t="t" r="r" b="b"/>
              <a:pathLst>
                <a:path w="5682759" h="6219162">
                  <a:moveTo>
                    <a:pt x="0" y="0"/>
                  </a:moveTo>
                  <a:lnTo>
                    <a:pt x="5682759" y="0"/>
                  </a:lnTo>
                  <a:lnTo>
                    <a:pt x="5682759" y="6219162"/>
                  </a:lnTo>
                  <a:lnTo>
                    <a:pt x="0" y="62191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AutoShape 4"/>
            <p:cNvSpPr/>
            <p:nvPr/>
          </p:nvSpPr>
          <p:spPr>
            <a:xfrm>
              <a:off x="112160" y="6237156"/>
              <a:ext cx="5458440" cy="27242"/>
            </a:xfrm>
            <a:prstGeom prst="line">
              <a:avLst/>
            </a:prstGeom>
            <a:ln w="50800" cap="flat">
              <a:solidFill>
                <a:srgbClr val="000000"/>
              </a:solidFill>
              <a:prstDash val="solid"/>
              <a:headEnd type="none" w="sm" len="sm"/>
              <a:tailEnd type="none" w="sm" len="sm"/>
            </a:ln>
          </p:spPr>
          <p:txBody>
            <a:bodyPr/>
            <a:lstStyle/>
            <a:p>
              <a:endParaRPr lang="en-CA"/>
            </a:p>
          </p:txBody>
        </p:sp>
      </p:grpSp>
      <p:sp>
        <p:nvSpPr>
          <p:cNvPr id="5" name="Freeform 5"/>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Freeform 6"/>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2529235" y="2184429"/>
            <a:ext cx="7073871" cy="7073871"/>
          </a:xfrm>
          <a:custGeom>
            <a:avLst/>
            <a:gdLst/>
            <a:ahLst/>
            <a:cxnLst/>
            <a:rect l="l" t="t" r="r" b="b"/>
            <a:pathLst>
              <a:path w="7073871" h="7073871">
                <a:moveTo>
                  <a:pt x="0" y="0"/>
                </a:moveTo>
                <a:lnTo>
                  <a:pt x="7073872" y="0"/>
                </a:lnTo>
                <a:lnTo>
                  <a:pt x="7073872" y="7073871"/>
                </a:lnTo>
                <a:lnTo>
                  <a:pt x="0" y="7073871"/>
                </a:lnTo>
                <a:lnTo>
                  <a:pt x="0" y="0"/>
                </a:lnTo>
                <a:close/>
              </a:path>
            </a:pathLst>
          </a:custGeom>
          <a:blipFill>
            <a:blip r:embed="rId6"/>
            <a:stretch>
              <a:fillRect/>
            </a:stretch>
          </a:blipFill>
        </p:spPr>
        <p:txBody>
          <a:bodyPr/>
          <a:lstStyle/>
          <a:p>
            <a:endParaRPr lang="en-CA"/>
          </a:p>
        </p:txBody>
      </p:sp>
      <p:sp>
        <p:nvSpPr>
          <p:cNvPr id="8" name="TextBox 8"/>
          <p:cNvSpPr txBox="1"/>
          <p:nvPr/>
        </p:nvSpPr>
        <p:spPr>
          <a:xfrm>
            <a:off x="2493981" y="854943"/>
            <a:ext cx="13300038" cy="765421"/>
          </a:xfrm>
          <a:prstGeom prst="rect">
            <a:avLst/>
          </a:prstGeom>
        </p:spPr>
        <p:txBody>
          <a:bodyPr lIns="0" tIns="0" rIns="0" bIns="0" rtlCol="0" anchor="t">
            <a:spAutoFit/>
          </a:bodyPr>
          <a:lstStyle/>
          <a:p>
            <a:pPr algn="ctr">
              <a:lnSpc>
                <a:spcPts val="5882"/>
              </a:lnSpc>
            </a:pPr>
            <a:r>
              <a:rPr lang="en-US" sz="5299" b="1">
                <a:solidFill>
                  <a:srgbClr val="000000"/>
                </a:solidFill>
                <a:latin typeface="Public Sans Heavy"/>
                <a:ea typeface="Public Sans Heavy"/>
                <a:cs typeface="Public Sans Heavy"/>
                <a:sym typeface="Public Sans Heavy"/>
              </a:rPr>
              <a:t>HEAVILY ADVERTISED OPEN HOUSES</a:t>
            </a:r>
          </a:p>
        </p:txBody>
      </p:sp>
      <p:sp>
        <p:nvSpPr>
          <p:cNvPr id="9" name="TextBox 9"/>
          <p:cNvSpPr txBox="1"/>
          <p:nvPr/>
        </p:nvSpPr>
        <p:spPr>
          <a:xfrm>
            <a:off x="10322592" y="7806251"/>
            <a:ext cx="5650833" cy="1508371"/>
          </a:xfrm>
          <a:prstGeom prst="rect">
            <a:avLst/>
          </a:prstGeom>
        </p:spPr>
        <p:txBody>
          <a:bodyPr lIns="0" tIns="0" rIns="0" bIns="0" rtlCol="0" anchor="t">
            <a:spAutoFit/>
          </a:bodyPr>
          <a:lstStyle/>
          <a:p>
            <a:pPr marL="0" lvl="0" indent="0" algn="ctr">
              <a:lnSpc>
                <a:spcPts val="5882"/>
              </a:lnSpc>
              <a:spcBef>
                <a:spcPct val="0"/>
              </a:spcBef>
            </a:pPr>
            <a:r>
              <a:rPr lang="en-US" sz="5299" b="1">
                <a:solidFill>
                  <a:srgbClr val="000000"/>
                </a:solidFill>
                <a:latin typeface="Public Sans Heavy"/>
                <a:ea typeface="Public Sans Heavy"/>
                <a:cs typeface="Public Sans Heavy"/>
                <a:sym typeface="Public Sans Heavy"/>
              </a:rPr>
              <a:t>1,000,000</a:t>
            </a:r>
            <a:r>
              <a:rPr lang="en-US" sz="5299" b="1" u="none" strike="noStrike">
                <a:solidFill>
                  <a:srgbClr val="000000"/>
                </a:solidFill>
                <a:latin typeface="Public Sans Heavy"/>
                <a:ea typeface="Public Sans Heavy"/>
                <a:cs typeface="Public Sans Heavy"/>
                <a:sym typeface="Public Sans Heavy"/>
              </a:rPr>
              <a:t>+ DIGITAL REACH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5400127" y="3033585"/>
            <a:ext cx="10393893" cy="6005215"/>
            <a:chOff x="0" y="0"/>
            <a:chExt cx="13858523" cy="8006954"/>
          </a:xfrm>
        </p:grpSpPr>
        <p:sp>
          <p:nvSpPr>
            <p:cNvPr id="3" name="Freeform 3"/>
            <p:cNvSpPr/>
            <p:nvPr/>
          </p:nvSpPr>
          <p:spPr>
            <a:xfrm>
              <a:off x="4404038" y="210990"/>
              <a:ext cx="9454486" cy="7795964"/>
            </a:xfrm>
            <a:custGeom>
              <a:avLst/>
              <a:gdLst/>
              <a:ahLst/>
              <a:cxnLst/>
              <a:rect l="l" t="t" r="r" b="b"/>
              <a:pathLst>
                <a:path w="9454486" h="7795964">
                  <a:moveTo>
                    <a:pt x="0" y="0"/>
                  </a:moveTo>
                  <a:lnTo>
                    <a:pt x="9454485" y="0"/>
                  </a:lnTo>
                  <a:lnTo>
                    <a:pt x="9454485" y="7795964"/>
                  </a:lnTo>
                  <a:lnTo>
                    <a:pt x="0" y="7795964"/>
                  </a:lnTo>
                  <a:lnTo>
                    <a:pt x="0" y="0"/>
                  </a:lnTo>
                  <a:close/>
                </a:path>
              </a:pathLst>
            </a:custGeom>
            <a:blipFill>
              <a:blip r:embed="rId2"/>
              <a:stretch>
                <a:fillRect l="-19399" r="-4364"/>
              </a:stretch>
            </a:blipFill>
          </p:spPr>
          <p:txBody>
            <a:bodyPr/>
            <a:lstStyle/>
            <a:p>
              <a:endParaRPr lang="en-CA"/>
            </a:p>
          </p:txBody>
        </p:sp>
        <p:grpSp>
          <p:nvGrpSpPr>
            <p:cNvPr id="4" name="Group 4"/>
            <p:cNvGrpSpPr/>
            <p:nvPr/>
          </p:nvGrpSpPr>
          <p:grpSpPr>
            <a:xfrm>
              <a:off x="0" y="0"/>
              <a:ext cx="5776834" cy="7687344"/>
              <a:chOff x="0" y="0"/>
              <a:chExt cx="7611110" cy="10128250"/>
            </a:xfrm>
          </p:grpSpPr>
          <p:sp>
            <p:nvSpPr>
              <p:cNvPr id="5" name="Freeform 5"/>
              <p:cNvSpPr/>
              <p:nvPr/>
            </p:nvSpPr>
            <p:spPr>
              <a:xfrm>
                <a:off x="46990" y="11430"/>
                <a:ext cx="7514590" cy="10074910"/>
              </a:xfrm>
              <a:custGeom>
                <a:avLst/>
                <a:gdLst/>
                <a:ahLst/>
                <a:cxnLst/>
                <a:rect l="l" t="t" r="r" b="b"/>
                <a:pathLst>
                  <a:path w="7514590" h="10074910">
                    <a:moveTo>
                      <a:pt x="3810" y="3488690"/>
                    </a:moveTo>
                    <a:cubicBezTo>
                      <a:pt x="35560" y="3366770"/>
                      <a:pt x="50800" y="3337560"/>
                      <a:pt x="68580" y="3312160"/>
                    </a:cubicBezTo>
                    <a:cubicBezTo>
                      <a:pt x="85090" y="3286760"/>
                      <a:pt x="106680" y="3261360"/>
                      <a:pt x="130810" y="3241040"/>
                    </a:cubicBezTo>
                    <a:cubicBezTo>
                      <a:pt x="153670" y="3219450"/>
                      <a:pt x="167640" y="3210560"/>
                      <a:pt x="207010" y="3186430"/>
                    </a:cubicBezTo>
                    <a:cubicBezTo>
                      <a:pt x="316230" y="3120390"/>
                      <a:pt x="615950" y="2971800"/>
                      <a:pt x="850900" y="2854960"/>
                    </a:cubicBezTo>
                    <a:cubicBezTo>
                      <a:pt x="1130300" y="2713990"/>
                      <a:pt x="1478280" y="2550160"/>
                      <a:pt x="1774190" y="2402840"/>
                    </a:cubicBezTo>
                    <a:cubicBezTo>
                      <a:pt x="2051050" y="2264410"/>
                      <a:pt x="2320290" y="2127250"/>
                      <a:pt x="2575560" y="1995170"/>
                    </a:cubicBezTo>
                    <a:cubicBezTo>
                      <a:pt x="2809240" y="1873250"/>
                      <a:pt x="3040380" y="1750060"/>
                      <a:pt x="3246120" y="1642110"/>
                    </a:cubicBezTo>
                    <a:cubicBezTo>
                      <a:pt x="3422650" y="1550670"/>
                      <a:pt x="3576320" y="1474470"/>
                      <a:pt x="3735070" y="1386840"/>
                    </a:cubicBezTo>
                    <a:cubicBezTo>
                      <a:pt x="3888740" y="1301750"/>
                      <a:pt x="4046220" y="1225550"/>
                      <a:pt x="4187190" y="1125220"/>
                    </a:cubicBezTo>
                    <a:cubicBezTo>
                      <a:pt x="4325620" y="1026160"/>
                      <a:pt x="4464050" y="910590"/>
                      <a:pt x="4573270" y="789940"/>
                    </a:cubicBezTo>
                    <a:cubicBezTo>
                      <a:pt x="4674870" y="679450"/>
                      <a:pt x="4725670" y="548640"/>
                      <a:pt x="4827270" y="436880"/>
                    </a:cubicBezTo>
                    <a:cubicBezTo>
                      <a:pt x="4940300" y="313690"/>
                      <a:pt x="5080000" y="156210"/>
                      <a:pt x="5231130" y="91440"/>
                    </a:cubicBezTo>
                    <a:cubicBezTo>
                      <a:pt x="5375910" y="27940"/>
                      <a:pt x="5568950" y="0"/>
                      <a:pt x="5711190" y="39370"/>
                    </a:cubicBezTo>
                    <a:cubicBezTo>
                      <a:pt x="5850890" y="77470"/>
                      <a:pt x="5976620" y="190500"/>
                      <a:pt x="6079490" y="312420"/>
                    </a:cubicBezTo>
                    <a:cubicBezTo>
                      <a:pt x="6198870" y="453390"/>
                      <a:pt x="6304280" y="679450"/>
                      <a:pt x="6360160" y="857250"/>
                    </a:cubicBezTo>
                    <a:cubicBezTo>
                      <a:pt x="6407150" y="1008380"/>
                      <a:pt x="6405880" y="1151890"/>
                      <a:pt x="6418580" y="1300480"/>
                    </a:cubicBezTo>
                    <a:cubicBezTo>
                      <a:pt x="6430010" y="1451610"/>
                      <a:pt x="6452870" y="1722120"/>
                      <a:pt x="6428740" y="1755140"/>
                    </a:cubicBezTo>
                    <a:cubicBezTo>
                      <a:pt x="6423660" y="1762760"/>
                      <a:pt x="6416040" y="1753870"/>
                      <a:pt x="6409690" y="1761490"/>
                    </a:cubicBezTo>
                    <a:cubicBezTo>
                      <a:pt x="6385560" y="1793240"/>
                      <a:pt x="6450330" y="2090420"/>
                      <a:pt x="6395720" y="2178050"/>
                    </a:cubicBezTo>
                    <a:cubicBezTo>
                      <a:pt x="6353810" y="2245360"/>
                      <a:pt x="6201410" y="2252980"/>
                      <a:pt x="6184900" y="2291080"/>
                    </a:cubicBezTo>
                    <a:cubicBezTo>
                      <a:pt x="6177280" y="2310130"/>
                      <a:pt x="6197600" y="2325370"/>
                      <a:pt x="6200140" y="2348230"/>
                    </a:cubicBezTo>
                    <a:cubicBezTo>
                      <a:pt x="6202680" y="2381250"/>
                      <a:pt x="6177280" y="2421890"/>
                      <a:pt x="6188710" y="2471420"/>
                    </a:cubicBezTo>
                    <a:cubicBezTo>
                      <a:pt x="6210300" y="2566670"/>
                      <a:pt x="6342380" y="2717800"/>
                      <a:pt x="6421120" y="2856230"/>
                    </a:cubicBezTo>
                    <a:cubicBezTo>
                      <a:pt x="6512560" y="3013710"/>
                      <a:pt x="6600190" y="3206750"/>
                      <a:pt x="6699250" y="3368040"/>
                    </a:cubicBezTo>
                    <a:cubicBezTo>
                      <a:pt x="6795770" y="3522980"/>
                      <a:pt x="6903720" y="3653790"/>
                      <a:pt x="7006590" y="3806190"/>
                    </a:cubicBezTo>
                    <a:cubicBezTo>
                      <a:pt x="7114540" y="3966210"/>
                      <a:pt x="7246620" y="4130040"/>
                      <a:pt x="7331710" y="4307840"/>
                    </a:cubicBezTo>
                    <a:cubicBezTo>
                      <a:pt x="7415530" y="4485640"/>
                      <a:pt x="7506970" y="4748530"/>
                      <a:pt x="7512050" y="4872990"/>
                    </a:cubicBezTo>
                    <a:cubicBezTo>
                      <a:pt x="7514590" y="4932680"/>
                      <a:pt x="7481570" y="4982210"/>
                      <a:pt x="7482840" y="5008880"/>
                    </a:cubicBezTo>
                    <a:cubicBezTo>
                      <a:pt x="7482840" y="5019040"/>
                      <a:pt x="7485380" y="5021580"/>
                      <a:pt x="7487920" y="5030470"/>
                    </a:cubicBezTo>
                    <a:cubicBezTo>
                      <a:pt x="7491730" y="5044440"/>
                      <a:pt x="7503160" y="5085080"/>
                      <a:pt x="7503160" y="5086350"/>
                    </a:cubicBezTo>
                    <a:cubicBezTo>
                      <a:pt x="7503160" y="5086350"/>
                      <a:pt x="7503160" y="5124450"/>
                      <a:pt x="7503160" y="5144770"/>
                    </a:cubicBezTo>
                    <a:cubicBezTo>
                      <a:pt x="7503160" y="5163820"/>
                      <a:pt x="7504430" y="5201920"/>
                      <a:pt x="7504430" y="5201920"/>
                    </a:cubicBezTo>
                    <a:cubicBezTo>
                      <a:pt x="7504430" y="5203190"/>
                      <a:pt x="7495540" y="5240020"/>
                      <a:pt x="7490460" y="5259070"/>
                    </a:cubicBezTo>
                    <a:cubicBezTo>
                      <a:pt x="7486650" y="5278120"/>
                      <a:pt x="7477760" y="5314950"/>
                      <a:pt x="7477760" y="5314950"/>
                    </a:cubicBezTo>
                    <a:cubicBezTo>
                      <a:pt x="7477760" y="5316220"/>
                      <a:pt x="7459980" y="5349240"/>
                      <a:pt x="7451090" y="5367020"/>
                    </a:cubicBezTo>
                    <a:cubicBezTo>
                      <a:pt x="7442200" y="5383530"/>
                      <a:pt x="7425690" y="5417820"/>
                      <a:pt x="7424420" y="5419090"/>
                    </a:cubicBezTo>
                    <a:cubicBezTo>
                      <a:pt x="7424420" y="5419090"/>
                      <a:pt x="7400290" y="5448300"/>
                      <a:pt x="7387590" y="5462270"/>
                    </a:cubicBezTo>
                    <a:cubicBezTo>
                      <a:pt x="7374890" y="5477510"/>
                      <a:pt x="7349490" y="5505450"/>
                      <a:pt x="7349490" y="5506720"/>
                    </a:cubicBezTo>
                    <a:cubicBezTo>
                      <a:pt x="7348220" y="5506720"/>
                      <a:pt x="7317740" y="5528310"/>
                      <a:pt x="7301230" y="5539740"/>
                    </a:cubicBezTo>
                    <a:cubicBezTo>
                      <a:pt x="7285990" y="5551170"/>
                      <a:pt x="7255510" y="5572760"/>
                      <a:pt x="7254240" y="5572760"/>
                    </a:cubicBezTo>
                    <a:cubicBezTo>
                      <a:pt x="7254240" y="5574030"/>
                      <a:pt x="7218680" y="5588000"/>
                      <a:pt x="7200900" y="5594350"/>
                    </a:cubicBezTo>
                    <a:cubicBezTo>
                      <a:pt x="7181850" y="5601970"/>
                      <a:pt x="7147560" y="5615940"/>
                      <a:pt x="7146290" y="5615940"/>
                    </a:cubicBezTo>
                    <a:cubicBezTo>
                      <a:pt x="7146290" y="5615940"/>
                      <a:pt x="7108190" y="5621020"/>
                      <a:pt x="7089140" y="5623560"/>
                    </a:cubicBezTo>
                    <a:cubicBezTo>
                      <a:pt x="7070090" y="5626100"/>
                      <a:pt x="7031990" y="5631180"/>
                      <a:pt x="7031990" y="5631180"/>
                    </a:cubicBezTo>
                    <a:cubicBezTo>
                      <a:pt x="7030720" y="5631180"/>
                      <a:pt x="6992620" y="5627370"/>
                      <a:pt x="6973570" y="5624830"/>
                    </a:cubicBezTo>
                    <a:cubicBezTo>
                      <a:pt x="6954520" y="5622290"/>
                      <a:pt x="6916420" y="5618480"/>
                      <a:pt x="6916420" y="5618480"/>
                    </a:cubicBezTo>
                    <a:cubicBezTo>
                      <a:pt x="6915150" y="5618480"/>
                      <a:pt x="6901180" y="5607050"/>
                      <a:pt x="6894830" y="5610860"/>
                    </a:cubicBezTo>
                    <a:cubicBezTo>
                      <a:pt x="6877050" y="5618480"/>
                      <a:pt x="6891020" y="5709920"/>
                      <a:pt x="6851650" y="5745480"/>
                    </a:cubicBezTo>
                    <a:cubicBezTo>
                      <a:pt x="6775450" y="5815330"/>
                      <a:pt x="6400800" y="5788660"/>
                      <a:pt x="6347460" y="5857240"/>
                    </a:cubicBezTo>
                    <a:cubicBezTo>
                      <a:pt x="6322060" y="5891530"/>
                      <a:pt x="6367780" y="5930900"/>
                      <a:pt x="6351270" y="5979160"/>
                    </a:cubicBezTo>
                    <a:cubicBezTo>
                      <a:pt x="6318250" y="6078220"/>
                      <a:pt x="6155690" y="6267450"/>
                      <a:pt x="6035040" y="6374130"/>
                    </a:cubicBezTo>
                    <a:cubicBezTo>
                      <a:pt x="5922010" y="6474460"/>
                      <a:pt x="5777230" y="6522720"/>
                      <a:pt x="5655310" y="6610350"/>
                    </a:cubicBezTo>
                    <a:cubicBezTo>
                      <a:pt x="5532120" y="6701790"/>
                      <a:pt x="5389880" y="6836410"/>
                      <a:pt x="5303520" y="6912610"/>
                    </a:cubicBezTo>
                    <a:cubicBezTo>
                      <a:pt x="5250180" y="6958330"/>
                      <a:pt x="5173980" y="7018020"/>
                      <a:pt x="5177790" y="7025640"/>
                    </a:cubicBezTo>
                    <a:cubicBezTo>
                      <a:pt x="5180330" y="7028180"/>
                      <a:pt x="5201920" y="7018020"/>
                      <a:pt x="5215890" y="7014210"/>
                    </a:cubicBezTo>
                    <a:cubicBezTo>
                      <a:pt x="5232400" y="7009130"/>
                      <a:pt x="5273040" y="6996430"/>
                      <a:pt x="5274310" y="6996430"/>
                    </a:cubicBezTo>
                    <a:cubicBezTo>
                      <a:pt x="5274310" y="6996430"/>
                      <a:pt x="5314950" y="6993890"/>
                      <a:pt x="5335270" y="6992620"/>
                    </a:cubicBezTo>
                    <a:cubicBezTo>
                      <a:pt x="5355590" y="6991350"/>
                      <a:pt x="5394960" y="6990080"/>
                      <a:pt x="5396230" y="6990080"/>
                    </a:cubicBezTo>
                    <a:cubicBezTo>
                      <a:pt x="5397500" y="6990080"/>
                      <a:pt x="5435600" y="6997700"/>
                      <a:pt x="5455920" y="7000240"/>
                    </a:cubicBezTo>
                    <a:cubicBezTo>
                      <a:pt x="5476240" y="7004050"/>
                      <a:pt x="5515610" y="7011670"/>
                      <a:pt x="5515610" y="7011670"/>
                    </a:cubicBezTo>
                    <a:cubicBezTo>
                      <a:pt x="5516880" y="7012940"/>
                      <a:pt x="5553710" y="7029450"/>
                      <a:pt x="5571490" y="7037070"/>
                    </a:cubicBezTo>
                    <a:cubicBezTo>
                      <a:pt x="5590540" y="7045960"/>
                      <a:pt x="5626100" y="7062470"/>
                      <a:pt x="5627370" y="7062470"/>
                    </a:cubicBezTo>
                    <a:cubicBezTo>
                      <a:pt x="5627370" y="7063740"/>
                      <a:pt x="5659120" y="7087870"/>
                      <a:pt x="5675630" y="7100570"/>
                    </a:cubicBezTo>
                    <a:cubicBezTo>
                      <a:pt x="5690870" y="7113270"/>
                      <a:pt x="5722620" y="7138670"/>
                      <a:pt x="5722620" y="7138670"/>
                    </a:cubicBezTo>
                    <a:cubicBezTo>
                      <a:pt x="5723890" y="7139940"/>
                      <a:pt x="5748020" y="7170420"/>
                      <a:pt x="5760720" y="7186930"/>
                    </a:cubicBezTo>
                    <a:cubicBezTo>
                      <a:pt x="5773420" y="7203440"/>
                      <a:pt x="5797550" y="7235190"/>
                      <a:pt x="5797550" y="7235190"/>
                    </a:cubicBezTo>
                    <a:cubicBezTo>
                      <a:pt x="5798820" y="7236460"/>
                      <a:pt x="5814060" y="7272020"/>
                      <a:pt x="5822950" y="7291070"/>
                    </a:cubicBezTo>
                    <a:cubicBezTo>
                      <a:pt x="5830570" y="7310120"/>
                      <a:pt x="5847080" y="7345680"/>
                      <a:pt x="5847080" y="7346950"/>
                    </a:cubicBezTo>
                    <a:cubicBezTo>
                      <a:pt x="5847080" y="7348220"/>
                      <a:pt x="5854700" y="7387590"/>
                      <a:pt x="5858510" y="7406640"/>
                    </a:cubicBezTo>
                    <a:cubicBezTo>
                      <a:pt x="5861050" y="7426960"/>
                      <a:pt x="5868670" y="7466330"/>
                      <a:pt x="5868670" y="7467600"/>
                    </a:cubicBezTo>
                    <a:cubicBezTo>
                      <a:pt x="5869940" y="7470140"/>
                      <a:pt x="6004560" y="7703820"/>
                      <a:pt x="6026150" y="7863840"/>
                    </a:cubicBezTo>
                    <a:cubicBezTo>
                      <a:pt x="6057900" y="8088630"/>
                      <a:pt x="6004560" y="8602980"/>
                      <a:pt x="5938520" y="8700770"/>
                    </a:cubicBezTo>
                    <a:cubicBezTo>
                      <a:pt x="5916930" y="8732520"/>
                      <a:pt x="5882640" y="8714740"/>
                      <a:pt x="5864860" y="8740140"/>
                    </a:cubicBezTo>
                    <a:cubicBezTo>
                      <a:pt x="5833110" y="8785860"/>
                      <a:pt x="5810250" y="8909050"/>
                      <a:pt x="5834380" y="9000490"/>
                    </a:cubicBezTo>
                    <a:cubicBezTo>
                      <a:pt x="5867400" y="9128760"/>
                      <a:pt x="6112510" y="9264650"/>
                      <a:pt x="6136640" y="9411970"/>
                    </a:cubicBezTo>
                    <a:cubicBezTo>
                      <a:pt x="6159500" y="9556750"/>
                      <a:pt x="6107430" y="9765030"/>
                      <a:pt x="5989320" y="9872980"/>
                    </a:cubicBezTo>
                    <a:cubicBezTo>
                      <a:pt x="5834380" y="10016490"/>
                      <a:pt x="5405120" y="10052050"/>
                      <a:pt x="5165090" y="10064750"/>
                    </a:cubicBezTo>
                    <a:cubicBezTo>
                      <a:pt x="4983480" y="10074910"/>
                      <a:pt x="4838700" y="10034270"/>
                      <a:pt x="4681220" y="10008870"/>
                    </a:cubicBezTo>
                    <a:cubicBezTo>
                      <a:pt x="4528820" y="9983470"/>
                      <a:pt x="4380230" y="9977120"/>
                      <a:pt x="4236720" y="9916160"/>
                    </a:cubicBezTo>
                    <a:cubicBezTo>
                      <a:pt x="4077970" y="9847580"/>
                      <a:pt x="3910330" y="9721850"/>
                      <a:pt x="3774440" y="9596120"/>
                    </a:cubicBezTo>
                    <a:cubicBezTo>
                      <a:pt x="3641090" y="9471660"/>
                      <a:pt x="3492500" y="9320530"/>
                      <a:pt x="3430270" y="9168130"/>
                    </a:cubicBezTo>
                    <a:cubicBezTo>
                      <a:pt x="3374390" y="9030970"/>
                      <a:pt x="3392170" y="8879840"/>
                      <a:pt x="3387090" y="8735060"/>
                    </a:cubicBezTo>
                    <a:cubicBezTo>
                      <a:pt x="3382010" y="8590280"/>
                      <a:pt x="3374390" y="8442960"/>
                      <a:pt x="3397250" y="8296910"/>
                    </a:cubicBezTo>
                    <a:cubicBezTo>
                      <a:pt x="3421380" y="8144510"/>
                      <a:pt x="3479800" y="7983220"/>
                      <a:pt x="3530600" y="7837170"/>
                    </a:cubicBezTo>
                    <a:cubicBezTo>
                      <a:pt x="3580130" y="7700010"/>
                      <a:pt x="3647440" y="7553960"/>
                      <a:pt x="3695700" y="7442200"/>
                    </a:cubicBezTo>
                    <a:cubicBezTo>
                      <a:pt x="3732530" y="7358380"/>
                      <a:pt x="3776980" y="7292340"/>
                      <a:pt x="3796030" y="7223760"/>
                    </a:cubicBezTo>
                    <a:cubicBezTo>
                      <a:pt x="3811270" y="7167880"/>
                      <a:pt x="3813810" y="7089140"/>
                      <a:pt x="3815080" y="7066280"/>
                    </a:cubicBezTo>
                    <a:cubicBezTo>
                      <a:pt x="3815080" y="7059930"/>
                      <a:pt x="3817620" y="7057390"/>
                      <a:pt x="3813810" y="7054850"/>
                    </a:cubicBezTo>
                    <a:cubicBezTo>
                      <a:pt x="3792220" y="7034530"/>
                      <a:pt x="3501390" y="7145020"/>
                      <a:pt x="3378200" y="7076440"/>
                    </a:cubicBezTo>
                    <a:cubicBezTo>
                      <a:pt x="3213100" y="6986270"/>
                      <a:pt x="3002280" y="6555740"/>
                      <a:pt x="2998470" y="6402070"/>
                    </a:cubicBezTo>
                    <a:cubicBezTo>
                      <a:pt x="2997200" y="6323330"/>
                      <a:pt x="3097530" y="6253480"/>
                      <a:pt x="3092450" y="6221730"/>
                    </a:cubicBezTo>
                    <a:cubicBezTo>
                      <a:pt x="3089910" y="6207760"/>
                      <a:pt x="3063240" y="6196330"/>
                      <a:pt x="3063240" y="6195060"/>
                    </a:cubicBezTo>
                    <a:cubicBezTo>
                      <a:pt x="3061970" y="6195060"/>
                      <a:pt x="3042920" y="6165850"/>
                      <a:pt x="3032760" y="6151880"/>
                    </a:cubicBezTo>
                    <a:cubicBezTo>
                      <a:pt x="3022600" y="6136640"/>
                      <a:pt x="3002280" y="6107430"/>
                      <a:pt x="3002280" y="6107430"/>
                    </a:cubicBezTo>
                    <a:cubicBezTo>
                      <a:pt x="3001010" y="6106160"/>
                      <a:pt x="2989580" y="6073140"/>
                      <a:pt x="2983230" y="6056630"/>
                    </a:cubicBezTo>
                    <a:cubicBezTo>
                      <a:pt x="2976880" y="6040120"/>
                      <a:pt x="2964180" y="6007100"/>
                      <a:pt x="2964180" y="6007100"/>
                    </a:cubicBezTo>
                    <a:cubicBezTo>
                      <a:pt x="2964180" y="6005830"/>
                      <a:pt x="2959100" y="5971540"/>
                      <a:pt x="2957830" y="5953760"/>
                    </a:cubicBezTo>
                    <a:cubicBezTo>
                      <a:pt x="2955290" y="5935980"/>
                      <a:pt x="2951480" y="5901690"/>
                      <a:pt x="2951480" y="5900420"/>
                    </a:cubicBezTo>
                    <a:cubicBezTo>
                      <a:pt x="2951480" y="5900420"/>
                      <a:pt x="2955290" y="5883910"/>
                      <a:pt x="2954020" y="5877560"/>
                    </a:cubicBezTo>
                    <a:cubicBezTo>
                      <a:pt x="2952750" y="5869940"/>
                      <a:pt x="2946400" y="5858510"/>
                      <a:pt x="2946400" y="5858510"/>
                    </a:cubicBezTo>
                    <a:cubicBezTo>
                      <a:pt x="2946400" y="5857240"/>
                      <a:pt x="2942590" y="5822950"/>
                      <a:pt x="2941320" y="5805170"/>
                    </a:cubicBezTo>
                    <a:cubicBezTo>
                      <a:pt x="2938780" y="5787390"/>
                      <a:pt x="2934970" y="5753100"/>
                      <a:pt x="2934970" y="5753100"/>
                    </a:cubicBezTo>
                    <a:cubicBezTo>
                      <a:pt x="2934970" y="5751830"/>
                      <a:pt x="2938780" y="5717540"/>
                      <a:pt x="2941320" y="5699760"/>
                    </a:cubicBezTo>
                    <a:cubicBezTo>
                      <a:pt x="2943860" y="5681980"/>
                      <a:pt x="2947670" y="5647690"/>
                      <a:pt x="2947670" y="5647690"/>
                    </a:cubicBezTo>
                    <a:cubicBezTo>
                      <a:pt x="2947670" y="5646420"/>
                      <a:pt x="2960370" y="5614670"/>
                      <a:pt x="2966720" y="5598160"/>
                    </a:cubicBezTo>
                    <a:cubicBezTo>
                      <a:pt x="2973070" y="5581650"/>
                      <a:pt x="2985770" y="5548630"/>
                      <a:pt x="2985770" y="5548630"/>
                    </a:cubicBezTo>
                    <a:cubicBezTo>
                      <a:pt x="2985770" y="5548630"/>
                      <a:pt x="2987040" y="5547360"/>
                      <a:pt x="2987040" y="5547360"/>
                    </a:cubicBezTo>
                    <a:cubicBezTo>
                      <a:pt x="2987040" y="5547360"/>
                      <a:pt x="2985770" y="5547360"/>
                      <a:pt x="2985770" y="5547360"/>
                    </a:cubicBezTo>
                    <a:cubicBezTo>
                      <a:pt x="2984500" y="5546090"/>
                      <a:pt x="2959100" y="5523230"/>
                      <a:pt x="2945130" y="5510530"/>
                    </a:cubicBezTo>
                    <a:cubicBezTo>
                      <a:pt x="2931160" y="5499100"/>
                      <a:pt x="2904490" y="5476240"/>
                      <a:pt x="2904490" y="5474970"/>
                    </a:cubicBezTo>
                    <a:cubicBezTo>
                      <a:pt x="2904490" y="5474970"/>
                      <a:pt x="2884170" y="5445760"/>
                      <a:pt x="2874010" y="5430520"/>
                    </a:cubicBezTo>
                    <a:cubicBezTo>
                      <a:pt x="2863850" y="5416550"/>
                      <a:pt x="2843530" y="5387340"/>
                      <a:pt x="2843530" y="5386070"/>
                    </a:cubicBezTo>
                    <a:cubicBezTo>
                      <a:pt x="2842260" y="5386070"/>
                      <a:pt x="2830830" y="5353050"/>
                      <a:pt x="2824480" y="5336540"/>
                    </a:cubicBezTo>
                    <a:cubicBezTo>
                      <a:pt x="2818130" y="5320030"/>
                      <a:pt x="2805430" y="5287010"/>
                      <a:pt x="2805430" y="5285740"/>
                    </a:cubicBezTo>
                    <a:cubicBezTo>
                      <a:pt x="2805430" y="5285740"/>
                      <a:pt x="2804160" y="5285740"/>
                      <a:pt x="2804160" y="5285740"/>
                    </a:cubicBezTo>
                    <a:cubicBezTo>
                      <a:pt x="2804160" y="5285740"/>
                      <a:pt x="2805430" y="5285740"/>
                      <a:pt x="2804160" y="5285740"/>
                    </a:cubicBezTo>
                    <a:cubicBezTo>
                      <a:pt x="2801620" y="5281930"/>
                      <a:pt x="2482850" y="5229860"/>
                      <a:pt x="2414270" y="5157470"/>
                    </a:cubicBezTo>
                    <a:cubicBezTo>
                      <a:pt x="2366010" y="5104130"/>
                      <a:pt x="2406650" y="4977130"/>
                      <a:pt x="2362200" y="4950460"/>
                    </a:cubicBezTo>
                    <a:cubicBezTo>
                      <a:pt x="2313940" y="4922520"/>
                      <a:pt x="2213610" y="4988560"/>
                      <a:pt x="2124710" y="5013960"/>
                    </a:cubicBezTo>
                    <a:cubicBezTo>
                      <a:pt x="2006600" y="5048250"/>
                      <a:pt x="1717040" y="5142230"/>
                      <a:pt x="1715770" y="5142230"/>
                    </a:cubicBezTo>
                    <a:cubicBezTo>
                      <a:pt x="1715770" y="5142230"/>
                      <a:pt x="1684020" y="5147310"/>
                      <a:pt x="1668780" y="5149850"/>
                    </a:cubicBezTo>
                    <a:cubicBezTo>
                      <a:pt x="1652270" y="5152390"/>
                      <a:pt x="1621790" y="5157470"/>
                      <a:pt x="1620520" y="5157470"/>
                    </a:cubicBezTo>
                    <a:cubicBezTo>
                      <a:pt x="1620520" y="5157470"/>
                      <a:pt x="1588770" y="5154930"/>
                      <a:pt x="1572260" y="5153660"/>
                    </a:cubicBezTo>
                    <a:cubicBezTo>
                      <a:pt x="1557020" y="5152390"/>
                      <a:pt x="1525270" y="5148580"/>
                      <a:pt x="1525270" y="5148580"/>
                    </a:cubicBezTo>
                    <a:cubicBezTo>
                      <a:pt x="1524000" y="5148580"/>
                      <a:pt x="1494790" y="5138420"/>
                      <a:pt x="1479550" y="5133340"/>
                    </a:cubicBezTo>
                    <a:cubicBezTo>
                      <a:pt x="1464310" y="5128260"/>
                      <a:pt x="1433830" y="5118100"/>
                      <a:pt x="1433830" y="5118100"/>
                    </a:cubicBezTo>
                    <a:cubicBezTo>
                      <a:pt x="1432560" y="5118100"/>
                      <a:pt x="1407160" y="5100320"/>
                      <a:pt x="1393190" y="5091430"/>
                    </a:cubicBezTo>
                    <a:cubicBezTo>
                      <a:pt x="1379220" y="5083810"/>
                      <a:pt x="1352550" y="5066030"/>
                      <a:pt x="1352550" y="5066030"/>
                    </a:cubicBezTo>
                    <a:cubicBezTo>
                      <a:pt x="1352550" y="5066030"/>
                      <a:pt x="1330960" y="5043170"/>
                      <a:pt x="1319530" y="5030470"/>
                    </a:cubicBezTo>
                    <a:cubicBezTo>
                      <a:pt x="1308100" y="5019040"/>
                      <a:pt x="1286510" y="4996180"/>
                      <a:pt x="1286510" y="4996180"/>
                    </a:cubicBezTo>
                    <a:cubicBezTo>
                      <a:pt x="1285240" y="4994910"/>
                      <a:pt x="1270000" y="4968240"/>
                      <a:pt x="1262380" y="4954270"/>
                    </a:cubicBezTo>
                    <a:cubicBezTo>
                      <a:pt x="1254760" y="4940300"/>
                      <a:pt x="1238250" y="4912360"/>
                      <a:pt x="1238250" y="4912360"/>
                    </a:cubicBezTo>
                    <a:cubicBezTo>
                      <a:pt x="1238250" y="4911090"/>
                      <a:pt x="1229360" y="4881880"/>
                      <a:pt x="1225550" y="4865370"/>
                    </a:cubicBezTo>
                    <a:cubicBezTo>
                      <a:pt x="1221740" y="4850130"/>
                      <a:pt x="1212850" y="4819650"/>
                      <a:pt x="1212850" y="4819650"/>
                    </a:cubicBezTo>
                    <a:cubicBezTo>
                      <a:pt x="1212850" y="4818380"/>
                      <a:pt x="1211580" y="4787900"/>
                      <a:pt x="1210310" y="4771390"/>
                    </a:cubicBezTo>
                    <a:cubicBezTo>
                      <a:pt x="1210310" y="4754880"/>
                      <a:pt x="1209040" y="4724400"/>
                      <a:pt x="1209040" y="4723130"/>
                    </a:cubicBezTo>
                    <a:cubicBezTo>
                      <a:pt x="1209040" y="4721860"/>
                      <a:pt x="1215390" y="4691380"/>
                      <a:pt x="1219200" y="4676140"/>
                    </a:cubicBezTo>
                    <a:cubicBezTo>
                      <a:pt x="1223010" y="4660900"/>
                      <a:pt x="1229360" y="4629150"/>
                      <a:pt x="1229360" y="4629150"/>
                    </a:cubicBezTo>
                    <a:cubicBezTo>
                      <a:pt x="1229360" y="4627880"/>
                      <a:pt x="1243330" y="4599940"/>
                      <a:pt x="1249680" y="4585970"/>
                    </a:cubicBezTo>
                    <a:cubicBezTo>
                      <a:pt x="1257300" y="4570730"/>
                      <a:pt x="1271270" y="4542790"/>
                      <a:pt x="1271270" y="4541520"/>
                    </a:cubicBezTo>
                    <a:cubicBezTo>
                      <a:pt x="1271270" y="4541520"/>
                      <a:pt x="1291590" y="4517390"/>
                      <a:pt x="1301750" y="4504690"/>
                    </a:cubicBezTo>
                    <a:cubicBezTo>
                      <a:pt x="1311910" y="4491990"/>
                      <a:pt x="1332230" y="4467860"/>
                      <a:pt x="1332230" y="4467860"/>
                    </a:cubicBezTo>
                    <a:cubicBezTo>
                      <a:pt x="1333500" y="4467860"/>
                      <a:pt x="1357630" y="4448810"/>
                      <a:pt x="1371600" y="4438650"/>
                    </a:cubicBezTo>
                    <a:cubicBezTo>
                      <a:pt x="1384300" y="4429760"/>
                      <a:pt x="1409700" y="4410710"/>
                      <a:pt x="1409700" y="4410710"/>
                    </a:cubicBezTo>
                    <a:cubicBezTo>
                      <a:pt x="1410970" y="4410710"/>
                      <a:pt x="1438910" y="4398010"/>
                      <a:pt x="1454150" y="4391660"/>
                    </a:cubicBezTo>
                    <a:cubicBezTo>
                      <a:pt x="1469390" y="4385310"/>
                      <a:pt x="1497330" y="4373880"/>
                      <a:pt x="1498600" y="4373880"/>
                    </a:cubicBezTo>
                    <a:cubicBezTo>
                      <a:pt x="1499870" y="4372610"/>
                      <a:pt x="1964690" y="3992880"/>
                      <a:pt x="2161540" y="3851910"/>
                    </a:cubicBezTo>
                    <a:cubicBezTo>
                      <a:pt x="2311400" y="3745230"/>
                      <a:pt x="2449830" y="3661410"/>
                      <a:pt x="2569210" y="3587750"/>
                    </a:cubicBezTo>
                    <a:cubicBezTo>
                      <a:pt x="2660650" y="3533140"/>
                      <a:pt x="2805430" y="3477260"/>
                      <a:pt x="2815590" y="3448050"/>
                    </a:cubicBezTo>
                    <a:cubicBezTo>
                      <a:pt x="2819400" y="3440430"/>
                      <a:pt x="2810510" y="3429000"/>
                      <a:pt x="2809240" y="3429000"/>
                    </a:cubicBezTo>
                    <a:cubicBezTo>
                      <a:pt x="2809240" y="3427730"/>
                      <a:pt x="2806700" y="3390900"/>
                      <a:pt x="2805430" y="3371850"/>
                    </a:cubicBezTo>
                    <a:cubicBezTo>
                      <a:pt x="2804160" y="3352800"/>
                      <a:pt x="2801620" y="3315970"/>
                      <a:pt x="2801620" y="3314700"/>
                    </a:cubicBezTo>
                    <a:cubicBezTo>
                      <a:pt x="2801620" y="3314700"/>
                      <a:pt x="2809240" y="3275330"/>
                      <a:pt x="2811780" y="3258820"/>
                    </a:cubicBezTo>
                    <a:cubicBezTo>
                      <a:pt x="2813050" y="3247390"/>
                      <a:pt x="2823210" y="3233420"/>
                      <a:pt x="2816860" y="3227070"/>
                    </a:cubicBezTo>
                    <a:cubicBezTo>
                      <a:pt x="2787650" y="3201670"/>
                      <a:pt x="2256790" y="3409950"/>
                      <a:pt x="2254250" y="3411220"/>
                    </a:cubicBezTo>
                    <a:cubicBezTo>
                      <a:pt x="2254250" y="3411220"/>
                      <a:pt x="2225040" y="3426460"/>
                      <a:pt x="2211070" y="3434080"/>
                    </a:cubicBezTo>
                    <a:cubicBezTo>
                      <a:pt x="2195830" y="3440430"/>
                      <a:pt x="2167890" y="3455670"/>
                      <a:pt x="2166620" y="3455670"/>
                    </a:cubicBezTo>
                    <a:cubicBezTo>
                      <a:pt x="2166620" y="3455670"/>
                      <a:pt x="2134870" y="3463290"/>
                      <a:pt x="2118360" y="3467100"/>
                    </a:cubicBezTo>
                    <a:cubicBezTo>
                      <a:pt x="2103120" y="3470910"/>
                      <a:pt x="2071370" y="3478530"/>
                      <a:pt x="2071370" y="3478530"/>
                    </a:cubicBezTo>
                    <a:cubicBezTo>
                      <a:pt x="2070100" y="3478530"/>
                      <a:pt x="2038350" y="3478530"/>
                      <a:pt x="2021840" y="3478530"/>
                    </a:cubicBezTo>
                    <a:cubicBezTo>
                      <a:pt x="2005330" y="3478530"/>
                      <a:pt x="1972310" y="3478530"/>
                      <a:pt x="1972310" y="3477260"/>
                    </a:cubicBezTo>
                    <a:cubicBezTo>
                      <a:pt x="1971040" y="3477260"/>
                      <a:pt x="1940560" y="3469640"/>
                      <a:pt x="1924050" y="3465830"/>
                    </a:cubicBezTo>
                    <a:cubicBezTo>
                      <a:pt x="1908810" y="3462020"/>
                      <a:pt x="1877060" y="3453130"/>
                      <a:pt x="1877060" y="3453130"/>
                    </a:cubicBezTo>
                    <a:cubicBezTo>
                      <a:pt x="1875790" y="3453130"/>
                      <a:pt x="1847850" y="3437890"/>
                      <a:pt x="1832610" y="3430270"/>
                    </a:cubicBezTo>
                    <a:cubicBezTo>
                      <a:pt x="1818640" y="3422650"/>
                      <a:pt x="1790700" y="3407410"/>
                      <a:pt x="1789430" y="3406140"/>
                    </a:cubicBezTo>
                    <a:cubicBezTo>
                      <a:pt x="1789430" y="3406140"/>
                      <a:pt x="1765300" y="3384550"/>
                      <a:pt x="1752600" y="3373120"/>
                    </a:cubicBezTo>
                    <a:cubicBezTo>
                      <a:pt x="1741170" y="3362960"/>
                      <a:pt x="1717040" y="3341370"/>
                      <a:pt x="1715770" y="3340100"/>
                    </a:cubicBezTo>
                    <a:cubicBezTo>
                      <a:pt x="1715770" y="3340100"/>
                      <a:pt x="1696720" y="3310890"/>
                      <a:pt x="1689100" y="3299460"/>
                    </a:cubicBezTo>
                    <a:cubicBezTo>
                      <a:pt x="1682750" y="3290570"/>
                      <a:pt x="1684020" y="3280410"/>
                      <a:pt x="1673860" y="3277870"/>
                    </a:cubicBezTo>
                    <a:cubicBezTo>
                      <a:pt x="1626870" y="3266440"/>
                      <a:pt x="1376680" y="3434080"/>
                      <a:pt x="1210310" y="3524250"/>
                    </a:cubicBezTo>
                    <a:cubicBezTo>
                      <a:pt x="1016000" y="3630930"/>
                      <a:pt x="694690" y="3822700"/>
                      <a:pt x="579120" y="3877310"/>
                    </a:cubicBezTo>
                    <a:cubicBezTo>
                      <a:pt x="537210" y="3897630"/>
                      <a:pt x="520700" y="3903980"/>
                      <a:pt x="490220" y="3911600"/>
                    </a:cubicBezTo>
                    <a:cubicBezTo>
                      <a:pt x="459740" y="3919220"/>
                      <a:pt x="427990" y="3924300"/>
                      <a:pt x="396240" y="3924300"/>
                    </a:cubicBezTo>
                    <a:cubicBezTo>
                      <a:pt x="365760" y="3924300"/>
                      <a:pt x="332740" y="3920490"/>
                      <a:pt x="302260" y="3914140"/>
                    </a:cubicBezTo>
                    <a:cubicBezTo>
                      <a:pt x="271780" y="3906520"/>
                      <a:pt x="241300" y="3895090"/>
                      <a:pt x="214630" y="3881120"/>
                    </a:cubicBezTo>
                    <a:cubicBezTo>
                      <a:pt x="186690" y="3867150"/>
                      <a:pt x="158750" y="3848100"/>
                      <a:pt x="135890" y="3827780"/>
                    </a:cubicBezTo>
                    <a:cubicBezTo>
                      <a:pt x="111760" y="3807460"/>
                      <a:pt x="90170" y="3783330"/>
                      <a:pt x="72390" y="3757930"/>
                    </a:cubicBezTo>
                    <a:cubicBezTo>
                      <a:pt x="54610" y="3732530"/>
                      <a:pt x="39370" y="3703320"/>
                      <a:pt x="27940" y="3674110"/>
                    </a:cubicBezTo>
                    <a:cubicBezTo>
                      <a:pt x="16510" y="3644900"/>
                      <a:pt x="7620" y="3614420"/>
                      <a:pt x="3810" y="3582670"/>
                    </a:cubicBezTo>
                    <a:cubicBezTo>
                      <a:pt x="0" y="3552190"/>
                      <a:pt x="3810" y="3488690"/>
                      <a:pt x="3810" y="3488690"/>
                    </a:cubicBezTo>
                  </a:path>
                </a:pathLst>
              </a:custGeom>
              <a:solidFill>
                <a:srgbClr val="F8F8F8"/>
              </a:solidFill>
              <a:ln cap="sq">
                <a:noFill/>
                <a:prstDash val="solid"/>
                <a:miter/>
              </a:ln>
            </p:spPr>
            <p:txBody>
              <a:bodyPr/>
              <a:lstStyle/>
              <a:p>
                <a:endParaRPr lang="en-CA"/>
              </a:p>
            </p:txBody>
          </p:sp>
        </p:grpSp>
      </p:grpSp>
      <p:sp>
        <p:nvSpPr>
          <p:cNvPr id="7" name="TextBox 7"/>
          <p:cNvSpPr txBox="1"/>
          <p:nvPr/>
        </p:nvSpPr>
        <p:spPr>
          <a:xfrm>
            <a:off x="2493981" y="864468"/>
            <a:ext cx="13300038" cy="1013452"/>
          </a:xfrm>
          <a:prstGeom prst="rect">
            <a:avLst/>
          </a:prstGeom>
        </p:spPr>
        <p:txBody>
          <a:bodyPr lIns="0" tIns="0" rIns="0" bIns="0" rtlCol="0" anchor="t">
            <a:spAutoFit/>
          </a:bodyPr>
          <a:lstStyle/>
          <a:p>
            <a:pPr algn="ctr">
              <a:lnSpc>
                <a:spcPts val="7769"/>
              </a:lnSpc>
            </a:pPr>
            <a:r>
              <a:rPr lang="en-US" sz="6999" b="1">
                <a:solidFill>
                  <a:srgbClr val="000000"/>
                </a:solidFill>
                <a:latin typeface="Public Sans Heavy"/>
                <a:ea typeface="Public Sans Heavy"/>
                <a:cs typeface="Public Sans Heavy"/>
                <a:sym typeface="Public Sans Heavy"/>
              </a:rPr>
              <a:t>EMAIL MARKETING</a:t>
            </a:r>
          </a:p>
        </p:txBody>
      </p:sp>
      <p:sp>
        <p:nvSpPr>
          <p:cNvPr id="8" name="TextBox 8"/>
          <p:cNvSpPr txBox="1"/>
          <p:nvPr/>
        </p:nvSpPr>
        <p:spPr>
          <a:xfrm>
            <a:off x="1845259" y="2833136"/>
            <a:ext cx="6536409" cy="6425164"/>
          </a:xfrm>
          <a:prstGeom prst="rect">
            <a:avLst/>
          </a:prstGeom>
        </p:spPr>
        <p:txBody>
          <a:bodyPr lIns="0" tIns="0" rIns="0" bIns="0" rtlCol="0" anchor="t">
            <a:spAutoFit/>
          </a:bodyPr>
          <a:lstStyle/>
          <a:p>
            <a:pPr algn="ctr">
              <a:lnSpc>
                <a:spcPts val="4216"/>
              </a:lnSpc>
            </a:pPr>
            <a:r>
              <a:rPr lang="en-US" sz="3798">
                <a:solidFill>
                  <a:srgbClr val="000000"/>
                </a:solidFill>
                <a:latin typeface="Public Sans"/>
                <a:ea typeface="Public Sans"/>
                <a:cs typeface="Public Sans"/>
                <a:sym typeface="Public Sans"/>
              </a:rPr>
              <a:t>We leverage an extensive database and a vast pool of prospective buyers to strategically market upcoming listings. By delivering thoughtfully designed and highly informative e-blasts, we ensure engagement and effectively capture the attention of thousands of targeted consumers.</a:t>
            </a:r>
          </a:p>
        </p:txBody>
      </p:sp>
      <p:sp>
        <p:nvSpPr>
          <p:cNvPr id="9" name="Freeform 9"/>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0" name="Freeform 10"/>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10652892" y="8280419"/>
            <a:ext cx="3474122" cy="1080261"/>
          </a:xfrm>
          <a:custGeom>
            <a:avLst/>
            <a:gdLst/>
            <a:ahLst/>
            <a:cxnLst/>
            <a:rect l="l" t="t" r="r" b="b"/>
            <a:pathLst>
              <a:path w="3474122" h="1080261">
                <a:moveTo>
                  <a:pt x="0" y="0"/>
                </a:moveTo>
                <a:lnTo>
                  <a:pt x="3474122" y="0"/>
                </a:lnTo>
                <a:lnTo>
                  <a:pt x="3474122" y="1080261"/>
                </a:lnTo>
                <a:lnTo>
                  <a:pt x="0" y="1080261"/>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6014775" y="3836597"/>
            <a:ext cx="6551638" cy="4179595"/>
            <a:chOff x="0" y="0"/>
            <a:chExt cx="1274088" cy="812800"/>
          </a:xfrm>
        </p:grpSpPr>
        <p:sp>
          <p:nvSpPr>
            <p:cNvPr id="4" name="Freeform 4"/>
            <p:cNvSpPr/>
            <p:nvPr/>
          </p:nvSpPr>
          <p:spPr>
            <a:xfrm>
              <a:off x="0" y="0"/>
              <a:ext cx="1274088" cy="812800"/>
            </a:xfrm>
            <a:custGeom>
              <a:avLst/>
              <a:gdLst/>
              <a:ahLst/>
              <a:cxnLst/>
              <a:rect l="l" t="t" r="r" b="b"/>
              <a:pathLst>
                <a:path w="1274088" h="812800">
                  <a:moveTo>
                    <a:pt x="27179" y="0"/>
                  </a:moveTo>
                  <a:lnTo>
                    <a:pt x="1246909" y="0"/>
                  </a:lnTo>
                  <a:cubicBezTo>
                    <a:pt x="1254117" y="0"/>
                    <a:pt x="1261030" y="2863"/>
                    <a:pt x="1266127" y="7960"/>
                  </a:cubicBezTo>
                  <a:cubicBezTo>
                    <a:pt x="1271224" y="13057"/>
                    <a:pt x="1274088" y="19970"/>
                    <a:pt x="1274088" y="27179"/>
                  </a:cubicBezTo>
                  <a:lnTo>
                    <a:pt x="1274088" y="785621"/>
                  </a:lnTo>
                  <a:cubicBezTo>
                    <a:pt x="1274088" y="800632"/>
                    <a:pt x="1261919" y="812800"/>
                    <a:pt x="1246909" y="812800"/>
                  </a:cubicBezTo>
                  <a:lnTo>
                    <a:pt x="27179" y="812800"/>
                  </a:lnTo>
                  <a:cubicBezTo>
                    <a:pt x="12168" y="812800"/>
                    <a:pt x="0" y="800632"/>
                    <a:pt x="0" y="785621"/>
                  </a:cubicBezTo>
                  <a:lnTo>
                    <a:pt x="0" y="27179"/>
                  </a:lnTo>
                  <a:cubicBezTo>
                    <a:pt x="0" y="12168"/>
                    <a:pt x="12168" y="0"/>
                    <a:pt x="27179" y="0"/>
                  </a:cubicBezTo>
                  <a:close/>
                </a:path>
              </a:pathLst>
            </a:custGeom>
            <a:blipFill>
              <a:blip r:embed="rId3"/>
              <a:stretch>
                <a:fillRect l="-30992" r="-3915" b="-40981"/>
              </a:stretch>
            </a:blipFill>
          </p:spPr>
          <p:txBody>
            <a:bodyPr/>
            <a:lstStyle/>
            <a:p>
              <a:endParaRPr lang="en-CA"/>
            </a:p>
          </p:txBody>
        </p:sp>
      </p:grpSp>
      <p:sp>
        <p:nvSpPr>
          <p:cNvPr id="6" name="Freeform 6"/>
          <p:cNvSpPr/>
          <p:nvPr/>
        </p:nvSpPr>
        <p:spPr>
          <a:xfrm>
            <a:off x="3227699" y="3110529"/>
            <a:ext cx="3533346" cy="897232"/>
          </a:xfrm>
          <a:custGeom>
            <a:avLst/>
            <a:gdLst/>
            <a:ahLst/>
            <a:cxnLst/>
            <a:rect l="l" t="t" r="r" b="b"/>
            <a:pathLst>
              <a:path w="3533346" h="897232">
                <a:moveTo>
                  <a:pt x="0" y="0"/>
                </a:moveTo>
                <a:lnTo>
                  <a:pt x="3533346" y="0"/>
                </a:lnTo>
                <a:lnTo>
                  <a:pt x="3533346" y="897232"/>
                </a:lnTo>
                <a:lnTo>
                  <a:pt x="0" y="897232"/>
                </a:lnTo>
                <a:lnTo>
                  <a:pt x="0" y="0"/>
                </a:lnTo>
                <a:close/>
              </a:path>
            </a:pathLst>
          </a:custGeom>
          <a:blipFill>
            <a:blip r:embed="rId4"/>
            <a:stretch>
              <a:fillRect/>
            </a:stretch>
          </a:blipFill>
        </p:spPr>
        <p:txBody>
          <a:bodyPr/>
          <a:lstStyle/>
          <a:p>
            <a:endParaRPr lang="en-CA"/>
          </a:p>
        </p:txBody>
      </p:sp>
      <p:sp>
        <p:nvSpPr>
          <p:cNvPr id="7" name="Freeform 7"/>
          <p:cNvSpPr/>
          <p:nvPr/>
        </p:nvSpPr>
        <p:spPr>
          <a:xfrm>
            <a:off x="3452152" y="4945703"/>
            <a:ext cx="2294628" cy="926456"/>
          </a:xfrm>
          <a:custGeom>
            <a:avLst/>
            <a:gdLst/>
            <a:ahLst/>
            <a:cxnLst/>
            <a:rect l="l" t="t" r="r" b="b"/>
            <a:pathLst>
              <a:path w="2294628" h="926456">
                <a:moveTo>
                  <a:pt x="0" y="0"/>
                </a:moveTo>
                <a:lnTo>
                  <a:pt x="2294629" y="0"/>
                </a:lnTo>
                <a:lnTo>
                  <a:pt x="2294629" y="926456"/>
                </a:lnTo>
                <a:lnTo>
                  <a:pt x="0" y="926456"/>
                </a:lnTo>
                <a:lnTo>
                  <a:pt x="0" y="0"/>
                </a:lnTo>
                <a:close/>
              </a:path>
            </a:pathLst>
          </a:custGeom>
          <a:blipFill>
            <a:blip r:embed="rId5"/>
            <a:stretch>
              <a:fillRect/>
            </a:stretch>
          </a:blipFill>
        </p:spPr>
        <p:txBody>
          <a:bodyPr/>
          <a:lstStyle/>
          <a:p>
            <a:endParaRPr lang="en-CA"/>
          </a:p>
        </p:txBody>
      </p:sp>
      <p:sp>
        <p:nvSpPr>
          <p:cNvPr id="8" name="Freeform 8"/>
          <p:cNvSpPr/>
          <p:nvPr/>
        </p:nvSpPr>
        <p:spPr>
          <a:xfrm>
            <a:off x="3227699" y="4087353"/>
            <a:ext cx="2623343" cy="655836"/>
          </a:xfrm>
          <a:custGeom>
            <a:avLst/>
            <a:gdLst/>
            <a:ahLst/>
            <a:cxnLst/>
            <a:rect l="l" t="t" r="r" b="b"/>
            <a:pathLst>
              <a:path w="2623343" h="655836">
                <a:moveTo>
                  <a:pt x="0" y="0"/>
                </a:moveTo>
                <a:lnTo>
                  <a:pt x="2623343" y="0"/>
                </a:lnTo>
                <a:lnTo>
                  <a:pt x="2623343" y="655836"/>
                </a:lnTo>
                <a:lnTo>
                  <a:pt x="0" y="655836"/>
                </a:lnTo>
                <a:lnTo>
                  <a:pt x="0" y="0"/>
                </a:lnTo>
                <a:close/>
              </a:path>
            </a:pathLst>
          </a:custGeom>
          <a:blipFill>
            <a:blip r:embed="rId6"/>
            <a:stretch>
              <a:fillRect/>
            </a:stretch>
          </a:blipFill>
        </p:spPr>
        <p:txBody>
          <a:bodyPr/>
          <a:lstStyle/>
          <a:p>
            <a:endParaRPr lang="en-CA"/>
          </a:p>
        </p:txBody>
      </p:sp>
      <p:sp>
        <p:nvSpPr>
          <p:cNvPr id="9" name="Freeform 9"/>
          <p:cNvSpPr/>
          <p:nvPr/>
        </p:nvSpPr>
        <p:spPr>
          <a:xfrm>
            <a:off x="2984656" y="6228965"/>
            <a:ext cx="2637786" cy="1000040"/>
          </a:xfrm>
          <a:custGeom>
            <a:avLst/>
            <a:gdLst/>
            <a:ahLst/>
            <a:cxnLst/>
            <a:rect l="l" t="t" r="r" b="b"/>
            <a:pathLst>
              <a:path w="2637786" h="1000040">
                <a:moveTo>
                  <a:pt x="0" y="0"/>
                </a:moveTo>
                <a:lnTo>
                  <a:pt x="2637786" y="0"/>
                </a:lnTo>
                <a:lnTo>
                  <a:pt x="2637786" y="1000040"/>
                </a:lnTo>
                <a:lnTo>
                  <a:pt x="0" y="1000040"/>
                </a:lnTo>
                <a:lnTo>
                  <a:pt x="0" y="0"/>
                </a:lnTo>
                <a:close/>
              </a:path>
            </a:pathLst>
          </a:custGeom>
          <a:blipFill>
            <a:blip r:embed="rId7"/>
            <a:stretch>
              <a:fillRect/>
            </a:stretch>
          </a:blipFill>
        </p:spPr>
        <p:txBody>
          <a:bodyPr/>
          <a:lstStyle/>
          <a:p>
            <a:endParaRPr lang="en-CA"/>
          </a:p>
        </p:txBody>
      </p:sp>
      <p:sp>
        <p:nvSpPr>
          <p:cNvPr id="10" name="Freeform 10"/>
          <p:cNvSpPr/>
          <p:nvPr/>
        </p:nvSpPr>
        <p:spPr>
          <a:xfrm>
            <a:off x="3227699" y="7277723"/>
            <a:ext cx="2572595" cy="1447085"/>
          </a:xfrm>
          <a:custGeom>
            <a:avLst/>
            <a:gdLst/>
            <a:ahLst/>
            <a:cxnLst/>
            <a:rect l="l" t="t" r="r" b="b"/>
            <a:pathLst>
              <a:path w="2572595" h="1447085">
                <a:moveTo>
                  <a:pt x="0" y="0"/>
                </a:moveTo>
                <a:lnTo>
                  <a:pt x="2572595" y="0"/>
                </a:lnTo>
                <a:lnTo>
                  <a:pt x="2572595" y="1447084"/>
                </a:lnTo>
                <a:lnTo>
                  <a:pt x="0" y="1447084"/>
                </a:lnTo>
                <a:lnTo>
                  <a:pt x="0" y="0"/>
                </a:lnTo>
                <a:close/>
              </a:path>
            </a:pathLst>
          </a:custGeom>
          <a:blipFill>
            <a:blip r:embed="rId8"/>
            <a:stretch>
              <a:fillRect/>
            </a:stretch>
          </a:blipFill>
        </p:spPr>
        <p:txBody>
          <a:bodyPr/>
          <a:lstStyle/>
          <a:p>
            <a:endParaRPr lang="en-CA"/>
          </a:p>
        </p:txBody>
      </p:sp>
      <p:sp>
        <p:nvSpPr>
          <p:cNvPr id="11" name="Freeform 11"/>
          <p:cNvSpPr/>
          <p:nvPr/>
        </p:nvSpPr>
        <p:spPr>
          <a:xfrm>
            <a:off x="4599466" y="7573515"/>
            <a:ext cx="3636004" cy="2422487"/>
          </a:xfrm>
          <a:custGeom>
            <a:avLst/>
            <a:gdLst/>
            <a:ahLst/>
            <a:cxnLst/>
            <a:rect l="l" t="t" r="r" b="b"/>
            <a:pathLst>
              <a:path w="3636004" h="2422487">
                <a:moveTo>
                  <a:pt x="0" y="0"/>
                </a:moveTo>
                <a:lnTo>
                  <a:pt x="3636004" y="0"/>
                </a:lnTo>
                <a:lnTo>
                  <a:pt x="3636004" y="2422488"/>
                </a:lnTo>
                <a:lnTo>
                  <a:pt x="0" y="2422488"/>
                </a:lnTo>
                <a:lnTo>
                  <a:pt x="0" y="0"/>
                </a:lnTo>
                <a:close/>
              </a:path>
            </a:pathLst>
          </a:custGeom>
          <a:blipFill>
            <a:blip r:embed="rId9"/>
            <a:stretch>
              <a:fillRect/>
            </a:stretch>
          </a:blipFill>
        </p:spPr>
        <p:txBody>
          <a:bodyPr/>
          <a:lstStyle/>
          <a:p>
            <a:endParaRPr lang="en-CA"/>
          </a:p>
        </p:txBody>
      </p:sp>
      <p:sp>
        <p:nvSpPr>
          <p:cNvPr id="12" name="Freeform 12"/>
          <p:cNvSpPr/>
          <p:nvPr/>
        </p:nvSpPr>
        <p:spPr>
          <a:xfrm>
            <a:off x="8247131" y="8280419"/>
            <a:ext cx="2086926" cy="1008681"/>
          </a:xfrm>
          <a:custGeom>
            <a:avLst/>
            <a:gdLst/>
            <a:ahLst/>
            <a:cxnLst/>
            <a:rect l="l" t="t" r="r" b="b"/>
            <a:pathLst>
              <a:path w="2086926" h="1008681">
                <a:moveTo>
                  <a:pt x="0" y="0"/>
                </a:moveTo>
                <a:lnTo>
                  <a:pt x="2086926" y="0"/>
                </a:lnTo>
                <a:lnTo>
                  <a:pt x="2086926" y="1008681"/>
                </a:lnTo>
                <a:lnTo>
                  <a:pt x="0" y="1008681"/>
                </a:lnTo>
                <a:lnTo>
                  <a:pt x="0" y="0"/>
                </a:lnTo>
                <a:close/>
              </a:path>
            </a:pathLst>
          </a:custGeom>
          <a:blipFill>
            <a:blip r:embed="rId10"/>
            <a:stretch>
              <a:fillRect/>
            </a:stretch>
          </a:blipFill>
        </p:spPr>
        <p:txBody>
          <a:bodyPr/>
          <a:lstStyle/>
          <a:p>
            <a:endParaRPr lang="en-CA"/>
          </a:p>
        </p:txBody>
      </p:sp>
      <p:sp>
        <p:nvSpPr>
          <p:cNvPr id="13" name="Freeform 13"/>
          <p:cNvSpPr/>
          <p:nvPr/>
        </p:nvSpPr>
        <p:spPr>
          <a:xfrm>
            <a:off x="12891586" y="7573515"/>
            <a:ext cx="576884" cy="576884"/>
          </a:xfrm>
          <a:custGeom>
            <a:avLst/>
            <a:gdLst/>
            <a:ahLst/>
            <a:cxnLst/>
            <a:rect l="l" t="t" r="r" b="b"/>
            <a:pathLst>
              <a:path w="576884" h="576884">
                <a:moveTo>
                  <a:pt x="0" y="0"/>
                </a:moveTo>
                <a:lnTo>
                  <a:pt x="576884" y="0"/>
                </a:lnTo>
                <a:lnTo>
                  <a:pt x="576884" y="576884"/>
                </a:lnTo>
                <a:lnTo>
                  <a:pt x="0" y="576884"/>
                </a:lnTo>
                <a:lnTo>
                  <a:pt x="0" y="0"/>
                </a:lnTo>
                <a:close/>
              </a:path>
            </a:pathLst>
          </a:custGeom>
          <a:blipFill>
            <a:blip r:embed="rId11"/>
            <a:stretch>
              <a:fillRect/>
            </a:stretch>
          </a:blipFill>
        </p:spPr>
        <p:txBody>
          <a:bodyPr/>
          <a:lstStyle/>
          <a:p>
            <a:endParaRPr lang="en-CA"/>
          </a:p>
        </p:txBody>
      </p:sp>
      <p:sp>
        <p:nvSpPr>
          <p:cNvPr id="14" name="Freeform 14"/>
          <p:cNvSpPr/>
          <p:nvPr/>
        </p:nvSpPr>
        <p:spPr>
          <a:xfrm>
            <a:off x="12792694" y="5482225"/>
            <a:ext cx="2563915" cy="746740"/>
          </a:xfrm>
          <a:custGeom>
            <a:avLst/>
            <a:gdLst/>
            <a:ahLst/>
            <a:cxnLst/>
            <a:rect l="l" t="t" r="r" b="b"/>
            <a:pathLst>
              <a:path w="2563915" h="746740">
                <a:moveTo>
                  <a:pt x="0" y="0"/>
                </a:moveTo>
                <a:lnTo>
                  <a:pt x="2563915" y="0"/>
                </a:lnTo>
                <a:lnTo>
                  <a:pt x="2563915" y="746740"/>
                </a:lnTo>
                <a:lnTo>
                  <a:pt x="0" y="746740"/>
                </a:lnTo>
                <a:lnTo>
                  <a:pt x="0" y="0"/>
                </a:lnTo>
                <a:close/>
              </a:path>
            </a:pathLst>
          </a:custGeom>
          <a:blipFill>
            <a:blip r:embed="rId12"/>
            <a:stretch>
              <a:fillRect/>
            </a:stretch>
          </a:blipFill>
        </p:spPr>
        <p:txBody>
          <a:bodyPr/>
          <a:lstStyle/>
          <a:p>
            <a:endParaRPr lang="en-CA"/>
          </a:p>
        </p:txBody>
      </p:sp>
      <p:sp>
        <p:nvSpPr>
          <p:cNvPr id="15" name="Freeform 15"/>
          <p:cNvSpPr/>
          <p:nvPr/>
        </p:nvSpPr>
        <p:spPr>
          <a:xfrm>
            <a:off x="12792694" y="6228965"/>
            <a:ext cx="2668639" cy="1501110"/>
          </a:xfrm>
          <a:custGeom>
            <a:avLst/>
            <a:gdLst/>
            <a:ahLst/>
            <a:cxnLst/>
            <a:rect l="l" t="t" r="r" b="b"/>
            <a:pathLst>
              <a:path w="2668639" h="1501110">
                <a:moveTo>
                  <a:pt x="0" y="0"/>
                </a:moveTo>
                <a:lnTo>
                  <a:pt x="2668640" y="0"/>
                </a:lnTo>
                <a:lnTo>
                  <a:pt x="2668640" y="1501110"/>
                </a:lnTo>
                <a:lnTo>
                  <a:pt x="0" y="1501110"/>
                </a:lnTo>
                <a:lnTo>
                  <a:pt x="0" y="0"/>
                </a:lnTo>
                <a:close/>
              </a:path>
            </a:pathLst>
          </a:custGeom>
          <a:blipFill>
            <a:blip r:embed="rId13"/>
            <a:stretch>
              <a:fillRect/>
            </a:stretch>
          </a:blipFill>
        </p:spPr>
        <p:txBody>
          <a:bodyPr/>
          <a:lstStyle/>
          <a:p>
            <a:endParaRPr lang="en-CA"/>
          </a:p>
        </p:txBody>
      </p:sp>
      <p:sp>
        <p:nvSpPr>
          <p:cNvPr id="16" name="Freeform 16"/>
          <p:cNvSpPr/>
          <p:nvPr/>
        </p:nvSpPr>
        <p:spPr>
          <a:xfrm>
            <a:off x="12792694" y="4145600"/>
            <a:ext cx="2986935" cy="1012758"/>
          </a:xfrm>
          <a:custGeom>
            <a:avLst/>
            <a:gdLst/>
            <a:ahLst/>
            <a:cxnLst/>
            <a:rect l="l" t="t" r="r" b="b"/>
            <a:pathLst>
              <a:path w="2986935" h="1012758">
                <a:moveTo>
                  <a:pt x="0" y="0"/>
                </a:moveTo>
                <a:lnTo>
                  <a:pt x="2986935" y="0"/>
                </a:lnTo>
                <a:lnTo>
                  <a:pt x="2986935" y="1012757"/>
                </a:lnTo>
                <a:lnTo>
                  <a:pt x="0" y="1012757"/>
                </a:lnTo>
                <a:lnTo>
                  <a:pt x="0" y="0"/>
                </a:lnTo>
                <a:close/>
              </a:path>
            </a:pathLst>
          </a:custGeom>
          <a:blipFill>
            <a:blip r:embed="rId14"/>
            <a:stretch>
              <a:fillRect/>
            </a:stretch>
          </a:blipFill>
        </p:spPr>
        <p:txBody>
          <a:bodyPr/>
          <a:lstStyle/>
          <a:p>
            <a:endParaRPr lang="en-CA"/>
          </a:p>
        </p:txBody>
      </p:sp>
      <p:sp>
        <p:nvSpPr>
          <p:cNvPr id="17" name="Freeform 17"/>
          <p:cNvSpPr/>
          <p:nvPr/>
        </p:nvSpPr>
        <p:spPr>
          <a:xfrm>
            <a:off x="12566412" y="2652932"/>
            <a:ext cx="3227607" cy="1812425"/>
          </a:xfrm>
          <a:custGeom>
            <a:avLst/>
            <a:gdLst/>
            <a:ahLst/>
            <a:cxnLst/>
            <a:rect l="l" t="t" r="r" b="b"/>
            <a:pathLst>
              <a:path w="3227607" h="1812425">
                <a:moveTo>
                  <a:pt x="0" y="0"/>
                </a:moveTo>
                <a:lnTo>
                  <a:pt x="3227607" y="0"/>
                </a:lnTo>
                <a:lnTo>
                  <a:pt x="3227607" y="1812426"/>
                </a:lnTo>
                <a:lnTo>
                  <a:pt x="0" y="1812426"/>
                </a:lnTo>
                <a:lnTo>
                  <a:pt x="0" y="0"/>
                </a:lnTo>
                <a:close/>
              </a:path>
            </a:pathLst>
          </a:custGeom>
          <a:blipFill>
            <a:blip r:embed="rId15"/>
            <a:stretch>
              <a:fillRect/>
            </a:stretch>
          </a:blipFill>
        </p:spPr>
        <p:txBody>
          <a:bodyPr/>
          <a:lstStyle/>
          <a:p>
            <a:endParaRPr lang="en-CA"/>
          </a:p>
        </p:txBody>
      </p:sp>
      <p:sp>
        <p:nvSpPr>
          <p:cNvPr id="18" name="TextBox 18"/>
          <p:cNvSpPr txBox="1"/>
          <p:nvPr/>
        </p:nvSpPr>
        <p:spPr>
          <a:xfrm>
            <a:off x="2493981" y="941264"/>
            <a:ext cx="13300038" cy="1200524"/>
          </a:xfrm>
          <a:prstGeom prst="rect">
            <a:avLst/>
          </a:prstGeom>
        </p:spPr>
        <p:txBody>
          <a:bodyPr lIns="0" tIns="0" rIns="0" bIns="0" rtlCol="0" anchor="t">
            <a:spAutoFit/>
          </a:bodyPr>
          <a:lstStyle/>
          <a:p>
            <a:pPr algn="ctr">
              <a:lnSpc>
                <a:spcPts val="4661"/>
              </a:lnSpc>
            </a:pPr>
            <a:r>
              <a:rPr lang="en-US" sz="4199" b="1">
                <a:solidFill>
                  <a:srgbClr val="000000"/>
                </a:solidFill>
                <a:latin typeface="Public Sans Heavy"/>
                <a:ea typeface="Public Sans Heavy"/>
                <a:cs typeface="Public Sans Heavy"/>
                <a:sym typeface="Public Sans Heavy"/>
              </a:rPr>
              <a:t>YOUR LISTING IS SHARED ACROSS 600+ REAL ESTATE WEBSITES AND DIGITAL PLATFORMS</a:t>
            </a:r>
          </a:p>
        </p:txBody>
      </p:sp>
      <p:sp>
        <p:nvSpPr>
          <p:cNvPr id="19" name="Freeform 19"/>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
        <p:nvSpPr>
          <p:cNvPr id="20" name="Freeform 20"/>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3186051" y="2184074"/>
            <a:ext cx="12328989" cy="7074226"/>
          </a:xfrm>
          <a:custGeom>
            <a:avLst/>
            <a:gdLst/>
            <a:ahLst/>
            <a:cxnLst/>
            <a:rect l="l" t="t" r="r" b="b"/>
            <a:pathLst>
              <a:path w="12328989" h="7074226">
                <a:moveTo>
                  <a:pt x="0" y="0"/>
                </a:moveTo>
                <a:lnTo>
                  <a:pt x="12328989" y="0"/>
                </a:lnTo>
                <a:lnTo>
                  <a:pt x="12328989" y="7074226"/>
                </a:lnTo>
                <a:lnTo>
                  <a:pt x="0" y="7074226"/>
                </a:lnTo>
                <a:lnTo>
                  <a:pt x="0" y="0"/>
                </a:lnTo>
                <a:close/>
              </a:path>
            </a:pathLst>
          </a:custGeom>
          <a:blipFill>
            <a:blip r:embed="rId2"/>
            <a:stretch>
              <a:fillRect t="-9286" b="-7045"/>
            </a:stretch>
          </a:blipFill>
        </p:spPr>
        <p:txBody>
          <a:bodyPr/>
          <a:lstStyle/>
          <a:p>
            <a:endParaRPr lang="en-CA"/>
          </a:p>
        </p:txBody>
      </p:sp>
      <p:sp>
        <p:nvSpPr>
          <p:cNvPr id="3" name="TextBox 3"/>
          <p:cNvSpPr txBox="1"/>
          <p:nvPr/>
        </p:nvSpPr>
        <p:spPr>
          <a:xfrm>
            <a:off x="4934417" y="971734"/>
            <a:ext cx="8419165" cy="834281"/>
          </a:xfrm>
          <a:prstGeom prst="rect">
            <a:avLst/>
          </a:prstGeom>
        </p:spPr>
        <p:txBody>
          <a:bodyPr lIns="0" tIns="0" rIns="0" bIns="0" rtlCol="0" anchor="t">
            <a:spAutoFit/>
          </a:bodyPr>
          <a:lstStyle/>
          <a:p>
            <a:pPr algn="ctr">
              <a:lnSpc>
                <a:spcPts val="6437"/>
              </a:lnSpc>
            </a:pPr>
            <a:r>
              <a:rPr lang="en-US" sz="5799" b="1">
                <a:solidFill>
                  <a:srgbClr val="000000"/>
                </a:solidFill>
                <a:latin typeface="Public Sans Heavy"/>
                <a:ea typeface="Public Sans Heavy"/>
                <a:cs typeface="Public Sans Heavy"/>
                <a:sym typeface="Public Sans Heavy"/>
              </a:rPr>
              <a:t>RADIO ADVERTISING</a:t>
            </a:r>
          </a:p>
        </p:txBody>
      </p:sp>
      <p:sp>
        <p:nvSpPr>
          <p:cNvPr id="4" name="Freeform 4"/>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0744985" y="1832062"/>
            <a:ext cx="4528391" cy="6622875"/>
          </a:xfrm>
          <a:custGeom>
            <a:avLst/>
            <a:gdLst/>
            <a:ahLst/>
            <a:cxnLst/>
            <a:rect l="l" t="t" r="r" b="b"/>
            <a:pathLst>
              <a:path w="4528391" h="6622875">
                <a:moveTo>
                  <a:pt x="0" y="0"/>
                </a:moveTo>
                <a:lnTo>
                  <a:pt x="4528391" y="0"/>
                </a:lnTo>
                <a:lnTo>
                  <a:pt x="4528391" y="6622876"/>
                </a:lnTo>
                <a:lnTo>
                  <a:pt x="0" y="6622876"/>
                </a:lnTo>
                <a:lnTo>
                  <a:pt x="0" y="0"/>
                </a:lnTo>
                <a:close/>
              </a:path>
            </a:pathLst>
          </a:custGeom>
          <a:blipFill>
            <a:blip r:embed="rId2"/>
            <a:stretch>
              <a:fillRect/>
            </a:stretch>
          </a:blipFill>
        </p:spPr>
        <p:txBody>
          <a:bodyPr/>
          <a:lstStyle/>
          <a:p>
            <a:endParaRPr lang="en-CA"/>
          </a:p>
        </p:txBody>
      </p:sp>
      <p:sp>
        <p:nvSpPr>
          <p:cNvPr id="3" name="TextBox 3"/>
          <p:cNvSpPr txBox="1"/>
          <p:nvPr/>
        </p:nvSpPr>
        <p:spPr>
          <a:xfrm>
            <a:off x="2552162" y="3656162"/>
            <a:ext cx="7446181" cy="2812751"/>
          </a:xfrm>
          <a:prstGeom prst="rect">
            <a:avLst/>
          </a:prstGeom>
        </p:spPr>
        <p:txBody>
          <a:bodyPr lIns="0" tIns="0" rIns="0" bIns="0" rtlCol="0" anchor="t">
            <a:spAutoFit/>
          </a:bodyPr>
          <a:lstStyle/>
          <a:p>
            <a:pPr algn="l">
              <a:lnSpc>
                <a:spcPts val="11301"/>
              </a:lnSpc>
            </a:pPr>
            <a:r>
              <a:rPr lang="en-US" sz="8072" b="1" spc="-12">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Heavy"/>
                <a:ea typeface="Public Sans Heavy"/>
                <a:cs typeface="Public Sans Heavy"/>
                <a:sym typeface="Public Sans Heavy"/>
              </a:rPr>
              <a:t>WHAT MAKES US THE BEST?</a:t>
            </a:r>
          </a:p>
        </p:txBody>
      </p:sp>
      <p:grpSp>
        <p:nvGrpSpPr>
          <p:cNvPr id="4" name="Group 4"/>
          <p:cNvGrpSpPr/>
          <p:nvPr/>
        </p:nvGrpSpPr>
        <p:grpSpPr>
          <a:xfrm rot="-10800000">
            <a:off x="15547452" y="6002680"/>
            <a:ext cx="4963192" cy="4518864"/>
            <a:chOff x="0" y="0"/>
            <a:chExt cx="6617590" cy="6025152"/>
          </a:xfrm>
        </p:grpSpPr>
        <p:grpSp>
          <p:nvGrpSpPr>
            <p:cNvPr id="5" name="Group 5"/>
            <p:cNvGrpSpPr/>
            <p:nvPr/>
          </p:nvGrpSpPr>
          <p:grpSpPr>
            <a:xfrm rot="2700000">
              <a:off x="852203" y="1058149"/>
              <a:ext cx="4114800" cy="41148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700000">
              <a:off x="4630768" y="-734825"/>
              <a:ext cx="124654" cy="5318640"/>
              <a:chOff x="0" y="0"/>
              <a:chExt cx="24623" cy="1050596"/>
            </a:xfrm>
          </p:grpSpPr>
          <p:sp>
            <p:nvSpPr>
              <p:cNvPr id="9" name="Freeform 9"/>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FFFFF"/>
              </a:solidFill>
            </p:spPr>
            <p:txBody>
              <a:bodyPr/>
              <a:lstStyle/>
              <a:p>
                <a:endParaRPr lang="en-CA"/>
              </a:p>
            </p:txBody>
          </p:sp>
          <p:sp>
            <p:nvSpPr>
              <p:cNvPr id="10" name="TextBox 10"/>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11" name="Group 11"/>
          <p:cNvGrpSpPr/>
          <p:nvPr/>
        </p:nvGrpSpPr>
        <p:grpSpPr>
          <a:xfrm>
            <a:off x="-2182202" y="-155104"/>
            <a:ext cx="4963192" cy="4518864"/>
            <a:chOff x="0" y="0"/>
            <a:chExt cx="6617590" cy="6025152"/>
          </a:xfrm>
        </p:grpSpPr>
        <p:grpSp>
          <p:nvGrpSpPr>
            <p:cNvPr id="12" name="Group 12"/>
            <p:cNvGrpSpPr/>
            <p:nvPr/>
          </p:nvGrpSpPr>
          <p:grpSpPr>
            <a:xfrm rot="2700000">
              <a:off x="852203" y="1058149"/>
              <a:ext cx="4114800" cy="4114800"/>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2700000">
              <a:off x="4630768" y="-734825"/>
              <a:ext cx="124654" cy="5318640"/>
              <a:chOff x="0" y="0"/>
              <a:chExt cx="24623" cy="1050596"/>
            </a:xfrm>
          </p:grpSpPr>
          <p:sp>
            <p:nvSpPr>
              <p:cNvPr id="16" name="Freeform 16"/>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17" name="TextBox 17"/>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3353773" y="835718"/>
            <a:ext cx="3905051" cy="0"/>
          </a:xfrm>
          <a:prstGeom prst="line">
            <a:avLst/>
          </a:prstGeom>
          <a:ln w="47625" cap="flat">
            <a:solidFill>
              <a:srgbClr val="000000"/>
            </a:solidFill>
            <a:prstDash val="solid"/>
            <a:headEnd type="none" w="sm" len="sm"/>
            <a:tailEnd type="none" w="sm" len="sm"/>
          </a:ln>
        </p:spPr>
        <p:txBody>
          <a:bodyPr/>
          <a:lstStyle/>
          <a:p>
            <a:endParaRPr lang="en-CA"/>
          </a:p>
        </p:txBody>
      </p:sp>
      <p:sp>
        <p:nvSpPr>
          <p:cNvPr id="3" name="AutoShape 3"/>
          <p:cNvSpPr/>
          <p:nvPr/>
        </p:nvSpPr>
        <p:spPr>
          <a:xfrm rot="-10800000">
            <a:off x="1029176" y="9403657"/>
            <a:ext cx="3905051" cy="0"/>
          </a:xfrm>
          <a:prstGeom prst="line">
            <a:avLst/>
          </a:prstGeom>
          <a:ln w="47625" cap="flat">
            <a:solidFill>
              <a:srgbClr val="000000"/>
            </a:solidFill>
            <a:prstDash val="solid"/>
            <a:headEnd type="none" w="sm" len="sm"/>
            <a:tailEnd type="none" w="sm" len="sm"/>
          </a:ln>
        </p:spPr>
        <p:txBody>
          <a:bodyPr/>
          <a:lstStyle/>
          <a:p>
            <a:endParaRPr lang="en-CA"/>
          </a:p>
        </p:txBody>
      </p:sp>
      <p:sp>
        <p:nvSpPr>
          <p:cNvPr id="4" name="AutoShape 4"/>
          <p:cNvSpPr/>
          <p:nvPr/>
        </p:nvSpPr>
        <p:spPr>
          <a:xfrm rot="-5400000">
            <a:off x="15512315" y="2536508"/>
            <a:ext cx="3447298" cy="0"/>
          </a:xfrm>
          <a:prstGeom prst="line">
            <a:avLst/>
          </a:prstGeom>
          <a:ln w="47625" cap="flat">
            <a:solidFill>
              <a:srgbClr val="000000"/>
            </a:solidFill>
            <a:prstDash val="solid"/>
            <a:headEnd type="none" w="sm" len="sm"/>
            <a:tailEnd type="none" w="sm" len="sm"/>
          </a:ln>
        </p:spPr>
        <p:txBody>
          <a:bodyPr/>
          <a:lstStyle/>
          <a:p>
            <a:endParaRPr lang="en-CA"/>
          </a:p>
        </p:txBody>
      </p:sp>
      <p:sp>
        <p:nvSpPr>
          <p:cNvPr id="5" name="AutoShape 5"/>
          <p:cNvSpPr/>
          <p:nvPr/>
        </p:nvSpPr>
        <p:spPr>
          <a:xfrm rot="5400000">
            <a:off x="-671613" y="7702867"/>
            <a:ext cx="3447298" cy="0"/>
          </a:xfrm>
          <a:prstGeom prst="line">
            <a:avLst/>
          </a:prstGeom>
          <a:ln w="47625" cap="flat">
            <a:solidFill>
              <a:srgbClr val="000000"/>
            </a:solidFill>
            <a:prstDash val="solid"/>
            <a:headEnd type="none" w="sm" len="sm"/>
            <a:tailEnd type="none" w="sm" len="sm"/>
          </a:ln>
        </p:spPr>
        <p:txBody>
          <a:bodyPr/>
          <a:lstStyle/>
          <a:p>
            <a:endParaRPr lang="en-CA"/>
          </a:p>
        </p:txBody>
      </p:sp>
      <p:sp>
        <p:nvSpPr>
          <p:cNvPr id="6" name="AutoShape 6"/>
          <p:cNvSpPr/>
          <p:nvPr/>
        </p:nvSpPr>
        <p:spPr>
          <a:xfrm>
            <a:off x="6672895" y="5423306"/>
            <a:ext cx="4942212" cy="0"/>
          </a:xfrm>
          <a:prstGeom prst="line">
            <a:avLst/>
          </a:prstGeom>
          <a:ln w="47625" cap="flat">
            <a:solidFill>
              <a:srgbClr val="FFFFFF"/>
            </a:solidFill>
            <a:prstDash val="solid"/>
            <a:headEnd type="none" w="sm" len="sm"/>
            <a:tailEnd type="none" w="sm" len="sm"/>
          </a:ln>
        </p:spPr>
        <p:txBody>
          <a:bodyPr/>
          <a:lstStyle/>
          <a:p>
            <a:endParaRPr lang="en-CA"/>
          </a:p>
        </p:txBody>
      </p:sp>
      <p:sp>
        <p:nvSpPr>
          <p:cNvPr id="7" name="TextBox 7"/>
          <p:cNvSpPr txBox="1"/>
          <p:nvPr/>
        </p:nvSpPr>
        <p:spPr>
          <a:xfrm>
            <a:off x="5711354" y="5909445"/>
            <a:ext cx="6865292" cy="764547"/>
          </a:xfrm>
          <a:prstGeom prst="rect">
            <a:avLst/>
          </a:prstGeom>
        </p:spPr>
        <p:txBody>
          <a:bodyPr lIns="0" tIns="0" rIns="0" bIns="0" rtlCol="0" anchor="t">
            <a:spAutoFit/>
          </a:bodyPr>
          <a:lstStyle/>
          <a:p>
            <a:pPr algn="ctr">
              <a:lnSpc>
                <a:spcPts val="6160"/>
              </a:lnSpc>
            </a:pPr>
            <a:r>
              <a:rPr lang="en-US" sz="4400" b="1" spc="-6">
                <a:solidFill>
                  <a:srgbClr val="FFFFFF"/>
                </a:solidFill>
                <a:latin typeface="Public Sans Bold"/>
                <a:ea typeface="Public Sans Bold"/>
                <a:cs typeface="Public Sans Bold"/>
                <a:sym typeface="Public Sans Bold"/>
              </a:rPr>
              <a:t>CORPORATE OFFICE:</a:t>
            </a:r>
          </a:p>
        </p:txBody>
      </p:sp>
      <p:sp>
        <p:nvSpPr>
          <p:cNvPr id="8" name="TextBox 8"/>
          <p:cNvSpPr txBox="1"/>
          <p:nvPr/>
        </p:nvSpPr>
        <p:spPr>
          <a:xfrm>
            <a:off x="5711354" y="6879815"/>
            <a:ext cx="6865292" cy="1180859"/>
          </a:xfrm>
          <a:prstGeom prst="rect">
            <a:avLst/>
          </a:prstGeom>
        </p:spPr>
        <p:txBody>
          <a:bodyPr lIns="0" tIns="0" rIns="0" bIns="0" rtlCol="0" anchor="t">
            <a:spAutoFit/>
          </a:bodyPr>
          <a:lstStyle/>
          <a:p>
            <a:pPr algn="ctr">
              <a:lnSpc>
                <a:spcPts val="4532"/>
              </a:lnSpc>
            </a:pPr>
            <a:r>
              <a:rPr lang="en-US" sz="4400" spc="-4">
                <a:solidFill>
                  <a:srgbClr val="FFFFFF"/>
                </a:solidFill>
                <a:latin typeface="Public Sans"/>
                <a:ea typeface="Public Sans"/>
                <a:cs typeface="Public Sans"/>
                <a:sym typeface="Public Sans"/>
              </a:rPr>
              <a:t>305-1550 Enterprise Rd,</a:t>
            </a:r>
          </a:p>
          <a:p>
            <a:pPr algn="ctr">
              <a:lnSpc>
                <a:spcPts val="4532"/>
              </a:lnSpc>
            </a:pPr>
            <a:r>
              <a:rPr lang="en-US" sz="4400" spc="-6">
                <a:solidFill>
                  <a:srgbClr val="FFFFFF"/>
                </a:solidFill>
                <a:latin typeface="Public Sans"/>
                <a:ea typeface="Public Sans"/>
                <a:cs typeface="Public Sans"/>
                <a:sym typeface="Public Sans"/>
              </a:rPr>
              <a:t>Mississauga, ON</a:t>
            </a:r>
          </a:p>
        </p:txBody>
      </p:sp>
      <p:sp>
        <p:nvSpPr>
          <p:cNvPr id="9" name="TextBox 9"/>
          <p:cNvSpPr txBox="1"/>
          <p:nvPr/>
        </p:nvSpPr>
        <p:spPr>
          <a:xfrm>
            <a:off x="5549115" y="2110530"/>
            <a:ext cx="7189770" cy="2788538"/>
          </a:xfrm>
          <a:prstGeom prst="rect">
            <a:avLst/>
          </a:prstGeom>
        </p:spPr>
        <p:txBody>
          <a:bodyPr lIns="0" tIns="0" rIns="0" bIns="0" rtlCol="0" anchor="t">
            <a:spAutoFit/>
          </a:bodyPr>
          <a:lstStyle/>
          <a:p>
            <a:pPr algn="ctr">
              <a:lnSpc>
                <a:spcPts val="10877"/>
              </a:lnSpc>
            </a:pPr>
            <a:r>
              <a:rPr lang="en-US" sz="9799" b="1">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Heavy"/>
                <a:ea typeface="Public Sans Heavy"/>
                <a:cs typeface="Public Sans Heavy"/>
                <a:sym typeface="Public Sans Heavy"/>
              </a:rPr>
              <a:t>ABOUT</a:t>
            </a:r>
          </a:p>
          <a:p>
            <a:pPr algn="ctr">
              <a:lnSpc>
                <a:spcPts val="10877"/>
              </a:lnSpc>
            </a:pPr>
            <a:r>
              <a:rPr lang="en-US" sz="9799" b="1">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Heavy"/>
                <a:ea typeface="Public Sans Heavy"/>
                <a:cs typeface="Public Sans Heavy"/>
                <a:sym typeface="Public Sans Heavy"/>
              </a:rPr>
              <a:t>SAVE MAX</a:t>
            </a:r>
          </a:p>
        </p:txBody>
      </p:sp>
      <p:grpSp>
        <p:nvGrpSpPr>
          <p:cNvPr id="10" name="Group 10"/>
          <p:cNvGrpSpPr/>
          <p:nvPr/>
        </p:nvGrpSpPr>
        <p:grpSpPr>
          <a:xfrm>
            <a:off x="-2182202" y="-155104"/>
            <a:ext cx="4963192" cy="4518864"/>
            <a:chOff x="0" y="0"/>
            <a:chExt cx="6617590" cy="6025152"/>
          </a:xfrm>
        </p:grpSpPr>
        <p:grpSp>
          <p:nvGrpSpPr>
            <p:cNvPr id="11" name="Group 11"/>
            <p:cNvGrpSpPr/>
            <p:nvPr/>
          </p:nvGrpSpPr>
          <p:grpSpPr>
            <a:xfrm rot="2700000">
              <a:off x="852203" y="1058149"/>
              <a:ext cx="4114800" cy="4114800"/>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2700000">
              <a:off x="4630768" y="-734825"/>
              <a:ext cx="124654" cy="5318640"/>
              <a:chOff x="0" y="0"/>
              <a:chExt cx="24623" cy="1050596"/>
            </a:xfrm>
          </p:grpSpPr>
          <p:sp>
            <p:nvSpPr>
              <p:cNvPr id="15" name="Freeform 15"/>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16" name="TextBox 16"/>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17" name="Group 17"/>
          <p:cNvGrpSpPr/>
          <p:nvPr/>
        </p:nvGrpSpPr>
        <p:grpSpPr>
          <a:xfrm rot="-10800000">
            <a:off x="15547452" y="6002680"/>
            <a:ext cx="4963192" cy="4518864"/>
            <a:chOff x="0" y="0"/>
            <a:chExt cx="6617590" cy="6025152"/>
          </a:xfrm>
        </p:grpSpPr>
        <p:grpSp>
          <p:nvGrpSpPr>
            <p:cNvPr id="18" name="Group 18"/>
            <p:cNvGrpSpPr/>
            <p:nvPr/>
          </p:nvGrpSpPr>
          <p:grpSpPr>
            <a:xfrm rot="2700000">
              <a:off x="852203" y="1058149"/>
              <a:ext cx="4114800" cy="4114800"/>
              <a:chOff x="0" y="0"/>
              <a:chExt cx="812800" cy="812800"/>
            </a:xfrm>
          </p:grpSpPr>
          <p:sp>
            <p:nvSpPr>
              <p:cNvPr id="19" name="Freeform 1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2700000">
              <a:off x="4630768" y="-734825"/>
              <a:ext cx="124654" cy="5318640"/>
              <a:chOff x="0" y="0"/>
              <a:chExt cx="24623" cy="1050596"/>
            </a:xfrm>
          </p:grpSpPr>
          <p:sp>
            <p:nvSpPr>
              <p:cNvPr id="22" name="Freeform 22"/>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23" name="TextBox 23"/>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2472756" y="2390159"/>
            <a:ext cx="3236608" cy="2069516"/>
            <a:chOff x="0" y="0"/>
            <a:chExt cx="1271174" cy="812800"/>
          </a:xfrm>
        </p:grpSpPr>
        <p:sp>
          <p:nvSpPr>
            <p:cNvPr id="3" name="Freeform 3"/>
            <p:cNvSpPr/>
            <p:nvPr/>
          </p:nvSpPr>
          <p:spPr>
            <a:xfrm>
              <a:off x="0" y="0"/>
              <a:ext cx="1271174" cy="812800"/>
            </a:xfrm>
            <a:custGeom>
              <a:avLst/>
              <a:gdLst/>
              <a:ahLst/>
              <a:cxnLst/>
              <a:rect l="l" t="t" r="r" b="b"/>
              <a:pathLst>
                <a:path w="1271174" h="812800">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2"/>
              <a:stretch>
                <a:fillRect t="-2098" b="-2098"/>
              </a:stretch>
            </a:blipFill>
          </p:spPr>
          <p:txBody>
            <a:bodyPr/>
            <a:lstStyle/>
            <a:p>
              <a:endParaRPr lang="en-CA"/>
            </a:p>
          </p:txBody>
        </p:sp>
      </p:grpSp>
      <p:sp>
        <p:nvSpPr>
          <p:cNvPr id="4" name="TextBox 4"/>
          <p:cNvSpPr txBox="1"/>
          <p:nvPr/>
        </p:nvSpPr>
        <p:spPr>
          <a:xfrm>
            <a:off x="2282672" y="4506941"/>
            <a:ext cx="3616778" cy="1087310"/>
          </a:xfrm>
          <a:prstGeom prst="rect">
            <a:avLst/>
          </a:prstGeom>
        </p:spPr>
        <p:txBody>
          <a:bodyPr lIns="0" tIns="0" rIns="0" bIns="0" rtlCol="0" anchor="t">
            <a:spAutoFit/>
          </a:bodyPr>
          <a:lstStyle/>
          <a:p>
            <a:pPr algn="ctr">
              <a:lnSpc>
                <a:spcPts val="4289"/>
              </a:lnSpc>
              <a:spcBef>
                <a:spcPct val="0"/>
              </a:spcBef>
            </a:pPr>
            <a:r>
              <a:rPr lang="en-US" sz="3574" b="1">
                <a:solidFill>
                  <a:srgbClr val="060644"/>
                </a:solidFill>
                <a:latin typeface="Public Sans Bold"/>
                <a:ea typeface="Public Sans Bold"/>
                <a:cs typeface="Public Sans Bold"/>
                <a:sym typeface="Public Sans Bold"/>
              </a:rPr>
              <a:t>Excellent Networking</a:t>
            </a:r>
          </a:p>
        </p:txBody>
      </p:sp>
      <p:sp>
        <p:nvSpPr>
          <p:cNvPr id="5" name="TextBox 5"/>
          <p:cNvSpPr txBox="1"/>
          <p:nvPr/>
        </p:nvSpPr>
        <p:spPr>
          <a:xfrm>
            <a:off x="7486020" y="4510376"/>
            <a:ext cx="3466369" cy="1082158"/>
          </a:xfrm>
          <a:prstGeom prst="rect">
            <a:avLst/>
          </a:prstGeom>
        </p:spPr>
        <p:txBody>
          <a:bodyPr lIns="0" tIns="0" rIns="0" bIns="0" rtlCol="0" anchor="t">
            <a:spAutoFit/>
          </a:bodyPr>
          <a:lstStyle/>
          <a:p>
            <a:pPr marL="0" lvl="0" indent="0" algn="ctr">
              <a:lnSpc>
                <a:spcPts val="4289"/>
              </a:lnSpc>
              <a:spcBef>
                <a:spcPct val="0"/>
              </a:spcBef>
            </a:pPr>
            <a:r>
              <a:rPr lang="en-US" sz="3574" b="1" u="none" strike="noStrike">
                <a:solidFill>
                  <a:srgbClr val="060644"/>
                </a:solidFill>
                <a:latin typeface="Public Sans Bold"/>
                <a:ea typeface="Public Sans Bold"/>
                <a:cs typeface="Public Sans Bold"/>
                <a:sym typeface="Public Sans Bold"/>
              </a:rPr>
              <a:t>Qualified Pool of Buyers</a:t>
            </a:r>
          </a:p>
        </p:txBody>
      </p:sp>
      <p:sp>
        <p:nvSpPr>
          <p:cNvPr id="6" name="TextBox 6"/>
          <p:cNvSpPr txBox="1"/>
          <p:nvPr/>
        </p:nvSpPr>
        <p:spPr>
          <a:xfrm>
            <a:off x="12373614" y="4508658"/>
            <a:ext cx="3466369" cy="1082158"/>
          </a:xfrm>
          <a:prstGeom prst="rect">
            <a:avLst/>
          </a:prstGeom>
        </p:spPr>
        <p:txBody>
          <a:bodyPr lIns="0" tIns="0" rIns="0" bIns="0" rtlCol="0" anchor="t">
            <a:spAutoFit/>
          </a:bodyPr>
          <a:lstStyle/>
          <a:p>
            <a:pPr marL="0" lvl="0" indent="0" algn="ctr">
              <a:lnSpc>
                <a:spcPts val="4289"/>
              </a:lnSpc>
              <a:spcBef>
                <a:spcPct val="0"/>
              </a:spcBef>
            </a:pPr>
            <a:r>
              <a:rPr lang="en-US" sz="3574" b="1" u="none" strike="noStrike">
                <a:solidFill>
                  <a:srgbClr val="060644"/>
                </a:solidFill>
                <a:latin typeface="Public Sans Bold"/>
                <a:ea typeface="Public Sans Bold"/>
                <a:cs typeface="Public Sans Bold"/>
                <a:sym typeface="Public Sans Bold"/>
              </a:rPr>
              <a:t>Professional Consultation</a:t>
            </a:r>
          </a:p>
        </p:txBody>
      </p:sp>
      <p:sp>
        <p:nvSpPr>
          <p:cNvPr id="7" name="TextBox 7"/>
          <p:cNvSpPr txBox="1"/>
          <p:nvPr/>
        </p:nvSpPr>
        <p:spPr>
          <a:xfrm>
            <a:off x="1847996" y="895350"/>
            <a:ext cx="14592007" cy="1054735"/>
          </a:xfrm>
          <a:prstGeom prst="rect">
            <a:avLst/>
          </a:prstGeom>
        </p:spPr>
        <p:txBody>
          <a:bodyPr lIns="0" tIns="0" rIns="0" bIns="0" rtlCol="0" anchor="t">
            <a:spAutoFit/>
          </a:bodyPr>
          <a:lstStyle/>
          <a:p>
            <a:pPr algn="ctr">
              <a:lnSpc>
                <a:spcPts val="8539"/>
              </a:lnSpc>
            </a:pPr>
            <a:r>
              <a:rPr lang="en-US" sz="6099" b="1">
                <a:solidFill>
                  <a:srgbClr val="000000"/>
                </a:solidFill>
                <a:latin typeface="Public Sans Bold"/>
                <a:ea typeface="Public Sans Bold"/>
                <a:cs typeface="Public Sans Bold"/>
                <a:sym typeface="Public Sans Bold"/>
              </a:rPr>
              <a:t>WHAT MAKES US THE BEST?</a:t>
            </a:r>
          </a:p>
        </p:txBody>
      </p:sp>
      <p:sp>
        <p:nvSpPr>
          <p:cNvPr id="8" name="TextBox 8"/>
          <p:cNvSpPr txBox="1"/>
          <p:nvPr/>
        </p:nvSpPr>
        <p:spPr>
          <a:xfrm>
            <a:off x="1943876" y="7724380"/>
            <a:ext cx="4294369" cy="1087310"/>
          </a:xfrm>
          <a:prstGeom prst="rect">
            <a:avLst/>
          </a:prstGeom>
        </p:spPr>
        <p:txBody>
          <a:bodyPr lIns="0" tIns="0" rIns="0" bIns="0" rtlCol="0" anchor="t">
            <a:spAutoFit/>
          </a:bodyPr>
          <a:lstStyle/>
          <a:p>
            <a:pPr algn="ctr">
              <a:lnSpc>
                <a:spcPts val="4289"/>
              </a:lnSpc>
              <a:spcBef>
                <a:spcPct val="0"/>
              </a:spcBef>
            </a:pPr>
            <a:r>
              <a:rPr lang="en-US" sz="3574" b="1">
                <a:solidFill>
                  <a:srgbClr val="060644"/>
                </a:solidFill>
                <a:latin typeface="Public Sans Bold"/>
                <a:ea typeface="Public Sans Bold"/>
                <a:cs typeface="Public Sans Bold"/>
                <a:sym typeface="Public Sans Bold"/>
              </a:rPr>
              <a:t>Effective Marketing Strategy</a:t>
            </a:r>
          </a:p>
        </p:txBody>
      </p:sp>
      <p:sp>
        <p:nvSpPr>
          <p:cNvPr id="9" name="TextBox 9"/>
          <p:cNvSpPr txBox="1"/>
          <p:nvPr/>
        </p:nvSpPr>
        <p:spPr>
          <a:xfrm>
            <a:off x="7655418" y="7726956"/>
            <a:ext cx="3466369" cy="1082158"/>
          </a:xfrm>
          <a:prstGeom prst="rect">
            <a:avLst/>
          </a:prstGeom>
        </p:spPr>
        <p:txBody>
          <a:bodyPr lIns="0" tIns="0" rIns="0" bIns="0" rtlCol="0" anchor="t">
            <a:spAutoFit/>
          </a:bodyPr>
          <a:lstStyle/>
          <a:p>
            <a:pPr marL="0" lvl="0" indent="0" algn="ctr">
              <a:lnSpc>
                <a:spcPts val="4289"/>
              </a:lnSpc>
              <a:spcBef>
                <a:spcPct val="0"/>
              </a:spcBef>
            </a:pPr>
            <a:r>
              <a:rPr lang="en-US" sz="3574" b="1">
                <a:solidFill>
                  <a:srgbClr val="060644"/>
                </a:solidFill>
                <a:latin typeface="Public Sans Bold"/>
                <a:ea typeface="Public Sans Bold"/>
                <a:cs typeface="Public Sans Bold"/>
                <a:sym typeface="Public Sans Bold"/>
              </a:rPr>
              <a:t>Experience Realtor Team</a:t>
            </a:r>
          </a:p>
        </p:txBody>
      </p:sp>
      <p:sp>
        <p:nvSpPr>
          <p:cNvPr id="10" name="TextBox 10"/>
          <p:cNvSpPr txBox="1"/>
          <p:nvPr/>
        </p:nvSpPr>
        <p:spPr>
          <a:xfrm>
            <a:off x="12373614" y="7726956"/>
            <a:ext cx="3466369" cy="1082158"/>
          </a:xfrm>
          <a:prstGeom prst="rect">
            <a:avLst/>
          </a:prstGeom>
        </p:spPr>
        <p:txBody>
          <a:bodyPr lIns="0" tIns="0" rIns="0" bIns="0" rtlCol="0" anchor="t">
            <a:spAutoFit/>
          </a:bodyPr>
          <a:lstStyle/>
          <a:p>
            <a:pPr marL="0" lvl="0" indent="0" algn="ctr">
              <a:lnSpc>
                <a:spcPts val="4289"/>
              </a:lnSpc>
              <a:spcBef>
                <a:spcPct val="0"/>
              </a:spcBef>
            </a:pPr>
            <a:r>
              <a:rPr lang="en-US" sz="3574" b="1">
                <a:solidFill>
                  <a:srgbClr val="060644"/>
                </a:solidFill>
                <a:latin typeface="Public Sans Bold"/>
                <a:ea typeface="Public Sans Bold"/>
                <a:cs typeface="Public Sans Bold"/>
                <a:sym typeface="Public Sans Bold"/>
              </a:rPr>
              <a:t>Result Oriented Approach</a:t>
            </a:r>
          </a:p>
        </p:txBody>
      </p:sp>
      <p:grpSp>
        <p:nvGrpSpPr>
          <p:cNvPr id="11" name="Group 11"/>
          <p:cNvGrpSpPr/>
          <p:nvPr/>
        </p:nvGrpSpPr>
        <p:grpSpPr>
          <a:xfrm>
            <a:off x="7600900" y="2390159"/>
            <a:ext cx="3236608" cy="2069516"/>
            <a:chOff x="0" y="0"/>
            <a:chExt cx="1271174" cy="812800"/>
          </a:xfrm>
        </p:grpSpPr>
        <p:sp>
          <p:nvSpPr>
            <p:cNvPr id="12" name="Freeform 12"/>
            <p:cNvSpPr/>
            <p:nvPr/>
          </p:nvSpPr>
          <p:spPr>
            <a:xfrm>
              <a:off x="0" y="0"/>
              <a:ext cx="1271174" cy="812800"/>
            </a:xfrm>
            <a:custGeom>
              <a:avLst/>
              <a:gdLst/>
              <a:ahLst/>
              <a:cxnLst/>
              <a:rect l="l" t="t" r="r" b="b"/>
              <a:pathLst>
                <a:path w="1271174" h="812800">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3"/>
              <a:stretch>
                <a:fillRect t="-2196" b="-2196"/>
              </a:stretch>
            </a:blipFill>
          </p:spPr>
          <p:txBody>
            <a:bodyPr/>
            <a:lstStyle/>
            <a:p>
              <a:endParaRPr lang="en-CA"/>
            </a:p>
          </p:txBody>
        </p:sp>
      </p:grpSp>
      <p:grpSp>
        <p:nvGrpSpPr>
          <p:cNvPr id="13" name="Group 13"/>
          <p:cNvGrpSpPr/>
          <p:nvPr/>
        </p:nvGrpSpPr>
        <p:grpSpPr>
          <a:xfrm>
            <a:off x="12488494" y="2390159"/>
            <a:ext cx="3236608" cy="2069516"/>
            <a:chOff x="0" y="0"/>
            <a:chExt cx="1271174" cy="812800"/>
          </a:xfrm>
        </p:grpSpPr>
        <p:sp>
          <p:nvSpPr>
            <p:cNvPr id="14" name="Freeform 14" descr="A collage of images of people  Description automatically generated"/>
            <p:cNvSpPr/>
            <p:nvPr/>
          </p:nvSpPr>
          <p:spPr>
            <a:xfrm>
              <a:off x="0" y="0"/>
              <a:ext cx="1271174" cy="812800"/>
            </a:xfrm>
            <a:custGeom>
              <a:avLst/>
              <a:gdLst/>
              <a:ahLst/>
              <a:cxnLst/>
              <a:rect l="l" t="t" r="r" b="b"/>
              <a:pathLst>
                <a:path w="1271174" h="812800">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4"/>
              <a:stretch>
                <a:fillRect l="-332569" t="-131873" r="-79136" b="-218334"/>
              </a:stretch>
            </a:blipFill>
          </p:spPr>
          <p:txBody>
            <a:bodyPr/>
            <a:lstStyle/>
            <a:p>
              <a:endParaRPr lang="en-CA"/>
            </a:p>
          </p:txBody>
        </p:sp>
      </p:grpSp>
      <p:grpSp>
        <p:nvGrpSpPr>
          <p:cNvPr id="15" name="Group 15"/>
          <p:cNvGrpSpPr/>
          <p:nvPr/>
        </p:nvGrpSpPr>
        <p:grpSpPr>
          <a:xfrm>
            <a:off x="2435154" y="5666965"/>
            <a:ext cx="3236608" cy="2069516"/>
            <a:chOff x="0" y="0"/>
            <a:chExt cx="1271174" cy="812800"/>
          </a:xfrm>
        </p:grpSpPr>
        <p:sp>
          <p:nvSpPr>
            <p:cNvPr id="16" name="Freeform 16"/>
            <p:cNvSpPr/>
            <p:nvPr/>
          </p:nvSpPr>
          <p:spPr>
            <a:xfrm>
              <a:off x="0" y="0"/>
              <a:ext cx="1271174" cy="812800"/>
            </a:xfrm>
            <a:custGeom>
              <a:avLst/>
              <a:gdLst/>
              <a:ahLst/>
              <a:cxnLst/>
              <a:rect l="l" t="t" r="r" b="b"/>
              <a:pathLst>
                <a:path w="1271174" h="812800">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5"/>
              <a:stretch>
                <a:fillRect t="-2098" b="-2098"/>
              </a:stretch>
            </a:blipFill>
          </p:spPr>
          <p:txBody>
            <a:bodyPr/>
            <a:lstStyle/>
            <a:p>
              <a:endParaRPr lang="en-CA"/>
            </a:p>
          </p:txBody>
        </p:sp>
      </p:grpSp>
      <p:grpSp>
        <p:nvGrpSpPr>
          <p:cNvPr id="17" name="Group 17"/>
          <p:cNvGrpSpPr/>
          <p:nvPr/>
        </p:nvGrpSpPr>
        <p:grpSpPr>
          <a:xfrm>
            <a:off x="7563298" y="5666965"/>
            <a:ext cx="3236608" cy="2069516"/>
            <a:chOff x="0" y="0"/>
            <a:chExt cx="1271174" cy="812800"/>
          </a:xfrm>
        </p:grpSpPr>
        <p:sp>
          <p:nvSpPr>
            <p:cNvPr id="18" name="Freeform 18" descr="A collage of images of people  Description automatically generated"/>
            <p:cNvSpPr/>
            <p:nvPr/>
          </p:nvSpPr>
          <p:spPr>
            <a:xfrm>
              <a:off x="0" y="0"/>
              <a:ext cx="1271174" cy="812800"/>
            </a:xfrm>
            <a:custGeom>
              <a:avLst/>
              <a:gdLst/>
              <a:ahLst/>
              <a:cxnLst/>
              <a:rect l="l" t="t" r="r" b="b"/>
              <a:pathLst>
                <a:path w="1271174" h="812800">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4"/>
              <a:stretch>
                <a:fillRect l="-202384" t="-280251" r="-210336" b="-70850"/>
              </a:stretch>
            </a:blipFill>
          </p:spPr>
          <p:txBody>
            <a:bodyPr/>
            <a:lstStyle/>
            <a:p>
              <a:endParaRPr lang="en-CA"/>
            </a:p>
          </p:txBody>
        </p:sp>
      </p:grpSp>
      <p:grpSp>
        <p:nvGrpSpPr>
          <p:cNvPr id="19" name="Group 19"/>
          <p:cNvGrpSpPr/>
          <p:nvPr/>
        </p:nvGrpSpPr>
        <p:grpSpPr>
          <a:xfrm>
            <a:off x="12450892" y="5666965"/>
            <a:ext cx="3236608" cy="2069516"/>
            <a:chOff x="0" y="0"/>
            <a:chExt cx="1271174" cy="812800"/>
          </a:xfrm>
        </p:grpSpPr>
        <p:sp>
          <p:nvSpPr>
            <p:cNvPr id="20" name="Freeform 20" descr="A collage of images of people  Description automatically generated"/>
            <p:cNvSpPr/>
            <p:nvPr/>
          </p:nvSpPr>
          <p:spPr>
            <a:xfrm>
              <a:off x="0" y="0"/>
              <a:ext cx="1271174" cy="812800"/>
            </a:xfrm>
            <a:custGeom>
              <a:avLst/>
              <a:gdLst/>
              <a:ahLst/>
              <a:cxnLst/>
              <a:rect l="l" t="t" r="r" b="b"/>
              <a:pathLst>
                <a:path w="1271174" h="812800">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4"/>
              <a:stretch>
                <a:fillRect l="-340963" t="-285066" r="-79481" b="-72830"/>
              </a:stretch>
            </a:blipFill>
          </p:spPr>
          <p:txBody>
            <a:bodyPr/>
            <a:lstStyle/>
            <a:p>
              <a:endParaRPr lang="en-CA"/>
            </a:p>
          </p:txBody>
        </p:sp>
      </p:grpSp>
      <p:sp>
        <p:nvSpPr>
          <p:cNvPr id="21" name="TextBox 21"/>
          <p:cNvSpPr txBox="1"/>
          <p:nvPr/>
        </p:nvSpPr>
        <p:spPr>
          <a:xfrm>
            <a:off x="3720407" y="9230790"/>
            <a:ext cx="10847186" cy="247650"/>
          </a:xfrm>
          <a:prstGeom prst="rect">
            <a:avLst/>
          </a:prstGeom>
        </p:spPr>
        <p:txBody>
          <a:bodyPr lIns="0" tIns="0" rIns="0" bIns="0" rtlCol="0" anchor="t">
            <a:spAutoFit/>
          </a:bodyPr>
          <a:lstStyle/>
          <a:p>
            <a:pPr algn="ctr">
              <a:lnSpc>
                <a:spcPts val="1851"/>
              </a:lnSpc>
            </a:pPr>
            <a:r>
              <a:rPr lang="en-US" sz="1542">
                <a:solidFill>
                  <a:srgbClr val="898989"/>
                </a:solidFill>
                <a:latin typeface="Arimo"/>
                <a:ea typeface="Arimo"/>
                <a:cs typeface="Arimo"/>
                <a:sym typeface="Arimo"/>
              </a:rPr>
              <a:t>*#1 Real Estate agent in Brampton based on transactions do by Raman Dua from 2010-2018</a:t>
            </a:r>
          </a:p>
        </p:txBody>
      </p:sp>
      <p:sp>
        <p:nvSpPr>
          <p:cNvPr id="22" name="Freeform 22"/>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23" name="Freeform 23"/>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4163378" y="2670810"/>
            <a:ext cx="5708332" cy="7596188"/>
            <a:chOff x="0" y="0"/>
            <a:chExt cx="7611110" cy="10128250"/>
          </a:xfrm>
        </p:grpSpPr>
        <p:sp>
          <p:nvSpPr>
            <p:cNvPr id="3" name="Freeform 3"/>
            <p:cNvSpPr/>
            <p:nvPr/>
          </p:nvSpPr>
          <p:spPr>
            <a:xfrm>
              <a:off x="46990" y="11430"/>
              <a:ext cx="7514590" cy="10074910"/>
            </a:xfrm>
            <a:custGeom>
              <a:avLst/>
              <a:gdLst/>
              <a:ahLst/>
              <a:cxnLst/>
              <a:rect l="l" t="t" r="r" b="b"/>
              <a:pathLst>
                <a:path w="7514590" h="10074910">
                  <a:moveTo>
                    <a:pt x="3810" y="3488690"/>
                  </a:moveTo>
                  <a:cubicBezTo>
                    <a:pt x="35560" y="3366770"/>
                    <a:pt x="50800" y="3337560"/>
                    <a:pt x="68580" y="3312160"/>
                  </a:cubicBezTo>
                  <a:cubicBezTo>
                    <a:pt x="85090" y="3286760"/>
                    <a:pt x="106680" y="3261360"/>
                    <a:pt x="130810" y="3241040"/>
                  </a:cubicBezTo>
                  <a:cubicBezTo>
                    <a:pt x="153670" y="3219450"/>
                    <a:pt x="167640" y="3210560"/>
                    <a:pt x="207010" y="3186430"/>
                  </a:cubicBezTo>
                  <a:cubicBezTo>
                    <a:pt x="316230" y="3120390"/>
                    <a:pt x="615950" y="2971800"/>
                    <a:pt x="850900" y="2854960"/>
                  </a:cubicBezTo>
                  <a:cubicBezTo>
                    <a:pt x="1130300" y="2713990"/>
                    <a:pt x="1478280" y="2550160"/>
                    <a:pt x="1774190" y="2402840"/>
                  </a:cubicBezTo>
                  <a:cubicBezTo>
                    <a:pt x="2051050" y="2264410"/>
                    <a:pt x="2320290" y="2127250"/>
                    <a:pt x="2575560" y="1995170"/>
                  </a:cubicBezTo>
                  <a:cubicBezTo>
                    <a:pt x="2809240" y="1873250"/>
                    <a:pt x="3040380" y="1750060"/>
                    <a:pt x="3246120" y="1642110"/>
                  </a:cubicBezTo>
                  <a:cubicBezTo>
                    <a:pt x="3422650" y="1550670"/>
                    <a:pt x="3576320" y="1474470"/>
                    <a:pt x="3735070" y="1386840"/>
                  </a:cubicBezTo>
                  <a:cubicBezTo>
                    <a:pt x="3888740" y="1301750"/>
                    <a:pt x="4046220" y="1225550"/>
                    <a:pt x="4187190" y="1125220"/>
                  </a:cubicBezTo>
                  <a:cubicBezTo>
                    <a:pt x="4325620" y="1026160"/>
                    <a:pt x="4464050" y="910590"/>
                    <a:pt x="4573270" y="789940"/>
                  </a:cubicBezTo>
                  <a:cubicBezTo>
                    <a:pt x="4674870" y="679450"/>
                    <a:pt x="4725670" y="548640"/>
                    <a:pt x="4827270" y="436880"/>
                  </a:cubicBezTo>
                  <a:cubicBezTo>
                    <a:pt x="4940300" y="313690"/>
                    <a:pt x="5080000" y="156210"/>
                    <a:pt x="5231130" y="91440"/>
                  </a:cubicBezTo>
                  <a:cubicBezTo>
                    <a:pt x="5375910" y="27940"/>
                    <a:pt x="5568950" y="0"/>
                    <a:pt x="5711190" y="39370"/>
                  </a:cubicBezTo>
                  <a:cubicBezTo>
                    <a:pt x="5850890" y="77470"/>
                    <a:pt x="5976620" y="190500"/>
                    <a:pt x="6079490" y="312420"/>
                  </a:cubicBezTo>
                  <a:cubicBezTo>
                    <a:pt x="6198870" y="453390"/>
                    <a:pt x="6304280" y="679450"/>
                    <a:pt x="6360160" y="857250"/>
                  </a:cubicBezTo>
                  <a:cubicBezTo>
                    <a:pt x="6407150" y="1008380"/>
                    <a:pt x="6405880" y="1151890"/>
                    <a:pt x="6418580" y="1300480"/>
                  </a:cubicBezTo>
                  <a:cubicBezTo>
                    <a:pt x="6430010" y="1451610"/>
                    <a:pt x="6452870" y="1722120"/>
                    <a:pt x="6428740" y="1755140"/>
                  </a:cubicBezTo>
                  <a:cubicBezTo>
                    <a:pt x="6423660" y="1762760"/>
                    <a:pt x="6416040" y="1753870"/>
                    <a:pt x="6409690" y="1761490"/>
                  </a:cubicBezTo>
                  <a:cubicBezTo>
                    <a:pt x="6385560" y="1793240"/>
                    <a:pt x="6450330" y="2090420"/>
                    <a:pt x="6395720" y="2178050"/>
                  </a:cubicBezTo>
                  <a:cubicBezTo>
                    <a:pt x="6353810" y="2245360"/>
                    <a:pt x="6201410" y="2252980"/>
                    <a:pt x="6184900" y="2291080"/>
                  </a:cubicBezTo>
                  <a:cubicBezTo>
                    <a:pt x="6177280" y="2310130"/>
                    <a:pt x="6197600" y="2325370"/>
                    <a:pt x="6200140" y="2348230"/>
                  </a:cubicBezTo>
                  <a:cubicBezTo>
                    <a:pt x="6202680" y="2381250"/>
                    <a:pt x="6177280" y="2421890"/>
                    <a:pt x="6188710" y="2471420"/>
                  </a:cubicBezTo>
                  <a:cubicBezTo>
                    <a:pt x="6210300" y="2566670"/>
                    <a:pt x="6342380" y="2717800"/>
                    <a:pt x="6421120" y="2856230"/>
                  </a:cubicBezTo>
                  <a:cubicBezTo>
                    <a:pt x="6512560" y="3013710"/>
                    <a:pt x="6600190" y="3206750"/>
                    <a:pt x="6699250" y="3368040"/>
                  </a:cubicBezTo>
                  <a:cubicBezTo>
                    <a:pt x="6795770" y="3522980"/>
                    <a:pt x="6903720" y="3653790"/>
                    <a:pt x="7006590" y="3806190"/>
                  </a:cubicBezTo>
                  <a:cubicBezTo>
                    <a:pt x="7114540" y="3966210"/>
                    <a:pt x="7246620" y="4130040"/>
                    <a:pt x="7331710" y="4307840"/>
                  </a:cubicBezTo>
                  <a:cubicBezTo>
                    <a:pt x="7415530" y="4485640"/>
                    <a:pt x="7506970" y="4748530"/>
                    <a:pt x="7512050" y="4872990"/>
                  </a:cubicBezTo>
                  <a:cubicBezTo>
                    <a:pt x="7514590" y="4932680"/>
                    <a:pt x="7481570" y="4982210"/>
                    <a:pt x="7482840" y="5008880"/>
                  </a:cubicBezTo>
                  <a:cubicBezTo>
                    <a:pt x="7482840" y="5019040"/>
                    <a:pt x="7485380" y="5021580"/>
                    <a:pt x="7487920" y="5030470"/>
                  </a:cubicBezTo>
                  <a:cubicBezTo>
                    <a:pt x="7491730" y="5044440"/>
                    <a:pt x="7503160" y="5085080"/>
                    <a:pt x="7503160" y="5086350"/>
                  </a:cubicBezTo>
                  <a:cubicBezTo>
                    <a:pt x="7503160" y="5086350"/>
                    <a:pt x="7503160" y="5124450"/>
                    <a:pt x="7503160" y="5144770"/>
                  </a:cubicBezTo>
                  <a:cubicBezTo>
                    <a:pt x="7503160" y="5163820"/>
                    <a:pt x="7504430" y="5201920"/>
                    <a:pt x="7504430" y="5201920"/>
                  </a:cubicBezTo>
                  <a:cubicBezTo>
                    <a:pt x="7504430" y="5203190"/>
                    <a:pt x="7495540" y="5240020"/>
                    <a:pt x="7490460" y="5259070"/>
                  </a:cubicBezTo>
                  <a:cubicBezTo>
                    <a:pt x="7486650" y="5278120"/>
                    <a:pt x="7477760" y="5314950"/>
                    <a:pt x="7477760" y="5314950"/>
                  </a:cubicBezTo>
                  <a:cubicBezTo>
                    <a:pt x="7477760" y="5316220"/>
                    <a:pt x="7459980" y="5349240"/>
                    <a:pt x="7451090" y="5367020"/>
                  </a:cubicBezTo>
                  <a:cubicBezTo>
                    <a:pt x="7442200" y="5383530"/>
                    <a:pt x="7425690" y="5417820"/>
                    <a:pt x="7424420" y="5419090"/>
                  </a:cubicBezTo>
                  <a:cubicBezTo>
                    <a:pt x="7424420" y="5419090"/>
                    <a:pt x="7400290" y="5448300"/>
                    <a:pt x="7387590" y="5462270"/>
                  </a:cubicBezTo>
                  <a:cubicBezTo>
                    <a:pt x="7374890" y="5477510"/>
                    <a:pt x="7349490" y="5505450"/>
                    <a:pt x="7349490" y="5506720"/>
                  </a:cubicBezTo>
                  <a:cubicBezTo>
                    <a:pt x="7348220" y="5506720"/>
                    <a:pt x="7317740" y="5528310"/>
                    <a:pt x="7301230" y="5539740"/>
                  </a:cubicBezTo>
                  <a:cubicBezTo>
                    <a:pt x="7285990" y="5551170"/>
                    <a:pt x="7255510" y="5572760"/>
                    <a:pt x="7254240" y="5572760"/>
                  </a:cubicBezTo>
                  <a:cubicBezTo>
                    <a:pt x="7254240" y="5574030"/>
                    <a:pt x="7218680" y="5588000"/>
                    <a:pt x="7200900" y="5594350"/>
                  </a:cubicBezTo>
                  <a:cubicBezTo>
                    <a:pt x="7181850" y="5601970"/>
                    <a:pt x="7147560" y="5615940"/>
                    <a:pt x="7146290" y="5615940"/>
                  </a:cubicBezTo>
                  <a:cubicBezTo>
                    <a:pt x="7146290" y="5615940"/>
                    <a:pt x="7108190" y="5621020"/>
                    <a:pt x="7089140" y="5623560"/>
                  </a:cubicBezTo>
                  <a:cubicBezTo>
                    <a:pt x="7070090" y="5626100"/>
                    <a:pt x="7031990" y="5631180"/>
                    <a:pt x="7031990" y="5631180"/>
                  </a:cubicBezTo>
                  <a:cubicBezTo>
                    <a:pt x="7030720" y="5631180"/>
                    <a:pt x="6992620" y="5627370"/>
                    <a:pt x="6973570" y="5624830"/>
                  </a:cubicBezTo>
                  <a:cubicBezTo>
                    <a:pt x="6954520" y="5622290"/>
                    <a:pt x="6916420" y="5618480"/>
                    <a:pt x="6916420" y="5618480"/>
                  </a:cubicBezTo>
                  <a:cubicBezTo>
                    <a:pt x="6915150" y="5618480"/>
                    <a:pt x="6901180" y="5607050"/>
                    <a:pt x="6894830" y="5610860"/>
                  </a:cubicBezTo>
                  <a:cubicBezTo>
                    <a:pt x="6877050" y="5618480"/>
                    <a:pt x="6891020" y="5709920"/>
                    <a:pt x="6851650" y="5745480"/>
                  </a:cubicBezTo>
                  <a:cubicBezTo>
                    <a:pt x="6775450" y="5815330"/>
                    <a:pt x="6400800" y="5788660"/>
                    <a:pt x="6347460" y="5857240"/>
                  </a:cubicBezTo>
                  <a:cubicBezTo>
                    <a:pt x="6322060" y="5891530"/>
                    <a:pt x="6367780" y="5930900"/>
                    <a:pt x="6351270" y="5979160"/>
                  </a:cubicBezTo>
                  <a:cubicBezTo>
                    <a:pt x="6318250" y="6078220"/>
                    <a:pt x="6155690" y="6267450"/>
                    <a:pt x="6035040" y="6374130"/>
                  </a:cubicBezTo>
                  <a:cubicBezTo>
                    <a:pt x="5922010" y="6474460"/>
                    <a:pt x="5777230" y="6522720"/>
                    <a:pt x="5655310" y="6610350"/>
                  </a:cubicBezTo>
                  <a:cubicBezTo>
                    <a:pt x="5532120" y="6701790"/>
                    <a:pt x="5389880" y="6836410"/>
                    <a:pt x="5303520" y="6912610"/>
                  </a:cubicBezTo>
                  <a:cubicBezTo>
                    <a:pt x="5250180" y="6958330"/>
                    <a:pt x="5173980" y="7018020"/>
                    <a:pt x="5177790" y="7025640"/>
                  </a:cubicBezTo>
                  <a:cubicBezTo>
                    <a:pt x="5180330" y="7028180"/>
                    <a:pt x="5201920" y="7018020"/>
                    <a:pt x="5215890" y="7014210"/>
                  </a:cubicBezTo>
                  <a:cubicBezTo>
                    <a:pt x="5232400" y="7009130"/>
                    <a:pt x="5273040" y="6996430"/>
                    <a:pt x="5274310" y="6996430"/>
                  </a:cubicBezTo>
                  <a:cubicBezTo>
                    <a:pt x="5274310" y="6996430"/>
                    <a:pt x="5314950" y="6993890"/>
                    <a:pt x="5335270" y="6992620"/>
                  </a:cubicBezTo>
                  <a:cubicBezTo>
                    <a:pt x="5355590" y="6991350"/>
                    <a:pt x="5394960" y="6990080"/>
                    <a:pt x="5396230" y="6990080"/>
                  </a:cubicBezTo>
                  <a:cubicBezTo>
                    <a:pt x="5397500" y="6990080"/>
                    <a:pt x="5435600" y="6997700"/>
                    <a:pt x="5455920" y="7000240"/>
                  </a:cubicBezTo>
                  <a:cubicBezTo>
                    <a:pt x="5476240" y="7004050"/>
                    <a:pt x="5515610" y="7011670"/>
                    <a:pt x="5515610" y="7011670"/>
                  </a:cubicBezTo>
                  <a:cubicBezTo>
                    <a:pt x="5516880" y="7012940"/>
                    <a:pt x="5553710" y="7029450"/>
                    <a:pt x="5571490" y="7037070"/>
                  </a:cubicBezTo>
                  <a:cubicBezTo>
                    <a:pt x="5590540" y="7045960"/>
                    <a:pt x="5626100" y="7062470"/>
                    <a:pt x="5627370" y="7062470"/>
                  </a:cubicBezTo>
                  <a:cubicBezTo>
                    <a:pt x="5627370" y="7063740"/>
                    <a:pt x="5659120" y="7087870"/>
                    <a:pt x="5675630" y="7100570"/>
                  </a:cubicBezTo>
                  <a:cubicBezTo>
                    <a:pt x="5690870" y="7113270"/>
                    <a:pt x="5722620" y="7138670"/>
                    <a:pt x="5722620" y="7138670"/>
                  </a:cubicBezTo>
                  <a:cubicBezTo>
                    <a:pt x="5723890" y="7139940"/>
                    <a:pt x="5748020" y="7170420"/>
                    <a:pt x="5760720" y="7186930"/>
                  </a:cubicBezTo>
                  <a:cubicBezTo>
                    <a:pt x="5773420" y="7203440"/>
                    <a:pt x="5797550" y="7235190"/>
                    <a:pt x="5797550" y="7235190"/>
                  </a:cubicBezTo>
                  <a:cubicBezTo>
                    <a:pt x="5798820" y="7236460"/>
                    <a:pt x="5814060" y="7272020"/>
                    <a:pt x="5822950" y="7291070"/>
                  </a:cubicBezTo>
                  <a:cubicBezTo>
                    <a:pt x="5830570" y="7310120"/>
                    <a:pt x="5847080" y="7345680"/>
                    <a:pt x="5847080" y="7346950"/>
                  </a:cubicBezTo>
                  <a:cubicBezTo>
                    <a:pt x="5847080" y="7348220"/>
                    <a:pt x="5854700" y="7387590"/>
                    <a:pt x="5858510" y="7406640"/>
                  </a:cubicBezTo>
                  <a:cubicBezTo>
                    <a:pt x="5861050" y="7426960"/>
                    <a:pt x="5868670" y="7466330"/>
                    <a:pt x="5868670" y="7467600"/>
                  </a:cubicBezTo>
                  <a:cubicBezTo>
                    <a:pt x="5869940" y="7470140"/>
                    <a:pt x="6004560" y="7703820"/>
                    <a:pt x="6026150" y="7863840"/>
                  </a:cubicBezTo>
                  <a:cubicBezTo>
                    <a:pt x="6057900" y="8088630"/>
                    <a:pt x="6004560" y="8602980"/>
                    <a:pt x="5938520" y="8700770"/>
                  </a:cubicBezTo>
                  <a:cubicBezTo>
                    <a:pt x="5916930" y="8732520"/>
                    <a:pt x="5882640" y="8714740"/>
                    <a:pt x="5864860" y="8740140"/>
                  </a:cubicBezTo>
                  <a:cubicBezTo>
                    <a:pt x="5833110" y="8785860"/>
                    <a:pt x="5810250" y="8909050"/>
                    <a:pt x="5834380" y="9000490"/>
                  </a:cubicBezTo>
                  <a:cubicBezTo>
                    <a:pt x="5867400" y="9128760"/>
                    <a:pt x="6112510" y="9264650"/>
                    <a:pt x="6136640" y="9411970"/>
                  </a:cubicBezTo>
                  <a:cubicBezTo>
                    <a:pt x="6159500" y="9556750"/>
                    <a:pt x="6107430" y="9765030"/>
                    <a:pt x="5989320" y="9872980"/>
                  </a:cubicBezTo>
                  <a:cubicBezTo>
                    <a:pt x="5834380" y="10016490"/>
                    <a:pt x="5405120" y="10052050"/>
                    <a:pt x="5165090" y="10064750"/>
                  </a:cubicBezTo>
                  <a:cubicBezTo>
                    <a:pt x="4983480" y="10074910"/>
                    <a:pt x="4838700" y="10034270"/>
                    <a:pt x="4681220" y="10008870"/>
                  </a:cubicBezTo>
                  <a:cubicBezTo>
                    <a:pt x="4528820" y="9983470"/>
                    <a:pt x="4380230" y="9977120"/>
                    <a:pt x="4236720" y="9916160"/>
                  </a:cubicBezTo>
                  <a:cubicBezTo>
                    <a:pt x="4077970" y="9847580"/>
                    <a:pt x="3910330" y="9721850"/>
                    <a:pt x="3774440" y="9596120"/>
                  </a:cubicBezTo>
                  <a:cubicBezTo>
                    <a:pt x="3641090" y="9471660"/>
                    <a:pt x="3492500" y="9320530"/>
                    <a:pt x="3430270" y="9168130"/>
                  </a:cubicBezTo>
                  <a:cubicBezTo>
                    <a:pt x="3374390" y="9030970"/>
                    <a:pt x="3392170" y="8879840"/>
                    <a:pt x="3387090" y="8735060"/>
                  </a:cubicBezTo>
                  <a:cubicBezTo>
                    <a:pt x="3382010" y="8590280"/>
                    <a:pt x="3374390" y="8442960"/>
                    <a:pt x="3397250" y="8296910"/>
                  </a:cubicBezTo>
                  <a:cubicBezTo>
                    <a:pt x="3421380" y="8144510"/>
                    <a:pt x="3479800" y="7983220"/>
                    <a:pt x="3530600" y="7837170"/>
                  </a:cubicBezTo>
                  <a:cubicBezTo>
                    <a:pt x="3580130" y="7700010"/>
                    <a:pt x="3647440" y="7553960"/>
                    <a:pt x="3695700" y="7442200"/>
                  </a:cubicBezTo>
                  <a:cubicBezTo>
                    <a:pt x="3732530" y="7358380"/>
                    <a:pt x="3776980" y="7292340"/>
                    <a:pt x="3796030" y="7223760"/>
                  </a:cubicBezTo>
                  <a:cubicBezTo>
                    <a:pt x="3811270" y="7167880"/>
                    <a:pt x="3813810" y="7089140"/>
                    <a:pt x="3815080" y="7066280"/>
                  </a:cubicBezTo>
                  <a:cubicBezTo>
                    <a:pt x="3815080" y="7059930"/>
                    <a:pt x="3817620" y="7057390"/>
                    <a:pt x="3813810" y="7054850"/>
                  </a:cubicBezTo>
                  <a:cubicBezTo>
                    <a:pt x="3792220" y="7034530"/>
                    <a:pt x="3501390" y="7145020"/>
                    <a:pt x="3378200" y="7076440"/>
                  </a:cubicBezTo>
                  <a:cubicBezTo>
                    <a:pt x="3213100" y="6986270"/>
                    <a:pt x="3002280" y="6555740"/>
                    <a:pt x="2998470" y="6402070"/>
                  </a:cubicBezTo>
                  <a:cubicBezTo>
                    <a:pt x="2997200" y="6323330"/>
                    <a:pt x="3097530" y="6253480"/>
                    <a:pt x="3092450" y="6221730"/>
                  </a:cubicBezTo>
                  <a:cubicBezTo>
                    <a:pt x="3089910" y="6207760"/>
                    <a:pt x="3063240" y="6196330"/>
                    <a:pt x="3063240" y="6195060"/>
                  </a:cubicBezTo>
                  <a:cubicBezTo>
                    <a:pt x="3061970" y="6195060"/>
                    <a:pt x="3042920" y="6165850"/>
                    <a:pt x="3032760" y="6151880"/>
                  </a:cubicBezTo>
                  <a:cubicBezTo>
                    <a:pt x="3022600" y="6136640"/>
                    <a:pt x="3002280" y="6107430"/>
                    <a:pt x="3002280" y="6107430"/>
                  </a:cubicBezTo>
                  <a:cubicBezTo>
                    <a:pt x="3001010" y="6106160"/>
                    <a:pt x="2989580" y="6073140"/>
                    <a:pt x="2983230" y="6056630"/>
                  </a:cubicBezTo>
                  <a:cubicBezTo>
                    <a:pt x="2976880" y="6040120"/>
                    <a:pt x="2964180" y="6007100"/>
                    <a:pt x="2964180" y="6007100"/>
                  </a:cubicBezTo>
                  <a:cubicBezTo>
                    <a:pt x="2964180" y="6005830"/>
                    <a:pt x="2959100" y="5971540"/>
                    <a:pt x="2957830" y="5953760"/>
                  </a:cubicBezTo>
                  <a:cubicBezTo>
                    <a:pt x="2955290" y="5935980"/>
                    <a:pt x="2951480" y="5901690"/>
                    <a:pt x="2951480" y="5900420"/>
                  </a:cubicBezTo>
                  <a:cubicBezTo>
                    <a:pt x="2951480" y="5900420"/>
                    <a:pt x="2955290" y="5883910"/>
                    <a:pt x="2954020" y="5877560"/>
                  </a:cubicBezTo>
                  <a:cubicBezTo>
                    <a:pt x="2952750" y="5869940"/>
                    <a:pt x="2946400" y="5858510"/>
                    <a:pt x="2946400" y="5858510"/>
                  </a:cubicBezTo>
                  <a:cubicBezTo>
                    <a:pt x="2946400" y="5857240"/>
                    <a:pt x="2942590" y="5822950"/>
                    <a:pt x="2941320" y="5805170"/>
                  </a:cubicBezTo>
                  <a:cubicBezTo>
                    <a:pt x="2938780" y="5787390"/>
                    <a:pt x="2934970" y="5753100"/>
                    <a:pt x="2934970" y="5753100"/>
                  </a:cubicBezTo>
                  <a:cubicBezTo>
                    <a:pt x="2934970" y="5751830"/>
                    <a:pt x="2938780" y="5717540"/>
                    <a:pt x="2941320" y="5699760"/>
                  </a:cubicBezTo>
                  <a:cubicBezTo>
                    <a:pt x="2943860" y="5681980"/>
                    <a:pt x="2947670" y="5647690"/>
                    <a:pt x="2947670" y="5647690"/>
                  </a:cubicBezTo>
                  <a:cubicBezTo>
                    <a:pt x="2947670" y="5646420"/>
                    <a:pt x="2960370" y="5614670"/>
                    <a:pt x="2966720" y="5598160"/>
                  </a:cubicBezTo>
                  <a:cubicBezTo>
                    <a:pt x="2973070" y="5581650"/>
                    <a:pt x="2985770" y="5548630"/>
                    <a:pt x="2985770" y="5548630"/>
                  </a:cubicBezTo>
                  <a:cubicBezTo>
                    <a:pt x="2985770" y="5548630"/>
                    <a:pt x="2987040" y="5547360"/>
                    <a:pt x="2987040" y="5547360"/>
                  </a:cubicBezTo>
                  <a:cubicBezTo>
                    <a:pt x="2987040" y="5547360"/>
                    <a:pt x="2985770" y="5547360"/>
                    <a:pt x="2985770" y="5547360"/>
                  </a:cubicBezTo>
                  <a:cubicBezTo>
                    <a:pt x="2984500" y="5546090"/>
                    <a:pt x="2959100" y="5523230"/>
                    <a:pt x="2945130" y="5510530"/>
                  </a:cubicBezTo>
                  <a:cubicBezTo>
                    <a:pt x="2931160" y="5499100"/>
                    <a:pt x="2904490" y="5476240"/>
                    <a:pt x="2904490" y="5474970"/>
                  </a:cubicBezTo>
                  <a:cubicBezTo>
                    <a:pt x="2904490" y="5474970"/>
                    <a:pt x="2884170" y="5445760"/>
                    <a:pt x="2874010" y="5430520"/>
                  </a:cubicBezTo>
                  <a:cubicBezTo>
                    <a:pt x="2863850" y="5416550"/>
                    <a:pt x="2843530" y="5387340"/>
                    <a:pt x="2843530" y="5386070"/>
                  </a:cubicBezTo>
                  <a:cubicBezTo>
                    <a:pt x="2842260" y="5386070"/>
                    <a:pt x="2830830" y="5353050"/>
                    <a:pt x="2824480" y="5336540"/>
                  </a:cubicBezTo>
                  <a:cubicBezTo>
                    <a:pt x="2818130" y="5320030"/>
                    <a:pt x="2805430" y="5287010"/>
                    <a:pt x="2805430" y="5285740"/>
                  </a:cubicBezTo>
                  <a:cubicBezTo>
                    <a:pt x="2805430" y="5285740"/>
                    <a:pt x="2804160" y="5285740"/>
                    <a:pt x="2804160" y="5285740"/>
                  </a:cubicBezTo>
                  <a:cubicBezTo>
                    <a:pt x="2804160" y="5285740"/>
                    <a:pt x="2805430" y="5285740"/>
                    <a:pt x="2804160" y="5285740"/>
                  </a:cubicBezTo>
                  <a:cubicBezTo>
                    <a:pt x="2801620" y="5281930"/>
                    <a:pt x="2482850" y="5229860"/>
                    <a:pt x="2414270" y="5157470"/>
                  </a:cubicBezTo>
                  <a:cubicBezTo>
                    <a:pt x="2366010" y="5104130"/>
                    <a:pt x="2406650" y="4977130"/>
                    <a:pt x="2362200" y="4950460"/>
                  </a:cubicBezTo>
                  <a:cubicBezTo>
                    <a:pt x="2313940" y="4922520"/>
                    <a:pt x="2213610" y="4988560"/>
                    <a:pt x="2124710" y="5013960"/>
                  </a:cubicBezTo>
                  <a:cubicBezTo>
                    <a:pt x="2006600" y="5048250"/>
                    <a:pt x="1717040" y="5142230"/>
                    <a:pt x="1715770" y="5142230"/>
                  </a:cubicBezTo>
                  <a:cubicBezTo>
                    <a:pt x="1715770" y="5142230"/>
                    <a:pt x="1684020" y="5147310"/>
                    <a:pt x="1668780" y="5149850"/>
                  </a:cubicBezTo>
                  <a:cubicBezTo>
                    <a:pt x="1652270" y="5152390"/>
                    <a:pt x="1621790" y="5157470"/>
                    <a:pt x="1620520" y="5157470"/>
                  </a:cubicBezTo>
                  <a:cubicBezTo>
                    <a:pt x="1620520" y="5157470"/>
                    <a:pt x="1588770" y="5154930"/>
                    <a:pt x="1572260" y="5153660"/>
                  </a:cubicBezTo>
                  <a:cubicBezTo>
                    <a:pt x="1557020" y="5152390"/>
                    <a:pt x="1525270" y="5148580"/>
                    <a:pt x="1525270" y="5148580"/>
                  </a:cubicBezTo>
                  <a:cubicBezTo>
                    <a:pt x="1524000" y="5148580"/>
                    <a:pt x="1494790" y="5138420"/>
                    <a:pt x="1479550" y="5133340"/>
                  </a:cubicBezTo>
                  <a:cubicBezTo>
                    <a:pt x="1464310" y="5128260"/>
                    <a:pt x="1433830" y="5118100"/>
                    <a:pt x="1433830" y="5118100"/>
                  </a:cubicBezTo>
                  <a:cubicBezTo>
                    <a:pt x="1432560" y="5118100"/>
                    <a:pt x="1407160" y="5100320"/>
                    <a:pt x="1393190" y="5091430"/>
                  </a:cubicBezTo>
                  <a:cubicBezTo>
                    <a:pt x="1379220" y="5083810"/>
                    <a:pt x="1352550" y="5066030"/>
                    <a:pt x="1352550" y="5066030"/>
                  </a:cubicBezTo>
                  <a:cubicBezTo>
                    <a:pt x="1352550" y="5066030"/>
                    <a:pt x="1330960" y="5043170"/>
                    <a:pt x="1319530" y="5030470"/>
                  </a:cubicBezTo>
                  <a:cubicBezTo>
                    <a:pt x="1308100" y="5019040"/>
                    <a:pt x="1286510" y="4996180"/>
                    <a:pt x="1286510" y="4996180"/>
                  </a:cubicBezTo>
                  <a:cubicBezTo>
                    <a:pt x="1285240" y="4994910"/>
                    <a:pt x="1270000" y="4968240"/>
                    <a:pt x="1262380" y="4954270"/>
                  </a:cubicBezTo>
                  <a:cubicBezTo>
                    <a:pt x="1254760" y="4940300"/>
                    <a:pt x="1238250" y="4912360"/>
                    <a:pt x="1238250" y="4912360"/>
                  </a:cubicBezTo>
                  <a:cubicBezTo>
                    <a:pt x="1238250" y="4911090"/>
                    <a:pt x="1229360" y="4881880"/>
                    <a:pt x="1225550" y="4865370"/>
                  </a:cubicBezTo>
                  <a:cubicBezTo>
                    <a:pt x="1221740" y="4850130"/>
                    <a:pt x="1212850" y="4819650"/>
                    <a:pt x="1212850" y="4819650"/>
                  </a:cubicBezTo>
                  <a:cubicBezTo>
                    <a:pt x="1212850" y="4818380"/>
                    <a:pt x="1211580" y="4787900"/>
                    <a:pt x="1210310" y="4771390"/>
                  </a:cubicBezTo>
                  <a:cubicBezTo>
                    <a:pt x="1210310" y="4754880"/>
                    <a:pt x="1209040" y="4724400"/>
                    <a:pt x="1209040" y="4723130"/>
                  </a:cubicBezTo>
                  <a:cubicBezTo>
                    <a:pt x="1209040" y="4721860"/>
                    <a:pt x="1215390" y="4691380"/>
                    <a:pt x="1219200" y="4676140"/>
                  </a:cubicBezTo>
                  <a:cubicBezTo>
                    <a:pt x="1223010" y="4660900"/>
                    <a:pt x="1229360" y="4629150"/>
                    <a:pt x="1229360" y="4629150"/>
                  </a:cubicBezTo>
                  <a:cubicBezTo>
                    <a:pt x="1229360" y="4627880"/>
                    <a:pt x="1243330" y="4599940"/>
                    <a:pt x="1249680" y="4585970"/>
                  </a:cubicBezTo>
                  <a:cubicBezTo>
                    <a:pt x="1257300" y="4570730"/>
                    <a:pt x="1271270" y="4542790"/>
                    <a:pt x="1271270" y="4541520"/>
                  </a:cubicBezTo>
                  <a:cubicBezTo>
                    <a:pt x="1271270" y="4541520"/>
                    <a:pt x="1291590" y="4517390"/>
                    <a:pt x="1301750" y="4504690"/>
                  </a:cubicBezTo>
                  <a:cubicBezTo>
                    <a:pt x="1311910" y="4491990"/>
                    <a:pt x="1332230" y="4467860"/>
                    <a:pt x="1332230" y="4467860"/>
                  </a:cubicBezTo>
                  <a:cubicBezTo>
                    <a:pt x="1333500" y="4467860"/>
                    <a:pt x="1357630" y="4448810"/>
                    <a:pt x="1371600" y="4438650"/>
                  </a:cubicBezTo>
                  <a:cubicBezTo>
                    <a:pt x="1384300" y="4429760"/>
                    <a:pt x="1409700" y="4410710"/>
                    <a:pt x="1409700" y="4410710"/>
                  </a:cubicBezTo>
                  <a:cubicBezTo>
                    <a:pt x="1410970" y="4410710"/>
                    <a:pt x="1438910" y="4398010"/>
                    <a:pt x="1454150" y="4391660"/>
                  </a:cubicBezTo>
                  <a:cubicBezTo>
                    <a:pt x="1469390" y="4385310"/>
                    <a:pt x="1497330" y="4373880"/>
                    <a:pt x="1498600" y="4373880"/>
                  </a:cubicBezTo>
                  <a:cubicBezTo>
                    <a:pt x="1499870" y="4372610"/>
                    <a:pt x="1964690" y="3992880"/>
                    <a:pt x="2161540" y="3851910"/>
                  </a:cubicBezTo>
                  <a:cubicBezTo>
                    <a:pt x="2311400" y="3745230"/>
                    <a:pt x="2449830" y="3661410"/>
                    <a:pt x="2569210" y="3587750"/>
                  </a:cubicBezTo>
                  <a:cubicBezTo>
                    <a:pt x="2660650" y="3533140"/>
                    <a:pt x="2805430" y="3477260"/>
                    <a:pt x="2815590" y="3448050"/>
                  </a:cubicBezTo>
                  <a:cubicBezTo>
                    <a:pt x="2819400" y="3440430"/>
                    <a:pt x="2810510" y="3429000"/>
                    <a:pt x="2809240" y="3429000"/>
                  </a:cubicBezTo>
                  <a:cubicBezTo>
                    <a:pt x="2809240" y="3427730"/>
                    <a:pt x="2806700" y="3390900"/>
                    <a:pt x="2805430" y="3371850"/>
                  </a:cubicBezTo>
                  <a:cubicBezTo>
                    <a:pt x="2804160" y="3352800"/>
                    <a:pt x="2801620" y="3315970"/>
                    <a:pt x="2801620" y="3314700"/>
                  </a:cubicBezTo>
                  <a:cubicBezTo>
                    <a:pt x="2801620" y="3314700"/>
                    <a:pt x="2809240" y="3275330"/>
                    <a:pt x="2811780" y="3258820"/>
                  </a:cubicBezTo>
                  <a:cubicBezTo>
                    <a:pt x="2813050" y="3247390"/>
                    <a:pt x="2823210" y="3233420"/>
                    <a:pt x="2816860" y="3227070"/>
                  </a:cubicBezTo>
                  <a:cubicBezTo>
                    <a:pt x="2787650" y="3201670"/>
                    <a:pt x="2256790" y="3409950"/>
                    <a:pt x="2254250" y="3411220"/>
                  </a:cubicBezTo>
                  <a:cubicBezTo>
                    <a:pt x="2254250" y="3411220"/>
                    <a:pt x="2225040" y="3426460"/>
                    <a:pt x="2211070" y="3434080"/>
                  </a:cubicBezTo>
                  <a:cubicBezTo>
                    <a:pt x="2195830" y="3440430"/>
                    <a:pt x="2167890" y="3455670"/>
                    <a:pt x="2166620" y="3455670"/>
                  </a:cubicBezTo>
                  <a:cubicBezTo>
                    <a:pt x="2166620" y="3455670"/>
                    <a:pt x="2134870" y="3463290"/>
                    <a:pt x="2118360" y="3467100"/>
                  </a:cubicBezTo>
                  <a:cubicBezTo>
                    <a:pt x="2103120" y="3470910"/>
                    <a:pt x="2071370" y="3478530"/>
                    <a:pt x="2071370" y="3478530"/>
                  </a:cubicBezTo>
                  <a:cubicBezTo>
                    <a:pt x="2070100" y="3478530"/>
                    <a:pt x="2038350" y="3478530"/>
                    <a:pt x="2021840" y="3478530"/>
                  </a:cubicBezTo>
                  <a:cubicBezTo>
                    <a:pt x="2005330" y="3478530"/>
                    <a:pt x="1972310" y="3478530"/>
                    <a:pt x="1972310" y="3477260"/>
                  </a:cubicBezTo>
                  <a:cubicBezTo>
                    <a:pt x="1971040" y="3477260"/>
                    <a:pt x="1940560" y="3469640"/>
                    <a:pt x="1924050" y="3465830"/>
                  </a:cubicBezTo>
                  <a:cubicBezTo>
                    <a:pt x="1908810" y="3462020"/>
                    <a:pt x="1877060" y="3453130"/>
                    <a:pt x="1877060" y="3453130"/>
                  </a:cubicBezTo>
                  <a:cubicBezTo>
                    <a:pt x="1875790" y="3453130"/>
                    <a:pt x="1847850" y="3437890"/>
                    <a:pt x="1832610" y="3430270"/>
                  </a:cubicBezTo>
                  <a:cubicBezTo>
                    <a:pt x="1818640" y="3422650"/>
                    <a:pt x="1790700" y="3407410"/>
                    <a:pt x="1789430" y="3406140"/>
                  </a:cubicBezTo>
                  <a:cubicBezTo>
                    <a:pt x="1789430" y="3406140"/>
                    <a:pt x="1765300" y="3384550"/>
                    <a:pt x="1752600" y="3373120"/>
                  </a:cubicBezTo>
                  <a:cubicBezTo>
                    <a:pt x="1741170" y="3362960"/>
                    <a:pt x="1717040" y="3341370"/>
                    <a:pt x="1715770" y="3340100"/>
                  </a:cubicBezTo>
                  <a:cubicBezTo>
                    <a:pt x="1715770" y="3340100"/>
                    <a:pt x="1696720" y="3310890"/>
                    <a:pt x="1689100" y="3299460"/>
                  </a:cubicBezTo>
                  <a:cubicBezTo>
                    <a:pt x="1682750" y="3290570"/>
                    <a:pt x="1684020" y="3280410"/>
                    <a:pt x="1673860" y="3277870"/>
                  </a:cubicBezTo>
                  <a:cubicBezTo>
                    <a:pt x="1626870" y="3266440"/>
                    <a:pt x="1376680" y="3434080"/>
                    <a:pt x="1210310" y="3524250"/>
                  </a:cubicBezTo>
                  <a:cubicBezTo>
                    <a:pt x="1016000" y="3630930"/>
                    <a:pt x="694690" y="3822700"/>
                    <a:pt x="579120" y="3877310"/>
                  </a:cubicBezTo>
                  <a:cubicBezTo>
                    <a:pt x="537210" y="3897630"/>
                    <a:pt x="520700" y="3903980"/>
                    <a:pt x="490220" y="3911600"/>
                  </a:cubicBezTo>
                  <a:cubicBezTo>
                    <a:pt x="459740" y="3919220"/>
                    <a:pt x="427990" y="3924300"/>
                    <a:pt x="396240" y="3924300"/>
                  </a:cubicBezTo>
                  <a:cubicBezTo>
                    <a:pt x="365760" y="3924300"/>
                    <a:pt x="332740" y="3920490"/>
                    <a:pt x="302260" y="3914140"/>
                  </a:cubicBezTo>
                  <a:cubicBezTo>
                    <a:pt x="271780" y="3906520"/>
                    <a:pt x="241300" y="3895090"/>
                    <a:pt x="214630" y="3881120"/>
                  </a:cubicBezTo>
                  <a:cubicBezTo>
                    <a:pt x="186690" y="3867150"/>
                    <a:pt x="158750" y="3848100"/>
                    <a:pt x="135890" y="3827780"/>
                  </a:cubicBezTo>
                  <a:cubicBezTo>
                    <a:pt x="111760" y="3807460"/>
                    <a:pt x="90170" y="3783330"/>
                    <a:pt x="72390" y="3757930"/>
                  </a:cubicBezTo>
                  <a:cubicBezTo>
                    <a:pt x="54610" y="3732530"/>
                    <a:pt x="39370" y="3703320"/>
                    <a:pt x="27940" y="3674110"/>
                  </a:cubicBezTo>
                  <a:cubicBezTo>
                    <a:pt x="16510" y="3644900"/>
                    <a:pt x="7620" y="3614420"/>
                    <a:pt x="3810" y="3582670"/>
                  </a:cubicBezTo>
                  <a:cubicBezTo>
                    <a:pt x="0" y="3552190"/>
                    <a:pt x="3810" y="3488690"/>
                    <a:pt x="3810" y="3488690"/>
                  </a:cubicBezTo>
                </a:path>
              </a:pathLst>
            </a:custGeom>
            <a:solidFill>
              <a:srgbClr val="F8F8F8"/>
            </a:solidFill>
            <a:ln cap="sq">
              <a:noFill/>
              <a:prstDash val="solid"/>
              <a:miter/>
            </a:ln>
          </p:spPr>
          <p:txBody>
            <a:bodyPr/>
            <a:lstStyle/>
            <a:p>
              <a:endParaRPr lang="en-CA"/>
            </a:p>
          </p:txBody>
        </p:sp>
      </p:grpSp>
      <p:sp>
        <p:nvSpPr>
          <p:cNvPr id="4" name="TextBox 4"/>
          <p:cNvSpPr txBox="1"/>
          <p:nvPr/>
        </p:nvSpPr>
        <p:spPr>
          <a:xfrm>
            <a:off x="2215981" y="2495856"/>
            <a:ext cx="14198614" cy="6958564"/>
          </a:xfrm>
          <a:prstGeom prst="rect">
            <a:avLst/>
          </a:prstGeom>
        </p:spPr>
        <p:txBody>
          <a:bodyPr lIns="0" tIns="0" rIns="0" bIns="0" rtlCol="0" anchor="t">
            <a:spAutoFit/>
          </a:bodyPr>
          <a:lstStyle/>
          <a:p>
            <a:pPr algn="l">
              <a:lnSpc>
                <a:spcPts val="4216"/>
              </a:lnSpc>
            </a:pPr>
            <a:r>
              <a:rPr lang="en-US" sz="3798">
                <a:solidFill>
                  <a:srgbClr val="000000"/>
                </a:solidFill>
                <a:latin typeface="Public Sans"/>
                <a:ea typeface="Public Sans"/>
                <a:cs typeface="Public Sans"/>
                <a:sym typeface="Public Sans"/>
              </a:rPr>
              <a:t>Each year, we host a variety of events to show our appreciation for our clients' loyalty and support. While the activities may vary annually, here are some examples of what you can look forward to:</a:t>
            </a:r>
          </a:p>
          <a:p>
            <a:pPr algn="l">
              <a:lnSpc>
                <a:spcPts val="4216"/>
              </a:lnSpc>
            </a:pPr>
            <a:endParaRPr lang="en-US" sz="3798">
              <a:solidFill>
                <a:srgbClr val="000000"/>
              </a:solidFill>
              <a:latin typeface="Public Sans"/>
              <a:ea typeface="Public Sans"/>
              <a:cs typeface="Public Sans"/>
              <a:sym typeface="Public Sans"/>
            </a:endParaRPr>
          </a:p>
          <a:p>
            <a:pPr marL="820035" lvl="1" indent="-410018" algn="l">
              <a:lnSpc>
                <a:spcPts val="4216"/>
              </a:lnSpc>
              <a:buFont typeface="Arial"/>
              <a:buChar char="•"/>
            </a:pPr>
            <a:r>
              <a:rPr lang="en-US" sz="3798">
                <a:solidFill>
                  <a:srgbClr val="000000"/>
                </a:solidFill>
                <a:latin typeface="Public Sans"/>
                <a:ea typeface="Public Sans"/>
                <a:cs typeface="Public Sans"/>
                <a:sym typeface="Public Sans"/>
              </a:rPr>
              <a:t>Halloween Pumpkin Carving Contest</a:t>
            </a:r>
          </a:p>
          <a:p>
            <a:pPr marL="820035" lvl="1" indent="-410018" algn="l">
              <a:lnSpc>
                <a:spcPts val="4216"/>
              </a:lnSpc>
              <a:buFont typeface="Arial"/>
              <a:buChar char="•"/>
            </a:pPr>
            <a:r>
              <a:rPr lang="en-US" sz="3798">
                <a:solidFill>
                  <a:srgbClr val="000000"/>
                </a:solidFill>
                <a:latin typeface="Public Sans"/>
                <a:ea typeface="Public Sans"/>
                <a:cs typeface="Public Sans"/>
                <a:sym typeface="Public Sans"/>
              </a:rPr>
              <a:t>Holiday Wish Campaign (Supporting families in need)</a:t>
            </a:r>
          </a:p>
          <a:p>
            <a:pPr marL="820035" lvl="1" indent="-410018" algn="l">
              <a:lnSpc>
                <a:spcPts val="4216"/>
              </a:lnSpc>
              <a:buFont typeface="Arial"/>
              <a:buChar char="•"/>
            </a:pPr>
            <a:r>
              <a:rPr lang="en-US" sz="3798">
                <a:solidFill>
                  <a:srgbClr val="000000"/>
                </a:solidFill>
                <a:latin typeface="Public Sans"/>
                <a:ea typeface="Public Sans"/>
                <a:cs typeface="Public Sans"/>
                <a:sym typeface="Public Sans"/>
              </a:rPr>
              <a:t>Kids' Drawing Competitions</a:t>
            </a:r>
          </a:p>
          <a:p>
            <a:pPr marL="820035" lvl="1" indent="-410018" algn="l">
              <a:lnSpc>
                <a:spcPts val="4216"/>
              </a:lnSpc>
              <a:buFont typeface="Arial"/>
              <a:buChar char="•"/>
            </a:pPr>
            <a:r>
              <a:rPr lang="en-US" sz="3798">
                <a:solidFill>
                  <a:srgbClr val="000000"/>
                </a:solidFill>
                <a:latin typeface="Public Sans"/>
                <a:ea typeface="Public Sans"/>
                <a:cs typeface="Public Sans"/>
                <a:sym typeface="Public Sans"/>
              </a:rPr>
              <a:t>Ice Skating &amp; Swimming Events</a:t>
            </a:r>
          </a:p>
          <a:p>
            <a:pPr marL="820035" lvl="1" indent="-410018" algn="l">
              <a:lnSpc>
                <a:spcPts val="4216"/>
              </a:lnSpc>
              <a:buFont typeface="Arial"/>
              <a:buChar char="•"/>
            </a:pPr>
            <a:r>
              <a:rPr lang="en-US" sz="3798">
                <a:solidFill>
                  <a:srgbClr val="000000"/>
                </a:solidFill>
                <a:latin typeface="Public Sans"/>
                <a:ea typeface="Public Sans"/>
                <a:cs typeface="Public Sans"/>
                <a:sym typeface="Public Sans"/>
              </a:rPr>
              <a:t>Roller Skating/In-line Skating Activities</a:t>
            </a:r>
          </a:p>
          <a:p>
            <a:pPr marL="820035" lvl="1" indent="-410018" algn="l">
              <a:lnSpc>
                <a:spcPts val="4216"/>
              </a:lnSpc>
              <a:buFont typeface="Arial"/>
              <a:buChar char="•"/>
            </a:pPr>
            <a:r>
              <a:rPr lang="en-US" sz="3798">
                <a:solidFill>
                  <a:srgbClr val="000000"/>
                </a:solidFill>
                <a:latin typeface="Public Sans"/>
                <a:ea typeface="Public Sans"/>
                <a:cs typeface="Public Sans"/>
                <a:sym typeface="Public Sans"/>
              </a:rPr>
              <a:t>Exclusive Movie Screenings</a:t>
            </a:r>
          </a:p>
          <a:p>
            <a:pPr marL="820035" lvl="1" indent="-410018" algn="l">
              <a:lnSpc>
                <a:spcPts val="4216"/>
              </a:lnSpc>
              <a:buFont typeface="Arial"/>
              <a:buChar char="•"/>
            </a:pPr>
            <a:r>
              <a:rPr lang="en-US" sz="3798">
                <a:solidFill>
                  <a:srgbClr val="000000"/>
                </a:solidFill>
                <a:latin typeface="Public Sans"/>
                <a:ea typeface="Public Sans"/>
                <a:cs typeface="Public Sans"/>
                <a:sym typeface="Public Sans"/>
              </a:rPr>
              <a:t>Annual Client Appreciation BBQ</a:t>
            </a:r>
          </a:p>
          <a:p>
            <a:pPr algn="l">
              <a:lnSpc>
                <a:spcPts val="4216"/>
              </a:lnSpc>
            </a:pPr>
            <a:r>
              <a:rPr lang="en-US" sz="3798">
                <a:solidFill>
                  <a:srgbClr val="000000"/>
                </a:solidFill>
                <a:latin typeface="Public Sans"/>
                <a:ea typeface="Public Sans"/>
                <a:cs typeface="Public Sans"/>
                <a:sym typeface="Public Sans"/>
              </a:rPr>
              <a:t>       ...and much more!</a:t>
            </a:r>
          </a:p>
        </p:txBody>
      </p:sp>
      <p:sp>
        <p:nvSpPr>
          <p:cNvPr id="5" name="TextBox 5"/>
          <p:cNvSpPr txBox="1"/>
          <p:nvPr/>
        </p:nvSpPr>
        <p:spPr>
          <a:xfrm>
            <a:off x="2493981" y="1157867"/>
            <a:ext cx="13300038" cy="899533"/>
          </a:xfrm>
          <a:prstGeom prst="rect">
            <a:avLst/>
          </a:prstGeom>
        </p:spPr>
        <p:txBody>
          <a:bodyPr lIns="0" tIns="0" rIns="0" bIns="0" rtlCol="0" anchor="t">
            <a:spAutoFit/>
          </a:bodyPr>
          <a:lstStyle/>
          <a:p>
            <a:pPr algn="ctr">
              <a:lnSpc>
                <a:spcPts val="6881"/>
              </a:lnSpc>
            </a:pPr>
            <a:r>
              <a:rPr lang="en-US" sz="6199" b="1">
                <a:solidFill>
                  <a:srgbClr val="000000"/>
                </a:solidFill>
                <a:latin typeface="Public Sans Heavy"/>
                <a:ea typeface="Public Sans Heavy"/>
                <a:cs typeface="Public Sans Heavy"/>
                <a:sym typeface="Public Sans Heavy"/>
              </a:rPr>
              <a:t>CLIENT APPRECIATION EVENTS</a:t>
            </a:r>
          </a:p>
        </p:txBody>
      </p:sp>
      <p:sp>
        <p:nvSpPr>
          <p:cNvPr id="6" name="Freeform 6"/>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7" name="Freeform 7"/>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5483350" y="4002717"/>
            <a:ext cx="7321300" cy="2329191"/>
          </a:xfrm>
          <a:prstGeom prst="rect">
            <a:avLst/>
          </a:prstGeom>
        </p:spPr>
        <p:txBody>
          <a:bodyPr lIns="0" tIns="0" rIns="0" bIns="0" rtlCol="0" anchor="t">
            <a:spAutoFit/>
          </a:bodyPr>
          <a:lstStyle/>
          <a:p>
            <a:pPr algn="ctr">
              <a:lnSpc>
                <a:spcPts val="9122"/>
              </a:lnSpc>
            </a:pPr>
            <a:r>
              <a:rPr lang="en-US" sz="8072" b="1" spc="-12">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Heavy"/>
                <a:ea typeface="Public Sans Heavy"/>
                <a:cs typeface="Public Sans Heavy"/>
                <a:sym typeface="Public Sans Heavy"/>
              </a:rPr>
              <a:t>COMMISSION PACKAGES</a:t>
            </a:r>
          </a:p>
        </p:txBody>
      </p:sp>
      <p:grpSp>
        <p:nvGrpSpPr>
          <p:cNvPr id="3" name="Group 3"/>
          <p:cNvGrpSpPr/>
          <p:nvPr/>
        </p:nvGrpSpPr>
        <p:grpSpPr>
          <a:xfrm rot="-10800000">
            <a:off x="15547452" y="6002680"/>
            <a:ext cx="4963192" cy="4518864"/>
            <a:chOff x="0" y="0"/>
            <a:chExt cx="6617590" cy="6025152"/>
          </a:xfrm>
        </p:grpSpPr>
        <p:grpSp>
          <p:nvGrpSpPr>
            <p:cNvPr id="4" name="Group 4"/>
            <p:cNvGrpSpPr/>
            <p:nvPr/>
          </p:nvGrpSpPr>
          <p:grpSpPr>
            <a:xfrm rot="2700000">
              <a:off x="852203" y="1058149"/>
              <a:ext cx="4114800" cy="4114800"/>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2700000">
              <a:off x="4630768" y="-734825"/>
              <a:ext cx="124654" cy="5318640"/>
              <a:chOff x="0" y="0"/>
              <a:chExt cx="24623" cy="1050596"/>
            </a:xfrm>
          </p:grpSpPr>
          <p:sp>
            <p:nvSpPr>
              <p:cNvPr id="8" name="Freeform 8"/>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FFFFF"/>
              </a:solidFill>
            </p:spPr>
            <p:txBody>
              <a:bodyPr/>
              <a:lstStyle/>
              <a:p>
                <a:endParaRPr lang="en-CA"/>
              </a:p>
            </p:txBody>
          </p:sp>
          <p:sp>
            <p:nvSpPr>
              <p:cNvPr id="9" name="TextBox 9"/>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10" name="Group 10"/>
          <p:cNvGrpSpPr/>
          <p:nvPr/>
        </p:nvGrpSpPr>
        <p:grpSpPr>
          <a:xfrm>
            <a:off x="-2182202" y="-155104"/>
            <a:ext cx="4963192" cy="4518864"/>
            <a:chOff x="0" y="0"/>
            <a:chExt cx="6617590" cy="6025152"/>
          </a:xfrm>
        </p:grpSpPr>
        <p:grpSp>
          <p:nvGrpSpPr>
            <p:cNvPr id="11" name="Group 11"/>
            <p:cNvGrpSpPr/>
            <p:nvPr/>
          </p:nvGrpSpPr>
          <p:grpSpPr>
            <a:xfrm rot="2700000">
              <a:off x="852203" y="1058149"/>
              <a:ext cx="4114800" cy="4114800"/>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2700000">
              <a:off x="4630768" y="-734825"/>
              <a:ext cx="124654" cy="5318640"/>
              <a:chOff x="0" y="0"/>
              <a:chExt cx="24623" cy="1050596"/>
            </a:xfrm>
          </p:grpSpPr>
          <p:sp>
            <p:nvSpPr>
              <p:cNvPr id="15" name="Freeform 15"/>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16" name="TextBox 16"/>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3" name="Group 3"/>
          <p:cNvGrpSpPr/>
          <p:nvPr/>
        </p:nvGrpSpPr>
        <p:grpSpPr>
          <a:xfrm>
            <a:off x="1664840" y="2654636"/>
            <a:ext cx="5395360" cy="984357"/>
            <a:chOff x="0" y="0"/>
            <a:chExt cx="29445010" cy="5372100"/>
          </a:xfrm>
        </p:grpSpPr>
        <p:sp>
          <p:nvSpPr>
            <p:cNvPr id="4" name="Freeform 4"/>
            <p:cNvSpPr/>
            <p:nvPr/>
          </p:nvSpPr>
          <p:spPr>
            <a:xfrm>
              <a:off x="0" y="0"/>
              <a:ext cx="29445009" cy="5372100"/>
            </a:xfrm>
            <a:custGeom>
              <a:avLst/>
              <a:gdLst/>
              <a:ahLst/>
              <a:cxnLst/>
              <a:rect l="l" t="t" r="r" b="b"/>
              <a:pathLst>
                <a:path w="29445009" h="5372100">
                  <a:moveTo>
                    <a:pt x="27894341" y="0"/>
                  </a:moveTo>
                  <a:lnTo>
                    <a:pt x="1550670" y="0"/>
                  </a:lnTo>
                  <a:lnTo>
                    <a:pt x="0" y="2686050"/>
                  </a:lnTo>
                  <a:lnTo>
                    <a:pt x="1550670" y="5372100"/>
                  </a:lnTo>
                  <a:lnTo>
                    <a:pt x="27894341" y="5372100"/>
                  </a:lnTo>
                  <a:lnTo>
                    <a:pt x="29445009" y="2686050"/>
                  </a:lnTo>
                  <a:lnTo>
                    <a:pt x="27894341" y="0"/>
                  </a:lnTo>
                  <a:close/>
                </a:path>
              </a:pathLst>
            </a:custGeom>
            <a:solidFill>
              <a:srgbClr val="000000"/>
            </a:solidFill>
          </p:spPr>
          <p:txBody>
            <a:bodyPr/>
            <a:lstStyle/>
            <a:p>
              <a:endParaRPr lang="en-CA"/>
            </a:p>
          </p:txBody>
        </p:sp>
      </p:grpSp>
      <p:grpSp>
        <p:nvGrpSpPr>
          <p:cNvPr id="5" name="Group 5"/>
          <p:cNvGrpSpPr/>
          <p:nvPr/>
        </p:nvGrpSpPr>
        <p:grpSpPr>
          <a:xfrm>
            <a:off x="6446320" y="2654636"/>
            <a:ext cx="5395360" cy="984357"/>
            <a:chOff x="0" y="0"/>
            <a:chExt cx="29445010" cy="5372100"/>
          </a:xfrm>
        </p:grpSpPr>
        <p:sp>
          <p:nvSpPr>
            <p:cNvPr id="6" name="Freeform 6"/>
            <p:cNvSpPr/>
            <p:nvPr/>
          </p:nvSpPr>
          <p:spPr>
            <a:xfrm>
              <a:off x="0" y="0"/>
              <a:ext cx="29445009" cy="5372100"/>
            </a:xfrm>
            <a:custGeom>
              <a:avLst/>
              <a:gdLst/>
              <a:ahLst/>
              <a:cxnLst/>
              <a:rect l="l" t="t" r="r" b="b"/>
              <a:pathLst>
                <a:path w="29445009" h="5372100">
                  <a:moveTo>
                    <a:pt x="27894341" y="0"/>
                  </a:moveTo>
                  <a:lnTo>
                    <a:pt x="1550670" y="0"/>
                  </a:lnTo>
                  <a:lnTo>
                    <a:pt x="0" y="2686050"/>
                  </a:lnTo>
                  <a:lnTo>
                    <a:pt x="1550670" y="5372100"/>
                  </a:lnTo>
                  <a:lnTo>
                    <a:pt x="27894341" y="5372100"/>
                  </a:lnTo>
                  <a:lnTo>
                    <a:pt x="29445009" y="2686050"/>
                  </a:lnTo>
                  <a:lnTo>
                    <a:pt x="27894341" y="0"/>
                  </a:lnTo>
                  <a:close/>
                </a:path>
              </a:pathLst>
            </a:custGeom>
            <a:gradFill rotWithShape="1">
              <a:gsLst>
                <a:gs pos="0">
                  <a:srgbClr val="A67029">
                    <a:alpha val="100000"/>
                  </a:srgbClr>
                </a:gs>
                <a:gs pos="50000">
                  <a:srgbClr val="FDF491">
                    <a:alpha val="100000"/>
                  </a:srgbClr>
                </a:gs>
                <a:gs pos="100000">
                  <a:srgbClr val="A67029">
                    <a:alpha val="100000"/>
                  </a:srgbClr>
                </a:gs>
              </a:gsLst>
              <a:lin ang="5400000"/>
            </a:gradFill>
          </p:spPr>
          <p:txBody>
            <a:bodyPr/>
            <a:lstStyle/>
            <a:p>
              <a:endParaRPr lang="en-CA"/>
            </a:p>
          </p:txBody>
        </p:sp>
      </p:grpSp>
      <p:grpSp>
        <p:nvGrpSpPr>
          <p:cNvPr id="7" name="Group 7"/>
          <p:cNvGrpSpPr/>
          <p:nvPr/>
        </p:nvGrpSpPr>
        <p:grpSpPr>
          <a:xfrm>
            <a:off x="11227800" y="2654636"/>
            <a:ext cx="5395360" cy="984357"/>
            <a:chOff x="0" y="0"/>
            <a:chExt cx="29445010" cy="5372100"/>
          </a:xfrm>
        </p:grpSpPr>
        <p:sp>
          <p:nvSpPr>
            <p:cNvPr id="8" name="Freeform 8"/>
            <p:cNvSpPr/>
            <p:nvPr/>
          </p:nvSpPr>
          <p:spPr>
            <a:xfrm>
              <a:off x="0" y="0"/>
              <a:ext cx="29445009" cy="5372100"/>
            </a:xfrm>
            <a:custGeom>
              <a:avLst/>
              <a:gdLst/>
              <a:ahLst/>
              <a:cxnLst/>
              <a:rect l="l" t="t" r="r" b="b"/>
              <a:pathLst>
                <a:path w="29445009" h="5372100">
                  <a:moveTo>
                    <a:pt x="27894341" y="0"/>
                  </a:moveTo>
                  <a:lnTo>
                    <a:pt x="1550670" y="0"/>
                  </a:lnTo>
                  <a:lnTo>
                    <a:pt x="0" y="2686050"/>
                  </a:lnTo>
                  <a:lnTo>
                    <a:pt x="1550670" y="5372100"/>
                  </a:lnTo>
                  <a:lnTo>
                    <a:pt x="27894341" y="5372100"/>
                  </a:lnTo>
                  <a:lnTo>
                    <a:pt x="29445009" y="2686050"/>
                  </a:lnTo>
                  <a:lnTo>
                    <a:pt x="27894341" y="0"/>
                  </a:lnTo>
                  <a:close/>
                </a:path>
              </a:pathLst>
            </a:custGeom>
            <a:solidFill>
              <a:srgbClr val="000000"/>
            </a:solidFill>
          </p:spPr>
          <p:txBody>
            <a:bodyPr/>
            <a:lstStyle/>
            <a:p>
              <a:endParaRPr lang="en-CA"/>
            </a:p>
          </p:txBody>
        </p:sp>
      </p:grpSp>
      <p:sp>
        <p:nvSpPr>
          <p:cNvPr id="9" name="AutoShape 9"/>
          <p:cNvSpPr/>
          <p:nvPr/>
        </p:nvSpPr>
        <p:spPr>
          <a:xfrm>
            <a:off x="1947710" y="4552527"/>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10" name="AutoShape 10"/>
          <p:cNvSpPr/>
          <p:nvPr/>
        </p:nvSpPr>
        <p:spPr>
          <a:xfrm>
            <a:off x="1947710" y="5004541"/>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11" name="AutoShape 11"/>
          <p:cNvSpPr/>
          <p:nvPr/>
        </p:nvSpPr>
        <p:spPr>
          <a:xfrm>
            <a:off x="1947710" y="5466080"/>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12" name="AutoShape 12"/>
          <p:cNvSpPr/>
          <p:nvPr/>
        </p:nvSpPr>
        <p:spPr>
          <a:xfrm>
            <a:off x="1947710" y="5927619"/>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13" name="AutoShape 13"/>
          <p:cNvSpPr/>
          <p:nvPr/>
        </p:nvSpPr>
        <p:spPr>
          <a:xfrm>
            <a:off x="1947710" y="6398684"/>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14" name="AutoShape 14"/>
          <p:cNvSpPr/>
          <p:nvPr/>
        </p:nvSpPr>
        <p:spPr>
          <a:xfrm>
            <a:off x="1947710" y="6860223"/>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15" name="AutoShape 15"/>
          <p:cNvSpPr/>
          <p:nvPr/>
        </p:nvSpPr>
        <p:spPr>
          <a:xfrm>
            <a:off x="1947710" y="7312237"/>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16" name="AutoShape 16"/>
          <p:cNvSpPr/>
          <p:nvPr/>
        </p:nvSpPr>
        <p:spPr>
          <a:xfrm>
            <a:off x="1947710" y="7773776"/>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17" name="AutoShape 17"/>
          <p:cNvSpPr/>
          <p:nvPr/>
        </p:nvSpPr>
        <p:spPr>
          <a:xfrm>
            <a:off x="1947710" y="8244840"/>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18" name="AutoShape 18"/>
          <p:cNvSpPr/>
          <p:nvPr/>
        </p:nvSpPr>
        <p:spPr>
          <a:xfrm>
            <a:off x="1947710" y="8725430"/>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19" name="AutoShape 19"/>
          <p:cNvSpPr/>
          <p:nvPr/>
        </p:nvSpPr>
        <p:spPr>
          <a:xfrm>
            <a:off x="1947710" y="9225069"/>
            <a:ext cx="14386039" cy="0"/>
          </a:xfrm>
          <a:prstGeom prst="line">
            <a:avLst/>
          </a:prstGeom>
          <a:ln w="9525" cap="flat">
            <a:solidFill>
              <a:srgbClr val="A6A6A6"/>
            </a:solidFill>
            <a:prstDash val="solid"/>
            <a:headEnd type="none" w="sm" len="sm"/>
            <a:tailEnd type="none" w="sm" len="sm"/>
          </a:ln>
        </p:spPr>
        <p:txBody>
          <a:bodyPr/>
          <a:lstStyle/>
          <a:p>
            <a:endParaRPr lang="en-CA"/>
          </a:p>
        </p:txBody>
      </p:sp>
      <p:sp>
        <p:nvSpPr>
          <p:cNvPr id="20" name="TextBox 20"/>
          <p:cNvSpPr txBox="1"/>
          <p:nvPr/>
        </p:nvSpPr>
        <p:spPr>
          <a:xfrm>
            <a:off x="2493981" y="1157867"/>
            <a:ext cx="13300038" cy="899533"/>
          </a:xfrm>
          <a:prstGeom prst="rect">
            <a:avLst/>
          </a:prstGeom>
        </p:spPr>
        <p:txBody>
          <a:bodyPr lIns="0" tIns="0" rIns="0" bIns="0" rtlCol="0" anchor="t">
            <a:spAutoFit/>
          </a:bodyPr>
          <a:lstStyle/>
          <a:p>
            <a:pPr algn="ctr">
              <a:lnSpc>
                <a:spcPts val="6881"/>
              </a:lnSpc>
            </a:pPr>
            <a:r>
              <a:rPr lang="en-US" sz="6199" b="1">
                <a:solidFill>
                  <a:srgbClr val="000000"/>
                </a:solidFill>
                <a:latin typeface="Public Sans Heavy"/>
                <a:ea typeface="Public Sans Heavy"/>
                <a:cs typeface="Public Sans Heavy"/>
                <a:sym typeface="Public Sans Heavy"/>
              </a:rPr>
              <a:t>PACKAGE LIST &amp; FEATURES</a:t>
            </a:r>
          </a:p>
        </p:txBody>
      </p:sp>
      <p:sp>
        <p:nvSpPr>
          <p:cNvPr id="21" name="TextBox 21"/>
          <p:cNvSpPr txBox="1"/>
          <p:nvPr/>
        </p:nvSpPr>
        <p:spPr>
          <a:xfrm>
            <a:off x="3364506" y="4048125"/>
            <a:ext cx="1183624"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MLS</a:t>
            </a:r>
          </a:p>
        </p:txBody>
      </p:sp>
      <p:sp>
        <p:nvSpPr>
          <p:cNvPr id="22" name="TextBox 22"/>
          <p:cNvSpPr txBox="1"/>
          <p:nvPr/>
        </p:nvSpPr>
        <p:spPr>
          <a:xfrm>
            <a:off x="2356744" y="2683062"/>
            <a:ext cx="4011551" cy="476250"/>
          </a:xfrm>
          <a:prstGeom prst="rect">
            <a:avLst/>
          </a:prstGeom>
        </p:spPr>
        <p:txBody>
          <a:bodyPr lIns="0" tIns="0" rIns="0" bIns="0" rtlCol="0" anchor="t">
            <a:spAutoFit/>
          </a:bodyPr>
          <a:lstStyle/>
          <a:p>
            <a:pPr marL="0" lvl="0" indent="0" algn="ctr">
              <a:lnSpc>
                <a:spcPts val="3632"/>
              </a:lnSpc>
              <a:spcBef>
                <a:spcPct val="0"/>
              </a:spcBef>
            </a:pPr>
            <a:r>
              <a:rPr lang="en-US" sz="3026">
                <a:solidFill>
                  <a:srgbClr val="FFFFFF"/>
                </a:solidFill>
                <a:latin typeface="Public Sans"/>
                <a:ea typeface="Public Sans"/>
                <a:cs typeface="Public Sans"/>
                <a:sym typeface="Public Sans"/>
              </a:rPr>
              <a:t>Value Package</a:t>
            </a:r>
          </a:p>
        </p:txBody>
      </p:sp>
      <p:sp>
        <p:nvSpPr>
          <p:cNvPr id="23" name="TextBox 23"/>
          <p:cNvSpPr txBox="1"/>
          <p:nvPr/>
        </p:nvSpPr>
        <p:spPr>
          <a:xfrm>
            <a:off x="7153578" y="2744314"/>
            <a:ext cx="3980845" cy="476250"/>
          </a:xfrm>
          <a:prstGeom prst="rect">
            <a:avLst/>
          </a:prstGeom>
        </p:spPr>
        <p:txBody>
          <a:bodyPr lIns="0" tIns="0" rIns="0" bIns="0" rtlCol="0" anchor="t">
            <a:spAutoFit/>
          </a:bodyPr>
          <a:lstStyle/>
          <a:p>
            <a:pPr marL="0" lvl="0" indent="0" algn="ctr">
              <a:lnSpc>
                <a:spcPts val="3632"/>
              </a:lnSpc>
              <a:spcBef>
                <a:spcPct val="0"/>
              </a:spcBef>
            </a:pPr>
            <a:r>
              <a:rPr lang="en-US" sz="3026">
                <a:solidFill>
                  <a:srgbClr val="000000"/>
                </a:solidFill>
                <a:latin typeface="Public Sans"/>
                <a:ea typeface="Public Sans"/>
                <a:cs typeface="Public Sans"/>
                <a:sym typeface="Public Sans"/>
              </a:rPr>
              <a:t>Silver Package</a:t>
            </a:r>
          </a:p>
        </p:txBody>
      </p:sp>
      <p:sp>
        <p:nvSpPr>
          <p:cNvPr id="24" name="TextBox 24"/>
          <p:cNvSpPr txBox="1"/>
          <p:nvPr/>
        </p:nvSpPr>
        <p:spPr>
          <a:xfrm>
            <a:off x="11727788" y="2744314"/>
            <a:ext cx="4395384" cy="476250"/>
          </a:xfrm>
          <a:prstGeom prst="rect">
            <a:avLst/>
          </a:prstGeom>
        </p:spPr>
        <p:txBody>
          <a:bodyPr lIns="0" tIns="0" rIns="0" bIns="0" rtlCol="0" anchor="t">
            <a:spAutoFit/>
          </a:bodyPr>
          <a:lstStyle/>
          <a:p>
            <a:pPr marL="0" lvl="0" indent="0" algn="ctr">
              <a:lnSpc>
                <a:spcPts val="3632"/>
              </a:lnSpc>
              <a:spcBef>
                <a:spcPct val="0"/>
              </a:spcBef>
            </a:pPr>
            <a:r>
              <a:rPr lang="en-US" sz="3026">
                <a:solidFill>
                  <a:srgbClr val="FFFFFF"/>
                </a:solidFill>
                <a:latin typeface="Public Sans"/>
                <a:ea typeface="Public Sans"/>
                <a:cs typeface="Public Sans"/>
                <a:sym typeface="Public Sans"/>
              </a:rPr>
              <a:t>Gold Package</a:t>
            </a:r>
          </a:p>
        </p:txBody>
      </p:sp>
      <p:sp>
        <p:nvSpPr>
          <p:cNvPr id="25" name="TextBox 25"/>
          <p:cNvSpPr txBox="1"/>
          <p:nvPr/>
        </p:nvSpPr>
        <p:spPr>
          <a:xfrm>
            <a:off x="2871612" y="3217992"/>
            <a:ext cx="2981816" cy="333375"/>
          </a:xfrm>
          <a:prstGeom prst="rect">
            <a:avLst/>
          </a:prstGeom>
        </p:spPr>
        <p:txBody>
          <a:bodyPr lIns="0" tIns="0" rIns="0" bIns="0" rtlCol="0" anchor="t">
            <a:spAutoFit/>
          </a:bodyPr>
          <a:lstStyle/>
          <a:p>
            <a:pPr marL="0" lvl="0" indent="0" algn="ctr">
              <a:lnSpc>
                <a:spcPts val="2699"/>
              </a:lnSpc>
              <a:spcBef>
                <a:spcPct val="0"/>
              </a:spcBef>
            </a:pPr>
            <a:r>
              <a:rPr lang="en-US" sz="2249">
                <a:solidFill>
                  <a:srgbClr val="FFFFFF"/>
                </a:solidFill>
                <a:latin typeface="Public Sans"/>
                <a:ea typeface="Public Sans"/>
                <a:cs typeface="Public Sans"/>
                <a:sym typeface="Public Sans"/>
              </a:rPr>
              <a:t>(List for $999)</a:t>
            </a:r>
          </a:p>
        </p:txBody>
      </p:sp>
      <p:sp>
        <p:nvSpPr>
          <p:cNvPr id="26" name="TextBox 26"/>
          <p:cNvSpPr txBox="1"/>
          <p:nvPr/>
        </p:nvSpPr>
        <p:spPr>
          <a:xfrm>
            <a:off x="7653092" y="3217992"/>
            <a:ext cx="2981816" cy="333375"/>
          </a:xfrm>
          <a:prstGeom prst="rect">
            <a:avLst/>
          </a:prstGeom>
        </p:spPr>
        <p:txBody>
          <a:bodyPr lIns="0" tIns="0" rIns="0" bIns="0" rtlCol="0" anchor="t">
            <a:spAutoFit/>
          </a:bodyPr>
          <a:lstStyle/>
          <a:p>
            <a:pPr marL="0" lvl="0" indent="0" algn="ctr">
              <a:lnSpc>
                <a:spcPts val="2699"/>
              </a:lnSpc>
              <a:spcBef>
                <a:spcPct val="0"/>
              </a:spcBef>
            </a:pPr>
            <a:r>
              <a:rPr lang="en-US" sz="2249">
                <a:solidFill>
                  <a:srgbClr val="000000"/>
                </a:solidFill>
                <a:latin typeface="Public Sans"/>
                <a:ea typeface="Public Sans"/>
                <a:cs typeface="Public Sans"/>
                <a:sym typeface="Public Sans"/>
              </a:rPr>
              <a:t>(1.5%)</a:t>
            </a:r>
          </a:p>
        </p:txBody>
      </p:sp>
      <p:sp>
        <p:nvSpPr>
          <p:cNvPr id="27" name="TextBox 27"/>
          <p:cNvSpPr txBox="1"/>
          <p:nvPr/>
        </p:nvSpPr>
        <p:spPr>
          <a:xfrm>
            <a:off x="12434572" y="3217992"/>
            <a:ext cx="2981816" cy="333375"/>
          </a:xfrm>
          <a:prstGeom prst="rect">
            <a:avLst/>
          </a:prstGeom>
        </p:spPr>
        <p:txBody>
          <a:bodyPr lIns="0" tIns="0" rIns="0" bIns="0" rtlCol="0" anchor="t">
            <a:spAutoFit/>
          </a:bodyPr>
          <a:lstStyle/>
          <a:p>
            <a:pPr marL="0" lvl="0" indent="0" algn="ctr">
              <a:lnSpc>
                <a:spcPts val="2699"/>
              </a:lnSpc>
              <a:spcBef>
                <a:spcPct val="0"/>
              </a:spcBef>
            </a:pPr>
            <a:r>
              <a:rPr lang="en-US" sz="2249">
                <a:solidFill>
                  <a:srgbClr val="FFFFFF"/>
                </a:solidFill>
                <a:latin typeface="Public Sans"/>
                <a:ea typeface="Public Sans"/>
                <a:cs typeface="Public Sans"/>
                <a:sym typeface="Public Sans"/>
              </a:rPr>
              <a:t>(2.5%)</a:t>
            </a:r>
          </a:p>
        </p:txBody>
      </p:sp>
      <p:sp>
        <p:nvSpPr>
          <p:cNvPr id="28" name="TextBox 28"/>
          <p:cNvSpPr txBox="1"/>
          <p:nvPr/>
        </p:nvSpPr>
        <p:spPr>
          <a:xfrm>
            <a:off x="2879412" y="4515379"/>
            <a:ext cx="2153813"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Yard Sign</a:t>
            </a:r>
          </a:p>
        </p:txBody>
      </p:sp>
      <p:sp>
        <p:nvSpPr>
          <p:cNvPr id="29" name="TextBox 29"/>
          <p:cNvSpPr txBox="1"/>
          <p:nvPr/>
        </p:nvSpPr>
        <p:spPr>
          <a:xfrm>
            <a:off x="1708649" y="4982633"/>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Website Exposure </a:t>
            </a:r>
          </a:p>
        </p:txBody>
      </p:sp>
      <p:sp>
        <p:nvSpPr>
          <p:cNvPr id="30" name="TextBox 30"/>
          <p:cNvSpPr txBox="1"/>
          <p:nvPr/>
        </p:nvSpPr>
        <p:spPr>
          <a:xfrm>
            <a:off x="1708649" y="5449888"/>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HD Images &amp; Video</a:t>
            </a:r>
          </a:p>
        </p:txBody>
      </p:sp>
      <p:sp>
        <p:nvSpPr>
          <p:cNvPr id="31" name="TextBox 31"/>
          <p:cNvSpPr txBox="1"/>
          <p:nvPr/>
        </p:nvSpPr>
        <p:spPr>
          <a:xfrm>
            <a:off x="8388318" y="4048125"/>
            <a:ext cx="1183624"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MLS</a:t>
            </a:r>
          </a:p>
        </p:txBody>
      </p:sp>
      <p:sp>
        <p:nvSpPr>
          <p:cNvPr id="32" name="TextBox 32"/>
          <p:cNvSpPr txBox="1"/>
          <p:nvPr/>
        </p:nvSpPr>
        <p:spPr>
          <a:xfrm>
            <a:off x="7903224" y="4515379"/>
            <a:ext cx="2153813"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Yard Sign</a:t>
            </a:r>
          </a:p>
        </p:txBody>
      </p:sp>
      <p:sp>
        <p:nvSpPr>
          <p:cNvPr id="33" name="TextBox 33"/>
          <p:cNvSpPr txBox="1"/>
          <p:nvPr/>
        </p:nvSpPr>
        <p:spPr>
          <a:xfrm>
            <a:off x="6732460" y="4982633"/>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Website Exposure </a:t>
            </a:r>
          </a:p>
        </p:txBody>
      </p:sp>
      <p:sp>
        <p:nvSpPr>
          <p:cNvPr id="34" name="TextBox 34"/>
          <p:cNvSpPr txBox="1"/>
          <p:nvPr/>
        </p:nvSpPr>
        <p:spPr>
          <a:xfrm>
            <a:off x="6732460" y="5449888"/>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HD Images &amp; Video</a:t>
            </a:r>
          </a:p>
        </p:txBody>
      </p:sp>
      <p:sp>
        <p:nvSpPr>
          <p:cNvPr id="35" name="TextBox 35"/>
          <p:cNvSpPr txBox="1"/>
          <p:nvPr/>
        </p:nvSpPr>
        <p:spPr>
          <a:xfrm>
            <a:off x="6732460" y="5917142"/>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Open House</a:t>
            </a:r>
          </a:p>
        </p:txBody>
      </p:sp>
      <p:sp>
        <p:nvSpPr>
          <p:cNvPr id="36" name="TextBox 36"/>
          <p:cNvSpPr txBox="1"/>
          <p:nvPr/>
        </p:nvSpPr>
        <p:spPr>
          <a:xfrm>
            <a:off x="6732460" y="6384396"/>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Newspaper Ads (5)</a:t>
            </a:r>
          </a:p>
        </p:txBody>
      </p:sp>
      <p:sp>
        <p:nvSpPr>
          <p:cNvPr id="37" name="TextBox 37"/>
          <p:cNvSpPr txBox="1"/>
          <p:nvPr/>
        </p:nvSpPr>
        <p:spPr>
          <a:xfrm>
            <a:off x="6732460" y="6851650"/>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Featured Flyers</a:t>
            </a:r>
          </a:p>
        </p:txBody>
      </p:sp>
      <p:sp>
        <p:nvSpPr>
          <p:cNvPr id="38" name="TextBox 38"/>
          <p:cNvSpPr txBox="1"/>
          <p:nvPr/>
        </p:nvSpPr>
        <p:spPr>
          <a:xfrm>
            <a:off x="6732460" y="7318904"/>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3D Virtual Tour</a:t>
            </a:r>
          </a:p>
        </p:txBody>
      </p:sp>
      <p:sp>
        <p:nvSpPr>
          <p:cNvPr id="39" name="TextBox 39"/>
          <p:cNvSpPr txBox="1"/>
          <p:nvPr/>
        </p:nvSpPr>
        <p:spPr>
          <a:xfrm>
            <a:off x="6732460" y="7786159"/>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Radio Ads (2)</a:t>
            </a:r>
          </a:p>
        </p:txBody>
      </p:sp>
      <p:sp>
        <p:nvSpPr>
          <p:cNvPr id="40" name="TextBox 40"/>
          <p:cNvSpPr txBox="1"/>
          <p:nvPr/>
        </p:nvSpPr>
        <p:spPr>
          <a:xfrm>
            <a:off x="13333668" y="4048125"/>
            <a:ext cx="1183624"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MLS</a:t>
            </a:r>
          </a:p>
        </p:txBody>
      </p:sp>
      <p:sp>
        <p:nvSpPr>
          <p:cNvPr id="41" name="TextBox 41"/>
          <p:cNvSpPr txBox="1"/>
          <p:nvPr/>
        </p:nvSpPr>
        <p:spPr>
          <a:xfrm>
            <a:off x="12848574" y="4515379"/>
            <a:ext cx="2153813"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Yard Sign</a:t>
            </a:r>
          </a:p>
        </p:txBody>
      </p:sp>
      <p:sp>
        <p:nvSpPr>
          <p:cNvPr id="42" name="TextBox 42"/>
          <p:cNvSpPr txBox="1"/>
          <p:nvPr/>
        </p:nvSpPr>
        <p:spPr>
          <a:xfrm>
            <a:off x="11677810" y="4982633"/>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Website Exposure </a:t>
            </a:r>
          </a:p>
        </p:txBody>
      </p:sp>
      <p:sp>
        <p:nvSpPr>
          <p:cNvPr id="43" name="TextBox 43"/>
          <p:cNvSpPr txBox="1"/>
          <p:nvPr/>
        </p:nvSpPr>
        <p:spPr>
          <a:xfrm>
            <a:off x="11677810" y="5449888"/>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HD Images &amp; Video</a:t>
            </a:r>
          </a:p>
        </p:txBody>
      </p:sp>
      <p:sp>
        <p:nvSpPr>
          <p:cNvPr id="44" name="TextBox 44"/>
          <p:cNvSpPr txBox="1"/>
          <p:nvPr/>
        </p:nvSpPr>
        <p:spPr>
          <a:xfrm>
            <a:off x="11677810" y="5917142"/>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Open House</a:t>
            </a:r>
          </a:p>
        </p:txBody>
      </p:sp>
      <p:sp>
        <p:nvSpPr>
          <p:cNvPr id="45" name="TextBox 45"/>
          <p:cNvSpPr txBox="1"/>
          <p:nvPr/>
        </p:nvSpPr>
        <p:spPr>
          <a:xfrm>
            <a:off x="11677810" y="6384396"/>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Newspaper Ads (15)</a:t>
            </a:r>
          </a:p>
        </p:txBody>
      </p:sp>
      <p:sp>
        <p:nvSpPr>
          <p:cNvPr id="46" name="TextBox 46"/>
          <p:cNvSpPr txBox="1"/>
          <p:nvPr/>
        </p:nvSpPr>
        <p:spPr>
          <a:xfrm>
            <a:off x="11677810" y="6851650"/>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Featured Flyers</a:t>
            </a:r>
          </a:p>
        </p:txBody>
      </p:sp>
      <p:sp>
        <p:nvSpPr>
          <p:cNvPr id="47" name="TextBox 47"/>
          <p:cNvSpPr txBox="1"/>
          <p:nvPr/>
        </p:nvSpPr>
        <p:spPr>
          <a:xfrm>
            <a:off x="11677810" y="7318904"/>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3D Virtual Tour</a:t>
            </a:r>
          </a:p>
        </p:txBody>
      </p:sp>
      <p:sp>
        <p:nvSpPr>
          <p:cNvPr id="48" name="TextBox 48"/>
          <p:cNvSpPr txBox="1"/>
          <p:nvPr/>
        </p:nvSpPr>
        <p:spPr>
          <a:xfrm>
            <a:off x="11677810" y="7786159"/>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Radio Ads (4)</a:t>
            </a:r>
          </a:p>
        </p:txBody>
      </p:sp>
      <p:sp>
        <p:nvSpPr>
          <p:cNvPr id="49" name="TextBox 49"/>
          <p:cNvSpPr txBox="1"/>
          <p:nvPr/>
        </p:nvSpPr>
        <p:spPr>
          <a:xfrm>
            <a:off x="11677810" y="8253413"/>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House Staging</a:t>
            </a:r>
          </a:p>
        </p:txBody>
      </p:sp>
      <p:sp>
        <p:nvSpPr>
          <p:cNvPr id="50" name="TextBox 50"/>
          <p:cNvSpPr txBox="1"/>
          <p:nvPr/>
        </p:nvSpPr>
        <p:spPr>
          <a:xfrm>
            <a:off x="11677810" y="8720667"/>
            <a:ext cx="4495339" cy="490114"/>
          </a:xfrm>
          <a:prstGeom prst="rect">
            <a:avLst/>
          </a:prstGeom>
        </p:spPr>
        <p:txBody>
          <a:bodyPr lIns="0" tIns="0" rIns="0" bIns="0" rtlCol="0" anchor="t">
            <a:spAutoFit/>
          </a:bodyPr>
          <a:lstStyle/>
          <a:p>
            <a:pPr algn="ctr">
              <a:lnSpc>
                <a:spcPts val="3960"/>
              </a:lnSpc>
            </a:pPr>
            <a:r>
              <a:rPr lang="en-US" sz="2829" spc="14">
                <a:solidFill>
                  <a:srgbClr val="000000"/>
                </a:solidFill>
                <a:latin typeface="Public Sans"/>
                <a:ea typeface="Public Sans"/>
                <a:cs typeface="Public Sans"/>
                <a:sym typeface="Public Sans"/>
              </a:rPr>
              <a:t>TV Exposure</a:t>
            </a:r>
          </a:p>
        </p:txBody>
      </p:sp>
      <p:sp>
        <p:nvSpPr>
          <p:cNvPr id="51" name="Freeform 51"/>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3647572" y="5143500"/>
            <a:ext cx="11083474" cy="4114800"/>
          </a:xfrm>
          <a:custGeom>
            <a:avLst/>
            <a:gdLst/>
            <a:ahLst/>
            <a:cxnLst/>
            <a:rect l="l" t="t" r="r" b="b"/>
            <a:pathLst>
              <a:path w="11083474" h="4114800">
                <a:moveTo>
                  <a:pt x="0" y="0"/>
                </a:moveTo>
                <a:lnTo>
                  <a:pt x="11083474" y="0"/>
                </a:lnTo>
                <a:lnTo>
                  <a:pt x="11083474" y="4114800"/>
                </a:lnTo>
                <a:lnTo>
                  <a:pt x="0" y="4114800"/>
                </a:lnTo>
                <a:lnTo>
                  <a:pt x="0" y="0"/>
                </a:lnTo>
                <a:close/>
              </a:path>
            </a:pathLst>
          </a:custGeom>
          <a:blipFill>
            <a:blip r:embed="rId2"/>
            <a:stretch>
              <a:fillRect l="-6131" t="-44551" r="-5314" b="-55448"/>
            </a:stretch>
          </a:blipFill>
        </p:spPr>
        <p:txBody>
          <a:bodyPr/>
          <a:lstStyle/>
          <a:p>
            <a:endParaRPr lang="en-CA"/>
          </a:p>
        </p:txBody>
      </p:sp>
      <p:sp>
        <p:nvSpPr>
          <p:cNvPr id="3" name="TextBox 3"/>
          <p:cNvSpPr txBox="1"/>
          <p:nvPr/>
        </p:nvSpPr>
        <p:spPr>
          <a:xfrm>
            <a:off x="2433987" y="1168188"/>
            <a:ext cx="13300038" cy="1013452"/>
          </a:xfrm>
          <a:prstGeom prst="rect">
            <a:avLst/>
          </a:prstGeom>
        </p:spPr>
        <p:txBody>
          <a:bodyPr lIns="0" tIns="0" rIns="0" bIns="0" rtlCol="0" anchor="t">
            <a:spAutoFit/>
          </a:bodyPr>
          <a:lstStyle/>
          <a:p>
            <a:pPr algn="ctr">
              <a:lnSpc>
                <a:spcPts val="7769"/>
              </a:lnSpc>
            </a:pPr>
            <a:r>
              <a:rPr lang="en-US" sz="6999" b="1">
                <a:solidFill>
                  <a:srgbClr val="000000"/>
                </a:solidFill>
                <a:latin typeface="Public Sans Heavy"/>
                <a:ea typeface="Public Sans Heavy"/>
                <a:cs typeface="Public Sans Heavy"/>
                <a:sym typeface="Public Sans Heavy"/>
              </a:rPr>
              <a:t>GETTING STARTED</a:t>
            </a:r>
          </a:p>
        </p:txBody>
      </p:sp>
      <p:sp>
        <p:nvSpPr>
          <p:cNvPr id="4" name="TextBox 4"/>
          <p:cNvSpPr txBox="1"/>
          <p:nvPr/>
        </p:nvSpPr>
        <p:spPr>
          <a:xfrm>
            <a:off x="2433987" y="2105704"/>
            <a:ext cx="13420027" cy="567981"/>
          </a:xfrm>
          <a:prstGeom prst="rect">
            <a:avLst/>
          </a:prstGeom>
        </p:spPr>
        <p:txBody>
          <a:bodyPr lIns="0" tIns="0" rIns="0" bIns="0" rtlCol="0" anchor="t">
            <a:spAutoFit/>
          </a:bodyPr>
          <a:lstStyle/>
          <a:p>
            <a:pPr algn="ctr">
              <a:lnSpc>
                <a:spcPts val="4283"/>
              </a:lnSpc>
            </a:pPr>
            <a:r>
              <a:rPr lang="en-US" sz="3858">
                <a:solidFill>
                  <a:srgbClr val="000000"/>
                </a:solidFill>
                <a:latin typeface="Public Sans"/>
                <a:ea typeface="Public Sans"/>
                <a:cs typeface="Public Sans"/>
                <a:sym typeface="Public Sans"/>
              </a:rPr>
              <a:t>IS EASY.</a:t>
            </a:r>
          </a:p>
        </p:txBody>
      </p:sp>
      <p:sp>
        <p:nvSpPr>
          <p:cNvPr id="5" name="TextBox 5"/>
          <p:cNvSpPr txBox="1"/>
          <p:nvPr/>
        </p:nvSpPr>
        <p:spPr>
          <a:xfrm>
            <a:off x="2433987" y="3150389"/>
            <a:ext cx="13664868" cy="1624564"/>
          </a:xfrm>
          <a:prstGeom prst="rect">
            <a:avLst/>
          </a:prstGeom>
        </p:spPr>
        <p:txBody>
          <a:bodyPr lIns="0" tIns="0" rIns="0" bIns="0" rtlCol="0" anchor="t">
            <a:spAutoFit/>
          </a:bodyPr>
          <a:lstStyle/>
          <a:p>
            <a:pPr algn="ctr">
              <a:lnSpc>
                <a:spcPts val="4216"/>
              </a:lnSpc>
            </a:pPr>
            <a:r>
              <a:rPr lang="en-US" sz="3798" spc="-15">
                <a:solidFill>
                  <a:srgbClr val="000000"/>
                </a:solidFill>
                <a:latin typeface="Public Sans"/>
                <a:ea typeface="Public Sans"/>
                <a:cs typeface="Public Sans"/>
                <a:sym typeface="Public Sans"/>
              </a:rPr>
              <a:t>Once we finalize the package and address all your questions, we'll complete the necessary paperwork. After that, your home can be listed on the market in as little as 48 hours.</a:t>
            </a:r>
          </a:p>
        </p:txBody>
      </p:sp>
      <p:sp>
        <p:nvSpPr>
          <p:cNvPr id="6" name="Freeform 6"/>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Freeform 7"/>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034084" y="3355774"/>
            <a:ext cx="12096231" cy="1942007"/>
          </a:xfrm>
          <a:prstGeom prst="rect">
            <a:avLst/>
          </a:prstGeom>
        </p:spPr>
        <p:txBody>
          <a:bodyPr lIns="0" tIns="0" rIns="0" bIns="0" rtlCol="0" anchor="t">
            <a:spAutoFit/>
          </a:bodyPr>
          <a:lstStyle/>
          <a:p>
            <a:pPr algn="l">
              <a:lnSpc>
                <a:spcPts val="15810"/>
              </a:lnSpc>
            </a:pPr>
            <a:r>
              <a:rPr lang="en-US" sz="11293" b="1" spc="-16">
                <a:solidFill>
                  <a:srgbClr val="F8F8F8"/>
                </a:solidFill>
                <a:latin typeface="Public Sans Heavy"/>
                <a:ea typeface="Public Sans Heavy"/>
                <a:cs typeface="Public Sans Heavy"/>
                <a:sym typeface="Public Sans Heavy"/>
              </a:rPr>
              <a:t>THANK YOU</a:t>
            </a:r>
          </a:p>
        </p:txBody>
      </p:sp>
      <p:sp>
        <p:nvSpPr>
          <p:cNvPr id="3" name="TextBox 3"/>
          <p:cNvSpPr txBox="1"/>
          <p:nvPr/>
        </p:nvSpPr>
        <p:spPr>
          <a:xfrm>
            <a:off x="2034084" y="6224249"/>
            <a:ext cx="6804858" cy="747035"/>
          </a:xfrm>
          <a:prstGeom prst="rect">
            <a:avLst/>
          </a:prstGeom>
        </p:spPr>
        <p:txBody>
          <a:bodyPr lIns="0" tIns="0" rIns="0" bIns="0" rtlCol="0" anchor="t">
            <a:spAutoFit/>
          </a:bodyPr>
          <a:lstStyle/>
          <a:p>
            <a:pPr algn="l">
              <a:lnSpc>
                <a:spcPts val="6078"/>
              </a:lnSpc>
            </a:pPr>
            <a:r>
              <a:rPr lang="en-US" sz="4341" spc="-6">
                <a:solidFill>
                  <a:srgbClr val="F8F8F8"/>
                </a:solidFill>
                <a:latin typeface="Public Sans"/>
                <a:ea typeface="Public Sans"/>
                <a:cs typeface="Public Sans"/>
                <a:sym typeface="Public Sans"/>
              </a:rPr>
              <a:t>MOBILE: 111.222.3333</a:t>
            </a:r>
          </a:p>
        </p:txBody>
      </p:sp>
      <p:sp>
        <p:nvSpPr>
          <p:cNvPr id="4" name="TextBox 4"/>
          <p:cNvSpPr txBox="1"/>
          <p:nvPr/>
        </p:nvSpPr>
        <p:spPr>
          <a:xfrm>
            <a:off x="2034084" y="7144573"/>
            <a:ext cx="6804858" cy="746969"/>
          </a:xfrm>
          <a:prstGeom prst="rect">
            <a:avLst/>
          </a:prstGeom>
        </p:spPr>
        <p:txBody>
          <a:bodyPr lIns="0" tIns="0" rIns="0" bIns="0" rtlCol="0" anchor="t">
            <a:spAutoFit/>
          </a:bodyPr>
          <a:lstStyle/>
          <a:p>
            <a:pPr algn="l">
              <a:lnSpc>
                <a:spcPts val="6078"/>
              </a:lnSpc>
            </a:pPr>
            <a:r>
              <a:rPr lang="en-US" sz="4341" spc="-6">
                <a:solidFill>
                  <a:srgbClr val="F8F8F8"/>
                </a:solidFill>
                <a:latin typeface="Public Sans"/>
                <a:ea typeface="Public Sans"/>
                <a:cs typeface="Public Sans"/>
                <a:sym typeface="Public Sans"/>
              </a:rPr>
              <a:t>OFFICE: 905.459.7900</a:t>
            </a:r>
          </a:p>
        </p:txBody>
      </p:sp>
      <p:sp>
        <p:nvSpPr>
          <p:cNvPr id="5" name="TextBox 5"/>
          <p:cNvSpPr txBox="1"/>
          <p:nvPr/>
        </p:nvSpPr>
        <p:spPr>
          <a:xfrm>
            <a:off x="2034084" y="8063547"/>
            <a:ext cx="10586517" cy="714619"/>
          </a:xfrm>
          <a:prstGeom prst="rect">
            <a:avLst/>
          </a:prstGeom>
        </p:spPr>
        <p:txBody>
          <a:bodyPr lIns="0" tIns="0" rIns="0" bIns="0" rtlCol="0" anchor="t">
            <a:spAutoFit/>
          </a:bodyPr>
          <a:lstStyle/>
          <a:p>
            <a:pPr algn="l">
              <a:lnSpc>
                <a:spcPts val="6078"/>
              </a:lnSpc>
            </a:pPr>
            <a:r>
              <a:rPr lang="en-US" sz="4341" spc="-6" dirty="0">
                <a:solidFill>
                  <a:srgbClr val="F8F8F8"/>
                </a:solidFill>
                <a:latin typeface="Public Sans"/>
                <a:ea typeface="Public Sans"/>
                <a:cs typeface="Public Sans"/>
                <a:sym typeface="Public Sans"/>
              </a:rPr>
              <a:t>EMAIL: info@savemax.com </a:t>
            </a:r>
          </a:p>
        </p:txBody>
      </p:sp>
      <p:sp>
        <p:nvSpPr>
          <p:cNvPr id="6" name="Freeform 6" descr="A person in a suit and tie  Description automatically generated"/>
          <p:cNvSpPr/>
          <p:nvPr/>
        </p:nvSpPr>
        <p:spPr>
          <a:xfrm>
            <a:off x="11287479" y="1307770"/>
            <a:ext cx="8166529" cy="11327028"/>
          </a:xfrm>
          <a:custGeom>
            <a:avLst/>
            <a:gdLst/>
            <a:ahLst/>
            <a:cxnLst/>
            <a:rect l="l" t="t" r="r" b="b"/>
            <a:pathLst>
              <a:path w="8166529" h="11327028">
                <a:moveTo>
                  <a:pt x="0" y="0"/>
                </a:moveTo>
                <a:lnTo>
                  <a:pt x="8166529" y="0"/>
                </a:lnTo>
                <a:lnTo>
                  <a:pt x="8166529" y="11327028"/>
                </a:lnTo>
                <a:lnTo>
                  <a:pt x="0" y="11327028"/>
                </a:lnTo>
                <a:lnTo>
                  <a:pt x="0" y="0"/>
                </a:lnTo>
                <a:close/>
              </a:path>
            </a:pathLst>
          </a:custGeom>
          <a:blipFill>
            <a:blip r:embed="rId2"/>
            <a:stretch>
              <a:fillRect l="-2367" t="-10050" r="-13798"/>
            </a:stretch>
          </a:blipFill>
        </p:spPr>
        <p:txBody>
          <a:bodyPr/>
          <a:lstStyle/>
          <a:p>
            <a:endParaRPr lang="en-CA"/>
          </a:p>
        </p:txBody>
      </p:sp>
      <p:grpSp>
        <p:nvGrpSpPr>
          <p:cNvPr id="7" name="Group 7"/>
          <p:cNvGrpSpPr/>
          <p:nvPr/>
        </p:nvGrpSpPr>
        <p:grpSpPr>
          <a:xfrm>
            <a:off x="-2182202" y="-155104"/>
            <a:ext cx="4963192" cy="4518864"/>
            <a:chOff x="0" y="0"/>
            <a:chExt cx="6617590" cy="6025152"/>
          </a:xfrm>
        </p:grpSpPr>
        <p:grpSp>
          <p:nvGrpSpPr>
            <p:cNvPr id="8" name="Group 8"/>
            <p:cNvGrpSpPr/>
            <p:nvPr/>
          </p:nvGrpSpPr>
          <p:grpSpPr>
            <a:xfrm rot="2700000">
              <a:off x="852203" y="1058149"/>
              <a:ext cx="4114800" cy="41148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700000">
              <a:off x="4630768" y="-734825"/>
              <a:ext cx="124654" cy="5318640"/>
              <a:chOff x="0" y="0"/>
              <a:chExt cx="24623" cy="1050596"/>
            </a:xfrm>
          </p:grpSpPr>
          <p:sp>
            <p:nvSpPr>
              <p:cNvPr id="12" name="Freeform 12"/>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13" name="TextBox 13"/>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015035" y="1541409"/>
            <a:ext cx="14257930" cy="615950"/>
          </a:xfrm>
          <a:prstGeom prst="rect">
            <a:avLst/>
          </a:prstGeom>
        </p:spPr>
        <p:txBody>
          <a:bodyPr lIns="0" tIns="0" rIns="0" bIns="0" rtlCol="0" anchor="t">
            <a:spAutoFit/>
          </a:bodyPr>
          <a:lstStyle/>
          <a:p>
            <a:pPr algn="ctr">
              <a:lnSpc>
                <a:spcPts val="4900"/>
              </a:lnSpc>
            </a:pPr>
            <a:r>
              <a:rPr lang="en-US" sz="3500">
                <a:solidFill>
                  <a:srgbClr val="000000"/>
                </a:solidFill>
                <a:latin typeface="Public Sans"/>
                <a:ea typeface="Public Sans"/>
                <a:cs typeface="Public Sans"/>
                <a:sym typeface="Public Sans"/>
              </a:rPr>
              <a:t>Across Canada, India &amp; UAE</a:t>
            </a:r>
          </a:p>
        </p:txBody>
      </p:sp>
      <p:sp>
        <p:nvSpPr>
          <p:cNvPr id="3" name="AutoShape 3"/>
          <p:cNvSpPr/>
          <p:nvPr/>
        </p:nvSpPr>
        <p:spPr>
          <a:xfrm flipH="1">
            <a:off x="2901841" y="1239219"/>
            <a:ext cx="1274770" cy="0"/>
          </a:xfrm>
          <a:prstGeom prst="line">
            <a:avLst/>
          </a:prstGeom>
          <a:ln w="47625" cap="flat">
            <a:solidFill>
              <a:srgbClr val="000000"/>
            </a:solidFill>
            <a:prstDash val="solid"/>
            <a:headEnd type="none" w="sm" len="sm"/>
            <a:tailEnd type="none" w="sm" len="sm"/>
          </a:ln>
        </p:spPr>
        <p:txBody>
          <a:bodyPr/>
          <a:lstStyle/>
          <a:p>
            <a:endParaRPr lang="en-CA"/>
          </a:p>
        </p:txBody>
      </p:sp>
      <p:sp>
        <p:nvSpPr>
          <p:cNvPr id="4" name="AutoShape 4"/>
          <p:cNvSpPr/>
          <p:nvPr/>
        </p:nvSpPr>
        <p:spPr>
          <a:xfrm flipH="1">
            <a:off x="14106938" y="1239219"/>
            <a:ext cx="1274770" cy="0"/>
          </a:xfrm>
          <a:prstGeom prst="line">
            <a:avLst/>
          </a:prstGeom>
          <a:ln w="47625" cap="flat">
            <a:solidFill>
              <a:srgbClr val="000000"/>
            </a:solidFill>
            <a:prstDash val="solid"/>
            <a:headEnd type="none" w="sm" len="sm"/>
            <a:tailEnd type="none" w="sm" len="sm"/>
          </a:ln>
        </p:spPr>
        <p:txBody>
          <a:bodyPr/>
          <a:lstStyle/>
          <a:p>
            <a:endParaRPr lang="en-CA"/>
          </a:p>
        </p:txBody>
      </p:sp>
      <p:sp>
        <p:nvSpPr>
          <p:cNvPr id="5" name="AutoShape 5"/>
          <p:cNvSpPr/>
          <p:nvPr/>
        </p:nvSpPr>
        <p:spPr>
          <a:xfrm flipH="1">
            <a:off x="2901841" y="3152318"/>
            <a:ext cx="1274770" cy="0"/>
          </a:xfrm>
          <a:prstGeom prst="line">
            <a:avLst/>
          </a:prstGeom>
          <a:ln w="47625" cap="flat">
            <a:solidFill>
              <a:srgbClr val="000000"/>
            </a:solidFill>
            <a:prstDash val="solid"/>
            <a:headEnd type="none" w="sm" len="sm"/>
            <a:tailEnd type="none" w="sm" len="sm"/>
          </a:ln>
        </p:spPr>
        <p:txBody>
          <a:bodyPr/>
          <a:lstStyle/>
          <a:p>
            <a:endParaRPr lang="en-CA"/>
          </a:p>
        </p:txBody>
      </p:sp>
      <p:sp>
        <p:nvSpPr>
          <p:cNvPr id="6" name="AutoShape 6"/>
          <p:cNvSpPr/>
          <p:nvPr/>
        </p:nvSpPr>
        <p:spPr>
          <a:xfrm flipH="1">
            <a:off x="14106938" y="3152318"/>
            <a:ext cx="1274770" cy="0"/>
          </a:xfrm>
          <a:prstGeom prst="line">
            <a:avLst/>
          </a:prstGeom>
          <a:ln w="47625" cap="flat">
            <a:solidFill>
              <a:srgbClr val="000000"/>
            </a:solidFill>
            <a:prstDash val="solid"/>
            <a:headEnd type="none" w="sm" len="sm"/>
            <a:tailEnd type="none" w="sm" len="sm"/>
          </a:ln>
        </p:spPr>
        <p:txBody>
          <a:bodyPr/>
          <a:lstStyle/>
          <a:p>
            <a:endParaRPr lang="en-CA"/>
          </a:p>
        </p:txBody>
      </p:sp>
      <p:sp>
        <p:nvSpPr>
          <p:cNvPr id="7" name="AutoShape 7"/>
          <p:cNvSpPr/>
          <p:nvPr/>
        </p:nvSpPr>
        <p:spPr>
          <a:xfrm flipH="1">
            <a:off x="2901841" y="5065418"/>
            <a:ext cx="1274770" cy="0"/>
          </a:xfrm>
          <a:prstGeom prst="line">
            <a:avLst/>
          </a:prstGeom>
          <a:ln w="47625" cap="flat">
            <a:solidFill>
              <a:srgbClr val="000000"/>
            </a:solidFill>
            <a:prstDash val="solid"/>
            <a:headEnd type="none" w="sm" len="sm"/>
            <a:tailEnd type="none" w="sm" len="sm"/>
          </a:ln>
        </p:spPr>
        <p:txBody>
          <a:bodyPr/>
          <a:lstStyle/>
          <a:p>
            <a:endParaRPr lang="en-CA"/>
          </a:p>
        </p:txBody>
      </p:sp>
      <p:sp>
        <p:nvSpPr>
          <p:cNvPr id="8" name="AutoShape 8"/>
          <p:cNvSpPr/>
          <p:nvPr/>
        </p:nvSpPr>
        <p:spPr>
          <a:xfrm flipH="1">
            <a:off x="14106938" y="5065418"/>
            <a:ext cx="1274770" cy="0"/>
          </a:xfrm>
          <a:prstGeom prst="line">
            <a:avLst/>
          </a:prstGeom>
          <a:ln w="47625" cap="flat">
            <a:solidFill>
              <a:srgbClr val="000000"/>
            </a:solidFill>
            <a:prstDash val="solid"/>
            <a:headEnd type="none" w="sm" len="sm"/>
            <a:tailEnd type="none" w="sm" len="sm"/>
          </a:ln>
        </p:spPr>
        <p:txBody>
          <a:bodyPr/>
          <a:lstStyle/>
          <a:p>
            <a:endParaRPr lang="en-CA"/>
          </a:p>
        </p:txBody>
      </p:sp>
      <p:sp>
        <p:nvSpPr>
          <p:cNvPr id="9" name="AutoShape 9"/>
          <p:cNvSpPr/>
          <p:nvPr/>
        </p:nvSpPr>
        <p:spPr>
          <a:xfrm flipH="1">
            <a:off x="2901841" y="6978517"/>
            <a:ext cx="1274770" cy="0"/>
          </a:xfrm>
          <a:prstGeom prst="line">
            <a:avLst/>
          </a:prstGeom>
          <a:ln w="47625" cap="flat">
            <a:solidFill>
              <a:srgbClr val="000000"/>
            </a:solidFill>
            <a:prstDash val="solid"/>
            <a:headEnd type="none" w="sm" len="sm"/>
            <a:tailEnd type="none" w="sm" len="sm"/>
          </a:ln>
        </p:spPr>
        <p:txBody>
          <a:bodyPr/>
          <a:lstStyle/>
          <a:p>
            <a:endParaRPr lang="en-CA"/>
          </a:p>
        </p:txBody>
      </p:sp>
      <p:sp>
        <p:nvSpPr>
          <p:cNvPr id="10" name="AutoShape 10"/>
          <p:cNvSpPr/>
          <p:nvPr/>
        </p:nvSpPr>
        <p:spPr>
          <a:xfrm flipH="1">
            <a:off x="14106938" y="6978517"/>
            <a:ext cx="1274770" cy="0"/>
          </a:xfrm>
          <a:prstGeom prst="line">
            <a:avLst/>
          </a:prstGeom>
          <a:ln w="47625" cap="flat">
            <a:solidFill>
              <a:srgbClr val="000000"/>
            </a:solidFill>
            <a:prstDash val="solid"/>
            <a:headEnd type="none" w="sm" len="sm"/>
            <a:tailEnd type="none" w="sm" len="sm"/>
          </a:ln>
        </p:spPr>
        <p:txBody>
          <a:bodyPr/>
          <a:lstStyle/>
          <a:p>
            <a:endParaRPr lang="en-CA"/>
          </a:p>
        </p:txBody>
      </p:sp>
      <p:sp>
        <p:nvSpPr>
          <p:cNvPr id="11" name="TextBox 11"/>
          <p:cNvSpPr txBox="1"/>
          <p:nvPr/>
        </p:nvSpPr>
        <p:spPr>
          <a:xfrm>
            <a:off x="4834426" y="755031"/>
            <a:ext cx="8619148" cy="863600"/>
          </a:xfrm>
          <a:prstGeom prst="rect">
            <a:avLst/>
          </a:prstGeom>
        </p:spPr>
        <p:txBody>
          <a:bodyPr lIns="0" tIns="0" rIns="0" bIns="0" rtlCol="0" anchor="t">
            <a:spAutoFit/>
          </a:bodyPr>
          <a:lstStyle/>
          <a:p>
            <a:pPr algn="ctr">
              <a:lnSpc>
                <a:spcPts val="7000"/>
              </a:lnSpc>
            </a:pPr>
            <a:r>
              <a:rPr lang="en-US" sz="5000" b="1">
                <a:solidFill>
                  <a:srgbClr val="000000"/>
                </a:solidFill>
                <a:latin typeface="Public Sans Bold"/>
                <a:ea typeface="Public Sans Bold"/>
                <a:cs typeface="Public Sans Bold"/>
                <a:sym typeface="Public Sans Bold"/>
              </a:rPr>
              <a:t>60+ GLOBAL FRANCHISES</a:t>
            </a:r>
          </a:p>
        </p:txBody>
      </p:sp>
      <p:sp>
        <p:nvSpPr>
          <p:cNvPr id="12" name="TextBox 12"/>
          <p:cNvSpPr txBox="1"/>
          <p:nvPr/>
        </p:nvSpPr>
        <p:spPr>
          <a:xfrm>
            <a:off x="5998697" y="2668131"/>
            <a:ext cx="6290606" cy="863600"/>
          </a:xfrm>
          <a:prstGeom prst="rect">
            <a:avLst/>
          </a:prstGeom>
        </p:spPr>
        <p:txBody>
          <a:bodyPr lIns="0" tIns="0" rIns="0" bIns="0" rtlCol="0" anchor="t">
            <a:spAutoFit/>
          </a:bodyPr>
          <a:lstStyle/>
          <a:p>
            <a:pPr algn="ctr">
              <a:lnSpc>
                <a:spcPts val="7000"/>
              </a:lnSpc>
            </a:pPr>
            <a:r>
              <a:rPr lang="en-US" sz="5000" b="1">
                <a:solidFill>
                  <a:srgbClr val="000000"/>
                </a:solidFill>
                <a:latin typeface="Public Sans Bold"/>
                <a:ea typeface="Public Sans Bold"/>
                <a:cs typeface="Public Sans Bold"/>
                <a:sym typeface="Public Sans Bold"/>
              </a:rPr>
              <a:t>1000+ AGENTS</a:t>
            </a:r>
          </a:p>
        </p:txBody>
      </p:sp>
      <p:sp>
        <p:nvSpPr>
          <p:cNvPr id="13" name="TextBox 13"/>
          <p:cNvSpPr txBox="1"/>
          <p:nvPr/>
        </p:nvSpPr>
        <p:spPr>
          <a:xfrm>
            <a:off x="5246318" y="4581230"/>
            <a:ext cx="7795365" cy="863600"/>
          </a:xfrm>
          <a:prstGeom prst="rect">
            <a:avLst/>
          </a:prstGeom>
        </p:spPr>
        <p:txBody>
          <a:bodyPr lIns="0" tIns="0" rIns="0" bIns="0" rtlCol="0" anchor="t">
            <a:spAutoFit/>
          </a:bodyPr>
          <a:lstStyle/>
          <a:p>
            <a:pPr algn="ctr">
              <a:lnSpc>
                <a:spcPts val="7000"/>
              </a:lnSpc>
            </a:pPr>
            <a:r>
              <a:rPr lang="en-US" sz="5000" b="1">
                <a:solidFill>
                  <a:srgbClr val="000000"/>
                </a:solidFill>
                <a:latin typeface="Public Sans Bold"/>
                <a:ea typeface="Public Sans Bold"/>
                <a:cs typeface="Public Sans Bold"/>
                <a:sym typeface="Public Sans Bold"/>
              </a:rPr>
              <a:t>14+ YEARS EXPERIENCE</a:t>
            </a:r>
          </a:p>
        </p:txBody>
      </p:sp>
      <p:sp>
        <p:nvSpPr>
          <p:cNvPr id="14" name="TextBox 14"/>
          <p:cNvSpPr txBox="1"/>
          <p:nvPr/>
        </p:nvSpPr>
        <p:spPr>
          <a:xfrm>
            <a:off x="5365735" y="6494330"/>
            <a:ext cx="7556531" cy="863600"/>
          </a:xfrm>
          <a:prstGeom prst="rect">
            <a:avLst/>
          </a:prstGeom>
        </p:spPr>
        <p:txBody>
          <a:bodyPr lIns="0" tIns="0" rIns="0" bIns="0" rtlCol="0" anchor="t">
            <a:spAutoFit/>
          </a:bodyPr>
          <a:lstStyle/>
          <a:p>
            <a:pPr algn="ctr">
              <a:lnSpc>
                <a:spcPts val="7000"/>
              </a:lnSpc>
            </a:pPr>
            <a:r>
              <a:rPr lang="en-US" sz="5000" b="1">
                <a:solidFill>
                  <a:srgbClr val="000000"/>
                </a:solidFill>
                <a:latin typeface="Public Sans Bold"/>
                <a:ea typeface="Public Sans Bold"/>
                <a:cs typeface="Public Sans Bold"/>
                <a:sym typeface="Public Sans Bold"/>
              </a:rPr>
              <a:t>$20+ BILLION IN SALES</a:t>
            </a:r>
          </a:p>
        </p:txBody>
      </p:sp>
      <p:sp>
        <p:nvSpPr>
          <p:cNvPr id="15" name="TextBox 15"/>
          <p:cNvSpPr txBox="1"/>
          <p:nvPr/>
        </p:nvSpPr>
        <p:spPr>
          <a:xfrm>
            <a:off x="4504912" y="8407429"/>
            <a:ext cx="9278175" cy="863600"/>
          </a:xfrm>
          <a:prstGeom prst="rect">
            <a:avLst/>
          </a:prstGeom>
        </p:spPr>
        <p:txBody>
          <a:bodyPr lIns="0" tIns="0" rIns="0" bIns="0" rtlCol="0" anchor="t">
            <a:spAutoFit/>
          </a:bodyPr>
          <a:lstStyle/>
          <a:p>
            <a:pPr algn="ctr">
              <a:lnSpc>
                <a:spcPts val="7000"/>
              </a:lnSpc>
            </a:pPr>
            <a:r>
              <a:rPr lang="en-US" sz="5000" b="1">
                <a:solidFill>
                  <a:srgbClr val="000000"/>
                </a:solidFill>
                <a:latin typeface="Public Sans Bold"/>
                <a:ea typeface="Public Sans Bold"/>
                <a:cs typeface="Public Sans Bold"/>
                <a:sym typeface="Public Sans Bold"/>
              </a:rPr>
              <a:t>20,000+ HAPPY CUSTOMERS</a:t>
            </a:r>
          </a:p>
        </p:txBody>
      </p:sp>
      <p:sp>
        <p:nvSpPr>
          <p:cNvPr id="16" name="AutoShape 16"/>
          <p:cNvSpPr/>
          <p:nvPr/>
        </p:nvSpPr>
        <p:spPr>
          <a:xfrm flipH="1">
            <a:off x="2901841" y="8891617"/>
            <a:ext cx="1274770" cy="0"/>
          </a:xfrm>
          <a:prstGeom prst="line">
            <a:avLst/>
          </a:prstGeom>
          <a:ln w="47625" cap="flat">
            <a:solidFill>
              <a:srgbClr val="000000"/>
            </a:solidFill>
            <a:prstDash val="solid"/>
            <a:headEnd type="none" w="sm" len="sm"/>
            <a:tailEnd type="none" w="sm" len="sm"/>
          </a:ln>
        </p:spPr>
        <p:txBody>
          <a:bodyPr/>
          <a:lstStyle/>
          <a:p>
            <a:endParaRPr lang="en-CA"/>
          </a:p>
        </p:txBody>
      </p:sp>
      <p:sp>
        <p:nvSpPr>
          <p:cNvPr id="17" name="AutoShape 17"/>
          <p:cNvSpPr/>
          <p:nvPr/>
        </p:nvSpPr>
        <p:spPr>
          <a:xfrm flipH="1">
            <a:off x="14106938" y="8891617"/>
            <a:ext cx="1274770" cy="0"/>
          </a:xfrm>
          <a:prstGeom prst="line">
            <a:avLst/>
          </a:prstGeom>
          <a:ln w="47625" cap="flat">
            <a:solidFill>
              <a:srgbClr val="000000"/>
            </a:solidFill>
            <a:prstDash val="solid"/>
            <a:headEnd type="none" w="sm" len="sm"/>
            <a:tailEnd type="none" w="sm" len="sm"/>
          </a:ln>
        </p:spPr>
        <p:txBody>
          <a:bodyPr/>
          <a:lstStyle/>
          <a:p>
            <a:endParaRPr lang="en-CA"/>
          </a:p>
        </p:txBody>
      </p:sp>
      <p:sp>
        <p:nvSpPr>
          <p:cNvPr id="18" name="TextBox 18"/>
          <p:cNvSpPr txBox="1"/>
          <p:nvPr/>
        </p:nvSpPr>
        <p:spPr>
          <a:xfrm>
            <a:off x="14951954" y="172096"/>
            <a:ext cx="3191361" cy="848170"/>
          </a:xfrm>
          <a:prstGeom prst="rect">
            <a:avLst/>
          </a:prstGeom>
        </p:spPr>
        <p:txBody>
          <a:bodyPr lIns="0" tIns="0" rIns="0" bIns="0" rtlCol="0" anchor="t">
            <a:spAutoFit/>
          </a:bodyPr>
          <a:lstStyle/>
          <a:p>
            <a:pPr algn="ctr">
              <a:lnSpc>
                <a:spcPts val="6518"/>
              </a:lnSpc>
            </a:pPr>
            <a:r>
              <a:rPr lang="en-US" sz="5872" b="1">
                <a:solidFill>
                  <a:srgbClr val="000000">
                    <a:alpha val="60784"/>
                  </a:srgbClr>
                </a:solidFill>
                <a:latin typeface="Public Sans Heavy"/>
                <a:ea typeface="Public Sans Heavy"/>
                <a:cs typeface="Public Sans Heavy"/>
                <a:sym typeface="Public Sans Heavy"/>
              </a:rPr>
              <a:t>About</a:t>
            </a:r>
          </a:p>
        </p:txBody>
      </p:sp>
      <p:sp>
        <p:nvSpPr>
          <p:cNvPr id="19" name="Freeform 19"/>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20" name="Freeform 20"/>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527806"/>
            <a:ext cx="18288000" cy="7702636"/>
            <a:chOff x="0" y="0"/>
            <a:chExt cx="24384000" cy="10270181"/>
          </a:xfrm>
        </p:grpSpPr>
        <p:pic>
          <p:nvPicPr>
            <p:cNvPr id="3" name="Picture 3"/>
            <p:cNvPicPr>
              <a:picLocks noChangeAspect="1"/>
            </p:cNvPicPr>
            <p:nvPr/>
          </p:nvPicPr>
          <p:blipFill>
            <a:blip r:embed="rId2"/>
            <a:srcRect t="23865" b="12078"/>
            <a:stretch>
              <a:fillRect/>
            </a:stretch>
          </p:blipFill>
          <p:spPr>
            <a:xfrm>
              <a:off x="0" y="0"/>
              <a:ext cx="24384000" cy="10270181"/>
            </a:xfrm>
            <a:prstGeom prst="rect">
              <a:avLst/>
            </a:prstGeom>
          </p:spPr>
        </p:pic>
      </p:grpSp>
      <p:sp>
        <p:nvSpPr>
          <p:cNvPr id="4" name="TextBox 4"/>
          <p:cNvSpPr txBox="1"/>
          <p:nvPr/>
        </p:nvSpPr>
        <p:spPr>
          <a:xfrm>
            <a:off x="1739328" y="7432005"/>
            <a:ext cx="14809343" cy="1054735"/>
          </a:xfrm>
          <a:prstGeom prst="rect">
            <a:avLst/>
          </a:prstGeom>
        </p:spPr>
        <p:txBody>
          <a:bodyPr lIns="0" tIns="0" rIns="0" bIns="0" rtlCol="0" anchor="t">
            <a:spAutoFit/>
          </a:bodyPr>
          <a:lstStyle/>
          <a:p>
            <a:pPr algn="ctr">
              <a:lnSpc>
                <a:spcPts val="8539"/>
              </a:lnSpc>
            </a:pPr>
            <a:r>
              <a:rPr lang="en-US" sz="6099" b="1">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Bold"/>
                <a:ea typeface="Public Sans Bold"/>
                <a:cs typeface="Public Sans Bold"/>
                <a:sym typeface="Public Sans Bold"/>
              </a:rPr>
              <a:t>COMMUNITY ENGAGEMENT</a:t>
            </a:r>
          </a:p>
        </p:txBody>
      </p:sp>
      <p:sp>
        <p:nvSpPr>
          <p:cNvPr id="5" name="TextBox 5"/>
          <p:cNvSpPr txBox="1"/>
          <p:nvPr/>
        </p:nvSpPr>
        <p:spPr>
          <a:xfrm>
            <a:off x="3355887" y="8610565"/>
            <a:ext cx="11576226" cy="1189990"/>
          </a:xfrm>
          <a:prstGeom prst="rect">
            <a:avLst/>
          </a:prstGeom>
        </p:spPr>
        <p:txBody>
          <a:bodyPr lIns="0" tIns="0" rIns="0" bIns="0" rtlCol="0" anchor="t">
            <a:spAutoFit/>
          </a:bodyPr>
          <a:lstStyle/>
          <a:p>
            <a:pPr marL="0" lvl="0" indent="0" algn="ctr">
              <a:lnSpc>
                <a:spcPts val="4760"/>
              </a:lnSpc>
              <a:spcBef>
                <a:spcPct val="0"/>
              </a:spcBef>
            </a:pPr>
            <a:r>
              <a:rPr lang="en-US" sz="3400" b="1">
                <a:solidFill>
                  <a:srgbClr val="F8F8F8"/>
                </a:solidFill>
                <a:latin typeface="Public Sans Bold"/>
                <a:ea typeface="Public Sans Bold"/>
                <a:cs typeface="Public Sans Bold"/>
                <a:sym typeface="Public Sans Bold"/>
              </a:rPr>
              <a:t>Save Max Sports Center</a:t>
            </a:r>
            <a:r>
              <a:rPr lang="en-US" sz="3400">
                <a:solidFill>
                  <a:srgbClr val="F8F8F8"/>
                </a:solidFill>
                <a:latin typeface="Public Sans"/>
                <a:ea typeface="Public Sans"/>
                <a:cs typeface="Public Sans"/>
                <a:sym typeface="Public Sans"/>
              </a:rPr>
              <a:t> - </a:t>
            </a:r>
            <a:r>
              <a:rPr lang="en-US" sz="3400" u="none" strike="noStrike">
                <a:solidFill>
                  <a:srgbClr val="F8F8F8"/>
                </a:solidFill>
                <a:latin typeface="Public Sans"/>
                <a:ea typeface="Public Sans"/>
                <a:cs typeface="Public Sans"/>
                <a:sym typeface="Public Sans"/>
              </a:rPr>
              <a:t>First-ever public facility naming rights agreement in Brampton, ON</a:t>
            </a:r>
          </a:p>
        </p:txBody>
      </p:sp>
      <p:grpSp>
        <p:nvGrpSpPr>
          <p:cNvPr id="6" name="Group 6"/>
          <p:cNvGrpSpPr/>
          <p:nvPr/>
        </p:nvGrpSpPr>
        <p:grpSpPr>
          <a:xfrm rot="-10800000">
            <a:off x="15547452" y="6002680"/>
            <a:ext cx="4963192" cy="4518864"/>
            <a:chOff x="0" y="0"/>
            <a:chExt cx="6617590" cy="6025152"/>
          </a:xfrm>
        </p:grpSpPr>
        <p:grpSp>
          <p:nvGrpSpPr>
            <p:cNvPr id="7" name="Group 7"/>
            <p:cNvGrpSpPr/>
            <p:nvPr/>
          </p:nvGrpSpPr>
          <p:grpSpPr>
            <a:xfrm rot="2700000">
              <a:off x="852203" y="1058149"/>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2700000">
              <a:off x="4630768" y="-734825"/>
              <a:ext cx="124654" cy="5318640"/>
              <a:chOff x="0" y="0"/>
              <a:chExt cx="24623" cy="1050596"/>
            </a:xfrm>
          </p:grpSpPr>
          <p:sp>
            <p:nvSpPr>
              <p:cNvPr id="11" name="Freeform 11"/>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12" name="TextBox 12"/>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13" name="Group 13"/>
          <p:cNvGrpSpPr/>
          <p:nvPr/>
        </p:nvGrpSpPr>
        <p:grpSpPr>
          <a:xfrm>
            <a:off x="-2182202" y="-155104"/>
            <a:ext cx="4963192" cy="4518864"/>
            <a:chOff x="0" y="0"/>
            <a:chExt cx="6617590" cy="6025152"/>
          </a:xfrm>
        </p:grpSpPr>
        <p:grpSp>
          <p:nvGrpSpPr>
            <p:cNvPr id="14" name="Group 14"/>
            <p:cNvGrpSpPr/>
            <p:nvPr/>
          </p:nvGrpSpPr>
          <p:grpSpPr>
            <a:xfrm rot="2700000">
              <a:off x="852203" y="1058149"/>
              <a:ext cx="4114800" cy="4114800"/>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2700000">
              <a:off x="4630768" y="-734825"/>
              <a:ext cx="124654" cy="5318640"/>
              <a:chOff x="0" y="0"/>
              <a:chExt cx="24623" cy="1050596"/>
            </a:xfrm>
          </p:grpSpPr>
          <p:sp>
            <p:nvSpPr>
              <p:cNvPr id="18" name="Freeform 18"/>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19" name="TextBox 19"/>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739328" y="7364133"/>
            <a:ext cx="14809343" cy="1054735"/>
          </a:xfrm>
          <a:prstGeom prst="rect">
            <a:avLst/>
          </a:prstGeom>
        </p:spPr>
        <p:txBody>
          <a:bodyPr lIns="0" tIns="0" rIns="0" bIns="0" rtlCol="0" anchor="t">
            <a:spAutoFit/>
          </a:bodyPr>
          <a:lstStyle/>
          <a:p>
            <a:pPr algn="ctr">
              <a:lnSpc>
                <a:spcPts val="8539"/>
              </a:lnSpc>
            </a:pPr>
            <a:r>
              <a:rPr lang="en-US" sz="6099" b="1">
                <a:solidFill>
                  <a:srgbClr val="000000"/>
                </a:solidFill>
                <a:latin typeface="Public Sans Bold"/>
                <a:ea typeface="Public Sans Bold"/>
                <a:cs typeface="Public Sans Bold"/>
                <a:sym typeface="Public Sans Bold"/>
              </a:rPr>
              <a:t>COMMUNITY ENGAGEMENT</a:t>
            </a:r>
          </a:p>
        </p:txBody>
      </p:sp>
      <p:sp>
        <p:nvSpPr>
          <p:cNvPr id="3" name="TextBox 3"/>
          <p:cNvSpPr txBox="1"/>
          <p:nvPr/>
        </p:nvSpPr>
        <p:spPr>
          <a:xfrm>
            <a:off x="1616556" y="8625205"/>
            <a:ext cx="15054889" cy="1189990"/>
          </a:xfrm>
          <a:prstGeom prst="rect">
            <a:avLst/>
          </a:prstGeom>
        </p:spPr>
        <p:txBody>
          <a:bodyPr lIns="0" tIns="0" rIns="0" bIns="0" rtlCol="0" anchor="t">
            <a:spAutoFit/>
          </a:bodyPr>
          <a:lstStyle/>
          <a:p>
            <a:pPr algn="ctr">
              <a:lnSpc>
                <a:spcPts val="4760"/>
              </a:lnSpc>
            </a:pPr>
            <a:r>
              <a:rPr lang="en-US" sz="3400">
                <a:solidFill>
                  <a:srgbClr val="000000"/>
                </a:solidFill>
                <a:latin typeface="Public Sans"/>
                <a:ea typeface="Public Sans"/>
                <a:cs typeface="Public Sans"/>
                <a:sym typeface="Public Sans"/>
              </a:rPr>
              <a:t>To the Trillium Health Network including - </a:t>
            </a:r>
            <a:r>
              <a:rPr lang="en-US" sz="3400" b="1">
                <a:solidFill>
                  <a:srgbClr val="000000"/>
                </a:solidFill>
                <a:latin typeface="Public Sans Bold"/>
                <a:ea typeface="Public Sans Bold"/>
                <a:cs typeface="Public Sans Bold"/>
                <a:sym typeface="Public Sans Bold"/>
              </a:rPr>
              <a:t>Donations over $2.5 Million</a:t>
            </a:r>
            <a:r>
              <a:rPr lang="en-US" sz="3400">
                <a:solidFill>
                  <a:srgbClr val="000000"/>
                </a:solidFill>
                <a:latin typeface="Public Sans"/>
                <a:ea typeface="Public Sans"/>
                <a:cs typeface="Public Sans"/>
                <a:sym typeface="Public Sans"/>
              </a:rPr>
              <a:t> </a:t>
            </a:r>
          </a:p>
          <a:p>
            <a:pPr marL="0" lvl="0" indent="0" algn="ctr">
              <a:lnSpc>
                <a:spcPts val="4760"/>
              </a:lnSpc>
              <a:spcBef>
                <a:spcPct val="0"/>
              </a:spcBef>
            </a:pPr>
            <a:r>
              <a:rPr lang="en-US" sz="3400">
                <a:solidFill>
                  <a:srgbClr val="000000"/>
                </a:solidFill>
                <a:latin typeface="Public Sans"/>
                <a:ea typeface="Public Sans"/>
                <a:cs typeface="Public Sans"/>
                <a:sym typeface="Public Sans"/>
              </a:rPr>
              <a:t>Credit Valley Hospital | Mississauga Hospital | Queensway Health Center</a:t>
            </a:r>
          </a:p>
        </p:txBody>
      </p:sp>
      <p:sp>
        <p:nvSpPr>
          <p:cNvPr id="4" name="Freeform 4" descr="A picture containing website  Description automatically generated"/>
          <p:cNvSpPr/>
          <p:nvPr/>
        </p:nvSpPr>
        <p:spPr>
          <a:xfrm>
            <a:off x="0" y="0"/>
            <a:ext cx="18288000" cy="7214947"/>
          </a:xfrm>
          <a:custGeom>
            <a:avLst/>
            <a:gdLst/>
            <a:ahLst/>
            <a:cxnLst/>
            <a:rect l="l" t="t" r="r" b="b"/>
            <a:pathLst>
              <a:path w="18288000" h="7214947">
                <a:moveTo>
                  <a:pt x="0" y="0"/>
                </a:moveTo>
                <a:lnTo>
                  <a:pt x="18288000" y="0"/>
                </a:lnTo>
                <a:lnTo>
                  <a:pt x="18288000" y="7214947"/>
                </a:lnTo>
                <a:lnTo>
                  <a:pt x="0" y="7214947"/>
                </a:lnTo>
                <a:lnTo>
                  <a:pt x="0" y="0"/>
                </a:lnTo>
                <a:close/>
              </a:path>
            </a:pathLst>
          </a:custGeom>
          <a:blipFill>
            <a:blip r:embed="rId2"/>
            <a:stretch>
              <a:fillRect b="-44093"/>
            </a:stretch>
          </a:blipFill>
          <a:ln w="38100" cap="sq">
            <a:solidFill>
              <a:srgbClr val="013179"/>
            </a:solidFill>
            <a:prstDash val="solid"/>
            <a:miter/>
          </a:ln>
        </p:spPr>
        <p:txBody>
          <a:bodyPr/>
          <a:lstStyle/>
          <a:p>
            <a:endParaRPr lang="en-CA"/>
          </a:p>
        </p:txBody>
      </p:sp>
      <p:sp>
        <p:nvSpPr>
          <p:cNvPr id="5" name="Freeform 5"/>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4971262" y="294168"/>
            <a:ext cx="2287562" cy="0"/>
          </a:xfrm>
          <a:prstGeom prst="line">
            <a:avLst/>
          </a:prstGeom>
          <a:ln w="47625" cap="flat">
            <a:solidFill>
              <a:srgbClr val="000000"/>
            </a:solidFill>
            <a:prstDash val="solid"/>
            <a:headEnd type="none" w="sm" len="sm"/>
            <a:tailEnd type="none" w="sm" len="sm"/>
          </a:ln>
        </p:spPr>
        <p:txBody>
          <a:bodyPr/>
          <a:lstStyle/>
          <a:p>
            <a:endParaRPr lang="en-CA"/>
          </a:p>
        </p:txBody>
      </p:sp>
      <p:sp>
        <p:nvSpPr>
          <p:cNvPr id="3" name="AutoShape 3"/>
          <p:cNvSpPr/>
          <p:nvPr/>
        </p:nvSpPr>
        <p:spPr>
          <a:xfrm flipH="1">
            <a:off x="17247632" y="284643"/>
            <a:ext cx="0" cy="2369993"/>
          </a:xfrm>
          <a:prstGeom prst="line">
            <a:avLst/>
          </a:prstGeom>
          <a:ln w="47625" cap="flat">
            <a:solidFill>
              <a:srgbClr val="000000"/>
            </a:solidFill>
            <a:prstDash val="solid"/>
            <a:headEnd type="none" w="sm" len="sm"/>
            <a:tailEnd type="none" w="sm" len="sm"/>
          </a:ln>
        </p:spPr>
        <p:txBody>
          <a:bodyPr/>
          <a:lstStyle/>
          <a:p>
            <a:endParaRPr lang="en-CA"/>
          </a:p>
        </p:txBody>
      </p:sp>
      <p:grpSp>
        <p:nvGrpSpPr>
          <p:cNvPr id="4" name="Group 4"/>
          <p:cNvGrpSpPr/>
          <p:nvPr/>
        </p:nvGrpSpPr>
        <p:grpSpPr>
          <a:xfrm>
            <a:off x="2260899" y="1722511"/>
            <a:ext cx="13533120" cy="6841979"/>
            <a:chOff x="0" y="0"/>
            <a:chExt cx="18044160" cy="9122638"/>
          </a:xfrm>
        </p:grpSpPr>
        <p:sp>
          <p:nvSpPr>
            <p:cNvPr id="5" name="TextBox 5"/>
            <p:cNvSpPr txBox="1"/>
            <p:nvPr/>
          </p:nvSpPr>
          <p:spPr>
            <a:xfrm>
              <a:off x="155388" y="47625"/>
              <a:ext cx="17733385" cy="1435216"/>
            </a:xfrm>
            <a:prstGeom prst="rect">
              <a:avLst/>
            </a:prstGeom>
          </p:spPr>
          <p:txBody>
            <a:bodyPr lIns="0" tIns="0" rIns="0" bIns="0" rtlCol="0" anchor="t">
              <a:spAutoFit/>
            </a:bodyPr>
            <a:lstStyle/>
            <a:p>
              <a:pPr algn="ctr">
                <a:lnSpc>
                  <a:spcPts val="8102"/>
                </a:lnSpc>
              </a:pPr>
              <a:r>
                <a:rPr lang="en-US" sz="7299" b="1">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Heavy"/>
                  <a:ea typeface="Public Sans Heavy"/>
                  <a:cs typeface="Public Sans Heavy"/>
                  <a:sym typeface="Public Sans Heavy"/>
                </a:rPr>
                <a:t>AWARDS &amp; RECOGNITION</a:t>
              </a:r>
            </a:p>
          </p:txBody>
        </p:sp>
        <p:sp>
          <p:nvSpPr>
            <p:cNvPr id="6" name="TextBox 6"/>
            <p:cNvSpPr txBox="1"/>
            <p:nvPr/>
          </p:nvSpPr>
          <p:spPr>
            <a:xfrm>
              <a:off x="484143" y="2611131"/>
              <a:ext cx="17075873" cy="5192718"/>
            </a:xfrm>
            <a:prstGeom prst="rect">
              <a:avLst/>
            </a:prstGeom>
          </p:spPr>
          <p:txBody>
            <a:bodyPr lIns="0" tIns="0" rIns="0" bIns="0" rtlCol="0" anchor="t">
              <a:spAutoFit/>
            </a:bodyPr>
            <a:lstStyle/>
            <a:p>
              <a:pPr algn="ctr">
                <a:lnSpc>
                  <a:spcPts val="3873"/>
                </a:lnSpc>
              </a:pPr>
              <a:r>
                <a:rPr lang="en-US" sz="3282" spc="-3">
                  <a:solidFill>
                    <a:srgbClr val="F8F8F8"/>
                  </a:solidFill>
                  <a:latin typeface="Public Sans"/>
                  <a:ea typeface="Public Sans"/>
                  <a:cs typeface="Public Sans"/>
                  <a:sym typeface="Public Sans"/>
                </a:rPr>
                <a:t>Established in 2010, Save Max is one of the Fastest Growing Companies in GTA.</a:t>
              </a:r>
            </a:p>
            <a:p>
              <a:pPr algn="ctr">
                <a:lnSpc>
                  <a:spcPts val="3873"/>
                </a:lnSpc>
              </a:pPr>
              <a:endParaRPr lang="en-US" sz="3282" spc="-3">
                <a:solidFill>
                  <a:srgbClr val="F8F8F8"/>
                </a:solidFill>
                <a:latin typeface="Public Sans"/>
                <a:ea typeface="Public Sans"/>
                <a:cs typeface="Public Sans"/>
                <a:sym typeface="Public Sans"/>
              </a:endParaRPr>
            </a:p>
            <a:p>
              <a:pPr algn="ctr">
                <a:lnSpc>
                  <a:spcPts val="3873"/>
                </a:lnSpc>
              </a:pPr>
              <a:r>
                <a:rPr lang="en-US" sz="3282" spc="-3">
                  <a:solidFill>
                    <a:srgbClr val="F8F8F8"/>
                  </a:solidFill>
                  <a:latin typeface="Public Sans"/>
                  <a:ea typeface="Public Sans"/>
                  <a:cs typeface="Public Sans"/>
                  <a:sym typeface="Public Sans"/>
                </a:rPr>
                <a:t>Sold over *</a:t>
              </a:r>
              <a:r>
                <a:rPr lang="en-US" sz="3282" b="1" spc="-3">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Bold"/>
                  <a:ea typeface="Public Sans Bold"/>
                  <a:cs typeface="Public Sans Bold"/>
                  <a:sym typeface="Public Sans Bold"/>
                </a:rPr>
                <a:t>$20+ Billion</a:t>
              </a:r>
              <a:r>
                <a:rPr lang="en-US" sz="3282" b="1" spc="-3">
                  <a:solidFill>
                    <a:srgbClr val="F8F8F8"/>
                  </a:solidFill>
                  <a:latin typeface="Public Sans Bold"/>
                  <a:ea typeface="Public Sans Bold"/>
                  <a:cs typeface="Public Sans Bold"/>
                  <a:sym typeface="Public Sans Bold"/>
                </a:rPr>
                <a:t> </a:t>
              </a:r>
              <a:r>
                <a:rPr lang="en-US" sz="3282" spc="-3">
                  <a:solidFill>
                    <a:srgbClr val="F8F8F8"/>
                  </a:solidFill>
                  <a:latin typeface="Public Sans"/>
                  <a:ea typeface="Public Sans"/>
                  <a:cs typeface="Public Sans"/>
                  <a:sym typeface="Public Sans"/>
                </a:rPr>
                <a:t>Real Estate Volume &amp; completed *</a:t>
              </a:r>
              <a:r>
                <a:rPr lang="en-US" sz="3282" b="1" spc="-3">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Bold"/>
                  <a:ea typeface="Public Sans Bold"/>
                  <a:cs typeface="Public Sans Bold"/>
                  <a:sym typeface="Public Sans Bold"/>
                </a:rPr>
                <a:t>20,000+</a:t>
              </a:r>
              <a:r>
                <a:rPr lang="en-US" sz="3282" b="1" spc="-3">
                  <a:solidFill>
                    <a:srgbClr val="F8F8F8"/>
                  </a:solidFill>
                  <a:latin typeface="Public Sans Bold"/>
                  <a:ea typeface="Public Sans Bold"/>
                  <a:cs typeface="Public Sans Bold"/>
                  <a:sym typeface="Public Sans Bold"/>
                </a:rPr>
                <a:t> </a:t>
              </a:r>
              <a:r>
                <a:rPr lang="en-US" sz="3282" spc="-3">
                  <a:solidFill>
                    <a:srgbClr val="F8F8F8"/>
                  </a:solidFill>
                  <a:latin typeface="Public Sans"/>
                  <a:ea typeface="Public Sans"/>
                  <a:cs typeface="Public Sans"/>
                  <a:sym typeface="Public Sans"/>
                </a:rPr>
                <a:t>transactions to date.</a:t>
              </a:r>
            </a:p>
            <a:p>
              <a:pPr algn="ctr">
                <a:lnSpc>
                  <a:spcPts val="3873"/>
                </a:lnSpc>
              </a:pPr>
              <a:endParaRPr lang="en-US" sz="3282" spc="-3">
                <a:solidFill>
                  <a:srgbClr val="F8F8F8"/>
                </a:solidFill>
                <a:latin typeface="Public Sans"/>
                <a:ea typeface="Public Sans"/>
                <a:cs typeface="Public Sans"/>
                <a:sym typeface="Public Sans"/>
              </a:endParaRPr>
            </a:p>
            <a:p>
              <a:pPr algn="ctr">
                <a:lnSpc>
                  <a:spcPts val="3873"/>
                </a:lnSpc>
              </a:pPr>
              <a:r>
                <a:rPr lang="en-US" sz="3282" spc="-4">
                  <a:solidFill>
                    <a:srgbClr val="F8F8F8"/>
                  </a:solidFill>
                  <a:latin typeface="Public Sans"/>
                  <a:ea typeface="Public Sans"/>
                  <a:cs typeface="Public Sans"/>
                  <a:sym typeface="Public Sans"/>
                </a:rPr>
                <a:t>Premier full-service brokerage with top-rated agents offering the highest level of real estate services to clients.</a:t>
              </a:r>
            </a:p>
          </p:txBody>
        </p:sp>
        <p:sp>
          <p:nvSpPr>
            <p:cNvPr id="7" name="TextBox 7"/>
            <p:cNvSpPr txBox="1"/>
            <p:nvPr/>
          </p:nvSpPr>
          <p:spPr>
            <a:xfrm>
              <a:off x="0" y="8932138"/>
              <a:ext cx="18044160" cy="190500"/>
            </a:xfrm>
            <a:prstGeom prst="rect">
              <a:avLst/>
            </a:prstGeom>
          </p:spPr>
          <p:txBody>
            <a:bodyPr lIns="0" tIns="0" rIns="0" bIns="0" rtlCol="0" anchor="t">
              <a:spAutoFit/>
            </a:bodyPr>
            <a:lstStyle/>
            <a:p>
              <a:pPr algn="ctr">
                <a:lnSpc>
                  <a:spcPts val="1199"/>
                </a:lnSpc>
              </a:pPr>
              <a:r>
                <a:rPr lang="en-US" sz="999" spc="9">
                  <a:solidFill>
                    <a:srgbClr val="FFFFFF"/>
                  </a:solidFill>
                  <a:latin typeface="Open Sans"/>
                  <a:ea typeface="Open Sans"/>
                  <a:cs typeface="Open Sans"/>
                  <a:sym typeface="Open Sans"/>
                </a:rPr>
                <a:t>*Total Sales Volume &amp; and number of transactions by Save Max Real Estate Brokerage from April 2010 until today where Save Max acted as  a Listing/Co-operating Brokerage.   </a:t>
              </a:r>
            </a:p>
          </p:txBody>
        </p:sp>
      </p:grpSp>
      <p:grpSp>
        <p:nvGrpSpPr>
          <p:cNvPr id="8" name="Group 8"/>
          <p:cNvGrpSpPr/>
          <p:nvPr/>
        </p:nvGrpSpPr>
        <p:grpSpPr>
          <a:xfrm rot="-10800000">
            <a:off x="15547452" y="6002680"/>
            <a:ext cx="4963192" cy="4518864"/>
            <a:chOff x="0" y="0"/>
            <a:chExt cx="6617590" cy="6025152"/>
          </a:xfrm>
        </p:grpSpPr>
        <p:grpSp>
          <p:nvGrpSpPr>
            <p:cNvPr id="9" name="Group 9"/>
            <p:cNvGrpSpPr/>
            <p:nvPr/>
          </p:nvGrpSpPr>
          <p:grpSpPr>
            <a:xfrm rot="2700000">
              <a:off x="852203" y="1058149"/>
              <a:ext cx="4114800" cy="4114800"/>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700000">
              <a:off x="4630768" y="-734825"/>
              <a:ext cx="124654" cy="5318640"/>
              <a:chOff x="0" y="0"/>
              <a:chExt cx="24623" cy="1050596"/>
            </a:xfrm>
          </p:grpSpPr>
          <p:sp>
            <p:nvSpPr>
              <p:cNvPr id="13" name="Freeform 13"/>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14" name="TextBox 14"/>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15" name="Group 15"/>
          <p:cNvGrpSpPr/>
          <p:nvPr/>
        </p:nvGrpSpPr>
        <p:grpSpPr>
          <a:xfrm>
            <a:off x="-2182202" y="-155104"/>
            <a:ext cx="4963192" cy="4518864"/>
            <a:chOff x="0" y="0"/>
            <a:chExt cx="6617590" cy="6025152"/>
          </a:xfrm>
        </p:grpSpPr>
        <p:grpSp>
          <p:nvGrpSpPr>
            <p:cNvPr id="16" name="Group 16"/>
            <p:cNvGrpSpPr/>
            <p:nvPr/>
          </p:nvGrpSpPr>
          <p:grpSpPr>
            <a:xfrm rot="2700000">
              <a:off x="852203" y="1058149"/>
              <a:ext cx="4114800" cy="4114800"/>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2700000">
              <a:off x="4630768" y="-734825"/>
              <a:ext cx="124654" cy="5318640"/>
              <a:chOff x="0" y="0"/>
              <a:chExt cx="24623" cy="1050596"/>
            </a:xfrm>
          </p:grpSpPr>
          <p:sp>
            <p:nvSpPr>
              <p:cNvPr id="20" name="Freeform 20"/>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21" name="TextBox 21"/>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493981" y="864468"/>
            <a:ext cx="13300038" cy="1064506"/>
          </a:xfrm>
          <a:prstGeom prst="rect">
            <a:avLst/>
          </a:prstGeom>
        </p:spPr>
        <p:txBody>
          <a:bodyPr lIns="0" tIns="0" rIns="0" bIns="0" rtlCol="0" anchor="t">
            <a:spAutoFit/>
          </a:bodyPr>
          <a:lstStyle/>
          <a:p>
            <a:pPr algn="ctr">
              <a:lnSpc>
                <a:spcPts val="8102"/>
              </a:lnSpc>
            </a:pPr>
            <a:r>
              <a:rPr lang="en-US" sz="7299" b="1">
                <a:solidFill>
                  <a:srgbClr val="000000"/>
                </a:solidFill>
                <a:latin typeface="Public Sans Heavy"/>
                <a:ea typeface="Public Sans Heavy"/>
                <a:cs typeface="Public Sans Heavy"/>
                <a:sym typeface="Public Sans Heavy"/>
              </a:rPr>
              <a:t>AWARDS &amp; RECOGNITION</a:t>
            </a:r>
          </a:p>
        </p:txBody>
      </p:sp>
      <p:grpSp>
        <p:nvGrpSpPr>
          <p:cNvPr id="3" name="Group 3"/>
          <p:cNvGrpSpPr/>
          <p:nvPr/>
        </p:nvGrpSpPr>
        <p:grpSpPr>
          <a:xfrm>
            <a:off x="3977076" y="5016646"/>
            <a:ext cx="10333849" cy="2068543"/>
            <a:chOff x="0" y="0"/>
            <a:chExt cx="13778465" cy="2758058"/>
          </a:xfrm>
        </p:grpSpPr>
        <p:sp>
          <p:nvSpPr>
            <p:cNvPr id="4" name="Freeform 4" descr="RCA_BG_Platinum 2018.png"/>
            <p:cNvSpPr/>
            <p:nvPr/>
          </p:nvSpPr>
          <p:spPr>
            <a:xfrm>
              <a:off x="11170804" y="57697"/>
              <a:ext cx="2607662" cy="2642665"/>
            </a:xfrm>
            <a:custGeom>
              <a:avLst/>
              <a:gdLst/>
              <a:ahLst/>
              <a:cxnLst/>
              <a:rect l="l" t="t" r="r" b="b"/>
              <a:pathLst>
                <a:path w="2607662" h="2642665">
                  <a:moveTo>
                    <a:pt x="0" y="0"/>
                  </a:moveTo>
                  <a:lnTo>
                    <a:pt x="2607661" y="0"/>
                  </a:lnTo>
                  <a:lnTo>
                    <a:pt x="2607661" y="2642664"/>
                  </a:lnTo>
                  <a:lnTo>
                    <a:pt x="0" y="2642664"/>
                  </a:lnTo>
                  <a:lnTo>
                    <a:pt x="0" y="0"/>
                  </a:lnTo>
                  <a:close/>
                </a:path>
              </a:pathLst>
            </a:custGeom>
            <a:blipFill>
              <a:blip r:embed="rId2"/>
              <a:stretch>
                <a:fillRect l="-33" r="-33"/>
              </a:stretch>
            </a:blipFill>
          </p:spPr>
          <p:txBody>
            <a:bodyPr/>
            <a:lstStyle/>
            <a:p>
              <a:endParaRPr lang="en-CA"/>
            </a:p>
          </p:txBody>
        </p:sp>
        <p:sp>
          <p:nvSpPr>
            <p:cNvPr id="5" name="Freeform 5"/>
            <p:cNvSpPr/>
            <p:nvPr/>
          </p:nvSpPr>
          <p:spPr>
            <a:xfrm>
              <a:off x="3591051" y="288250"/>
              <a:ext cx="3138345" cy="2181559"/>
            </a:xfrm>
            <a:custGeom>
              <a:avLst/>
              <a:gdLst/>
              <a:ahLst/>
              <a:cxnLst/>
              <a:rect l="l" t="t" r="r" b="b"/>
              <a:pathLst>
                <a:path w="3138345" h="2181559">
                  <a:moveTo>
                    <a:pt x="0" y="0"/>
                  </a:moveTo>
                  <a:lnTo>
                    <a:pt x="3138346" y="0"/>
                  </a:lnTo>
                  <a:lnTo>
                    <a:pt x="3138346" y="2181558"/>
                  </a:lnTo>
                  <a:lnTo>
                    <a:pt x="0" y="2181558"/>
                  </a:lnTo>
                  <a:lnTo>
                    <a:pt x="0" y="0"/>
                  </a:lnTo>
                  <a:close/>
                </a:path>
              </a:pathLst>
            </a:custGeom>
            <a:blipFill>
              <a:blip r:embed="rId3"/>
              <a:stretch>
                <a:fillRect l="-43" r="-43"/>
              </a:stretch>
            </a:blipFill>
          </p:spPr>
          <p:txBody>
            <a:bodyPr/>
            <a:lstStyle/>
            <a:p>
              <a:endParaRPr lang="en-CA"/>
            </a:p>
          </p:txBody>
        </p:sp>
        <p:sp>
          <p:nvSpPr>
            <p:cNvPr id="6" name="Freeform 6" descr="A black sign with white text  Description automatically generated"/>
            <p:cNvSpPr/>
            <p:nvPr/>
          </p:nvSpPr>
          <p:spPr>
            <a:xfrm>
              <a:off x="7101060" y="0"/>
              <a:ext cx="3698080" cy="2758058"/>
            </a:xfrm>
            <a:custGeom>
              <a:avLst/>
              <a:gdLst/>
              <a:ahLst/>
              <a:cxnLst/>
              <a:rect l="l" t="t" r="r" b="b"/>
              <a:pathLst>
                <a:path w="3698080" h="2758058">
                  <a:moveTo>
                    <a:pt x="0" y="0"/>
                  </a:moveTo>
                  <a:lnTo>
                    <a:pt x="3698080" y="0"/>
                  </a:lnTo>
                  <a:lnTo>
                    <a:pt x="3698080" y="2758058"/>
                  </a:lnTo>
                  <a:lnTo>
                    <a:pt x="0" y="2758058"/>
                  </a:lnTo>
                  <a:lnTo>
                    <a:pt x="0" y="0"/>
                  </a:lnTo>
                  <a:close/>
                </a:path>
              </a:pathLst>
            </a:custGeom>
            <a:blipFill>
              <a:blip r:embed="rId4"/>
              <a:stretch>
                <a:fillRect t="-73" b="-73"/>
              </a:stretch>
            </a:blipFill>
          </p:spPr>
          <p:txBody>
            <a:bodyPr/>
            <a:lstStyle/>
            <a:p>
              <a:endParaRPr lang="en-CA"/>
            </a:p>
          </p:txBody>
        </p:sp>
        <p:sp>
          <p:nvSpPr>
            <p:cNvPr id="7" name="Freeform 7" descr="Logo  Description automatically generated"/>
            <p:cNvSpPr/>
            <p:nvPr/>
          </p:nvSpPr>
          <p:spPr>
            <a:xfrm>
              <a:off x="0" y="262708"/>
              <a:ext cx="3219388" cy="2232641"/>
            </a:xfrm>
            <a:custGeom>
              <a:avLst/>
              <a:gdLst/>
              <a:ahLst/>
              <a:cxnLst/>
              <a:rect l="l" t="t" r="r" b="b"/>
              <a:pathLst>
                <a:path w="3219388" h="2232641">
                  <a:moveTo>
                    <a:pt x="0" y="0"/>
                  </a:moveTo>
                  <a:lnTo>
                    <a:pt x="3219388" y="0"/>
                  </a:lnTo>
                  <a:lnTo>
                    <a:pt x="3219388" y="2232642"/>
                  </a:lnTo>
                  <a:lnTo>
                    <a:pt x="0" y="2232642"/>
                  </a:lnTo>
                  <a:lnTo>
                    <a:pt x="0" y="0"/>
                  </a:lnTo>
                  <a:close/>
                </a:path>
              </a:pathLst>
            </a:custGeom>
            <a:blipFill>
              <a:blip r:embed="rId5"/>
              <a:stretch>
                <a:fillRect l="-132" r="-132"/>
              </a:stretch>
            </a:blipFill>
          </p:spPr>
          <p:txBody>
            <a:bodyPr/>
            <a:lstStyle/>
            <a:p>
              <a:endParaRPr lang="en-CA"/>
            </a:p>
          </p:txBody>
        </p:sp>
      </p:grpSp>
      <p:grpSp>
        <p:nvGrpSpPr>
          <p:cNvPr id="8" name="Group 8"/>
          <p:cNvGrpSpPr/>
          <p:nvPr/>
        </p:nvGrpSpPr>
        <p:grpSpPr>
          <a:xfrm>
            <a:off x="5742688" y="7466894"/>
            <a:ext cx="6802624" cy="2259607"/>
            <a:chOff x="0" y="0"/>
            <a:chExt cx="9070165" cy="3012809"/>
          </a:xfrm>
        </p:grpSpPr>
        <p:sp>
          <p:nvSpPr>
            <p:cNvPr id="9" name="Freeform 9" descr="RCA_BR_Platinum_Logo.png"/>
            <p:cNvSpPr/>
            <p:nvPr/>
          </p:nvSpPr>
          <p:spPr>
            <a:xfrm>
              <a:off x="3108833" y="150071"/>
              <a:ext cx="2660165" cy="2712668"/>
            </a:xfrm>
            <a:custGeom>
              <a:avLst/>
              <a:gdLst/>
              <a:ahLst/>
              <a:cxnLst/>
              <a:rect l="l" t="t" r="r" b="b"/>
              <a:pathLst>
                <a:path w="2660165" h="2712668">
                  <a:moveTo>
                    <a:pt x="0" y="0"/>
                  </a:moveTo>
                  <a:lnTo>
                    <a:pt x="2660165" y="0"/>
                  </a:lnTo>
                  <a:lnTo>
                    <a:pt x="2660165" y="2712667"/>
                  </a:lnTo>
                  <a:lnTo>
                    <a:pt x="0" y="2712667"/>
                  </a:lnTo>
                  <a:lnTo>
                    <a:pt x="0" y="0"/>
                  </a:lnTo>
                  <a:close/>
                </a:path>
              </a:pathLst>
            </a:custGeom>
            <a:blipFill>
              <a:blip r:embed="rId6"/>
              <a:stretch>
                <a:fillRect l="-48" r="-48"/>
              </a:stretch>
            </a:blipFill>
          </p:spPr>
          <p:txBody>
            <a:bodyPr/>
            <a:lstStyle/>
            <a:p>
              <a:endParaRPr lang="en-CA"/>
            </a:p>
          </p:txBody>
        </p:sp>
        <p:sp>
          <p:nvSpPr>
            <p:cNvPr id="10" name="Freeform 10" descr="RCA_BG_Platinum.png"/>
            <p:cNvSpPr/>
            <p:nvPr/>
          </p:nvSpPr>
          <p:spPr>
            <a:xfrm>
              <a:off x="0" y="153359"/>
              <a:ext cx="2737169" cy="2706091"/>
            </a:xfrm>
            <a:custGeom>
              <a:avLst/>
              <a:gdLst/>
              <a:ahLst/>
              <a:cxnLst/>
              <a:rect l="l" t="t" r="r" b="b"/>
              <a:pathLst>
                <a:path w="2737169" h="2706091">
                  <a:moveTo>
                    <a:pt x="0" y="0"/>
                  </a:moveTo>
                  <a:lnTo>
                    <a:pt x="2737169" y="0"/>
                  </a:lnTo>
                  <a:lnTo>
                    <a:pt x="2737169" y="2706091"/>
                  </a:lnTo>
                  <a:lnTo>
                    <a:pt x="0" y="2706091"/>
                  </a:lnTo>
                  <a:lnTo>
                    <a:pt x="0" y="0"/>
                  </a:lnTo>
                  <a:close/>
                </a:path>
              </a:pathLst>
            </a:custGeom>
            <a:blipFill>
              <a:blip r:embed="rId7"/>
              <a:stretch>
                <a:fillRect t="-113" b="-113"/>
              </a:stretch>
            </a:blipFill>
          </p:spPr>
          <p:txBody>
            <a:bodyPr/>
            <a:lstStyle/>
            <a:p>
              <a:endParaRPr lang="en-CA"/>
            </a:p>
          </p:txBody>
        </p:sp>
        <p:sp>
          <p:nvSpPr>
            <p:cNvPr id="11" name="Freeform 11" descr="BG Logo with disclosure.png"/>
            <p:cNvSpPr/>
            <p:nvPr/>
          </p:nvSpPr>
          <p:spPr>
            <a:xfrm>
              <a:off x="6137298" y="0"/>
              <a:ext cx="2932867" cy="3012809"/>
            </a:xfrm>
            <a:custGeom>
              <a:avLst/>
              <a:gdLst/>
              <a:ahLst/>
              <a:cxnLst/>
              <a:rect l="l" t="t" r="r" b="b"/>
              <a:pathLst>
                <a:path w="2932867" h="3012809">
                  <a:moveTo>
                    <a:pt x="0" y="0"/>
                  </a:moveTo>
                  <a:lnTo>
                    <a:pt x="2932867" y="0"/>
                  </a:lnTo>
                  <a:lnTo>
                    <a:pt x="2932867" y="3012809"/>
                  </a:lnTo>
                  <a:lnTo>
                    <a:pt x="0" y="3012809"/>
                  </a:lnTo>
                  <a:lnTo>
                    <a:pt x="0" y="0"/>
                  </a:lnTo>
                  <a:close/>
                </a:path>
              </a:pathLst>
            </a:custGeom>
            <a:blipFill>
              <a:blip r:embed="rId8"/>
              <a:stretch>
                <a:fillRect b="-118"/>
              </a:stretch>
            </a:blipFill>
          </p:spPr>
          <p:txBody>
            <a:bodyPr/>
            <a:lstStyle/>
            <a:p>
              <a:endParaRPr lang="en-CA"/>
            </a:p>
          </p:txBody>
        </p:sp>
      </p:grpSp>
      <p:grpSp>
        <p:nvGrpSpPr>
          <p:cNvPr id="12" name="Group 12"/>
          <p:cNvGrpSpPr/>
          <p:nvPr/>
        </p:nvGrpSpPr>
        <p:grpSpPr>
          <a:xfrm>
            <a:off x="3621309" y="2462003"/>
            <a:ext cx="11045382" cy="2360022"/>
            <a:chOff x="0" y="0"/>
            <a:chExt cx="14727177" cy="3146696"/>
          </a:xfrm>
        </p:grpSpPr>
        <p:sp>
          <p:nvSpPr>
            <p:cNvPr id="13" name="Freeform 13" descr="A close up of a sign  Description automatically generated"/>
            <p:cNvSpPr/>
            <p:nvPr/>
          </p:nvSpPr>
          <p:spPr>
            <a:xfrm>
              <a:off x="7457910" y="23237"/>
              <a:ext cx="3138345" cy="3100223"/>
            </a:xfrm>
            <a:custGeom>
              <a:avLst/>
              <a:gdLst/>
              <a:ahLst/>
              <a:cxnLst/>
              <a:rect l="l" t="t" r="r" b="b"/>
              <a:pathLst>
                <a:path w="3138345" h="3100223">
                  <a:moveTo>
                    <a:pt x="0" y="0"/>
                  </a:moveTo>
                  <a:lnTo>
                    <a:pt x="3138345" y="0"/>
                  </a:lnTo>
                  <a:lnTo>
                    <a:pt x="3138345" y="3100222"/>
                  </a:lnTo>
                  <a:lnTo>
                    <a:pt x="0" y="3100222"/>
                  </a:lnTo>
                  <a:lnTo>
                    <a:pt x="0" y="0"/>
                  </a:lnTo>
                  <a:close/>
                </a:path>
              </a:pathLst>
            </a:custGeom>
            <a:blipFill>
              <a:blip r:embed="rId9"/>
              <a:stretch>
                <a:fillRect l="-81" r="-81"/>
              </a:stretch>
            </a:blipFill>
          </p:spPr>
          <p:txBody>
            <a:bodyPr/>
            <a:lstStyle/>
            <a:p>
              <a:endParaRPr lang="en-CA"/>
            </a:p>
          </p:txBody>
        </p:sp>
        <p:sp>
          <p:nvSpPr>
            <p:cNvPr id="14" name="Freeform 14"/>
            <p:cNvSpPr/>
            <p:nvPr/>
          </p:nvSpPr>
          <p:spPr>
            <a:xfrm>
              <a:off x="3693396" y="18787"/>
              <a:ext cx="3200312" cy="3109122"/>
            </a:xfrm>
            <a:custGeom>
              <a:avLst/>
              <a:gdLst/>
              <a:ahLst/>
              <a:cxnLst/>
              <a:rect l="l" t="t" r="r" b="b"/>
              <a:pathLst>
                <a:path w="3200312" h="3109122">
                  <a:moveTo>
                    <a:pt x="0" y="0"/>
                  </a:moveTo>
                  <a:lnTo>
                    <a:pt x="3200312" y="0"/>
                  </a:lnTo>
                  <a:lnTo>
                    <a:pt x="3200312" y="3109122"/>
                  </a:lnTo>
                  <a:lnTo>
                    <a:pt x="0" y="3109122"/>
                  </a:lnTo>
                  <a:lnTo>
                    <a:pt x="0" y="0"/>
                  </a:lnTo>
                  <a:close/>
                </a:path>
              </a:pathLst>
            </a:custGeom>
            <a:blipFill>
              <a:blip r:embed="rId10"/>
              <a:stretch>
                <a:fillRect t="-245" b="-245"/>
              </a:stretch>
            </a:blipFill>
          </p:spPr>
          <p:txBody>
            <a:bodyPr/>
            <a:lstStyle/>
            <a:p>
              <a:endParaRPr lang="en-CA"/>
            </a:p>
          </p:txBody>
        </p:sp>
        <p:sp>
          <p:nvSpPr>
            <p:cNvPr id="15" name="Freeform 15" descr="Diagram  Description automatically generated"/>
            <p:cNvSpPr/>
            <p:nvPr/>
          </p:nvSpPr>
          <p:spPr>
            <a:xfrm>
              <a:off x="11160457" y="37574"/>
              <a:ext cx="3566719" cy="3071549"/>
            </a:xfrm>
            <a:custGeom>
              <a:avLst/>
              <a:gdLst/>
              <a:ahLst/>
              <a:cxnLst/>
              <a:rect l="l" t="t" r="r" b="b"/>
              <a:pathLst>
                <a:path w="3566719" h="3071549">
                  <a:moveTo>
                    <a:pt x="0" y="0"/>
                  </a:moveTo>
                  <a:lnTo>
                    <a:pt x="3566720" y="0"/>
                  </a:lnTo>
                  <a:lnTo>
                    <a:pt x="3566720" y="3071548"/>
                  </a:lnTo>
                  <a:lnTo>
                    <a:pt x="0" y="3071548"/>
                  </a:lnTo>
                  <a:lnTo>
                    <a:pt x="0" y="0"/>
                  </a:lnTo>
                  <a:close/>
                </a:path>
              </a:pathLst>
            </a:custGeom>
            <a:blipFill>
              <a:blip r:embed="rId11"/>
              <a:stretch>
                <a:fillRect l="-59" r="-59"/>
              </a:stretch>
            </a:blipFill>
          </p:spPr>
          <p:txBody>
            <a:bodyPr/>
            <a:lstStyle/>
            <a:p>
              <a:endParaRPr lang="en-CA"/>
            </a:p>
          </p:txBody>
        </p:sp>
        <p:sp>
          <p:nvSpPr>
            <p:cNvPr id="16" name="Freeform 16" descr="Logo  Description automatically generated"/>
            <p:cNvSpPr/>
            <p:nvPr/>
          </p:nvSpPr>
          <p:spPr>
            <a:xfrm>
              <a:off x="0" y="0"/>
              <a:ext cx="3129194" cy="3146696"/>
            </a:xfrm>
            <a:custGeom>
              <a:avLst/>
              <a:gdLst/>
              <a:ahLst/>
              <a:cxnLst/>
              <a:rect l="l" t="t" r="r" b="b"/>
              <a:pathLst>
                <a:path w="3129194" h="3146696">
                  <a:moveTo>
                    <a:pt x="0" y="0"/>
                  </a:moveTo>
                  <a:lnTo>
                    <a:pt x="3129194" y="0"/>
                  </a:lnTo>
                  <a:lnTo>
                    <a:pt x="3129194" y="3146696"/>
                  </a:lnTo>
                  <a:lnTo>
                    <a:pt x="0" y="3146696"/>
                  </a:lnTo>
                  <a:lnTo>
                    <a:pt x="0" y="0"/>
                  </a:lnTo>
                  <a:close/>
                </a:path>
              </a:pathLst>
            </a:custGeom>
            <a:blipFill>
              <a:blip r:embed="rId12"/>
              <a:stretch>
                <a:fillRect t="-118" b="-118"/>
              </a:stretch>
            </a:blipFill>
          </p:spPr>
          <p:txBody>
            <a:bodyPr/>
            <a:lstStyle/>
            <a:p>
              <a:endParaRPr lang="en-CA"/>
            </a:p>
          </p:txBody>
        </p:sp>
      </p:grpSp>
      <p:sp>
        <p:nvSpPr>
          <p:cNvPr id="17" name="Freeform 17"/>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18" name="Freeform 18"/>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2968120" y="2909769"/>
            <a:ext cx="12351761" cy="4405920"/>
            <a:chOff x="0" y="0"/>
            <a:chExt cx="16469015" cy="5874560"/>
          </a:xfrm>
        </p:grpSpPr>
        <p:grpSp>
          <p:nvGrpSpPr>
            <p:cNvPr id="3" name="Group 3"/>
            <p:cNvGrpSpPr/>
            <p:nvPr/>
          </p:nvGrpSpPr>
          <p:grpSpPr>
            <a:xfrm>
              <a:off x="0" y="0"/>
              <a:ext cx="7442200" cy="2565400"/>
              <a:chOff x="0" y="0"/>
              <a:chExt cx="1470064" cy="506746"/>
            </a:xfrm>
          </p:grpSpPr>
          <p:sp>
            <p:nvSpPr>
              <p:cNvPr id="4" name="Freeform 4"/>
              <p:cNvSpPr/>
              <p:nvPr/>
            </p:nvSpPr>
            <p:spPr>
              <a:xfrm>
                <a:off x="0" y="0"/>
                <a:ext cx="1470064" cy="506746"/>
              </a:xfrm>
              <a:custGeom>
                <a:avLst/>
                <a:gdLst/>
                <a:ahLst/>
                <a:cxnLst/>
                <a:rect l="l" t="t" r="r" b="b"/>
                <a:pathLst>
                  <a:path w="1470064" h="506746">
                    <a:moveTo>
                      <a:pt x="0" y="0"/>
                    </a:moveTo>
                    <a:lnTo>
                      <a:pt x="1470064" y="0"/>
                    </a:lnTo>
                    <a:lnTo>
                      <a:pt x="1470064" y="506746"/>
                    </a:lnTo>
                    <a:lnTo>
                      <a:pt x="0" y="506746"/>
                    </a:lnTo>
                    <a:close/>
                  </a:path>
                </a:pathLst>
              </a:custGeom>
              <a:solidFill>
                <a:srgbClr val="F8F8F8"/>
              </a:solidFill>
            </p:spPr>
            <p:txBody>
              <a:bodyPr/>
              <a:lstStyle/>
              <a:p>
                <a:endParaRPr lang="en-CA"/>
              </a:p>
            </p:txBody>
          </p:sp>
          <p:sp>
            <p:nvSpPr>
              <p:cNvPr id="5" name="TextBox 5"/>
              <p:cNvSpPr txBox="1"/>
              <p:nvPr/>
            </p:nvSpPr>
            <p:spPr>
              <a:xfrm>
                <a:off x="0" y="-38100"/>
                <a:ext cx="1470064" cy="54484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3309160"/>
              <a:ext cx="7442200" cy="2565400"/>
              <a:chOff x="0" y="0"/>
              <a:chExt cx="1470064" cy="506746"/>
            </a:xfrm>
          </p:grpSpPr>
          <p:sp>
            <p:nvSpPr>
              <p:cNvPr id="7" name="Freeform 7"/>
              <p:cNvSpPr/>
              <p:nvPr/>
            </p:nvSpPr>
            <p:spPr>
              <a:xfrm>
                <a:off x="0" y="0"/>
                <a:ext cx="1470064" cy="506746"/>
              </a:xfrm>
              <a:custGeom>
                <a:avLst/>
                <a:gdLst/>
                <a:ahLst/>
                <a:cxnLst/>
                <a:rect l="l" t="t" r="r" b="b"/>
                <a:pathLst>
                  <a:path w="1470064" h="506746">
                    <a:moveTo>
                      <a:pt x="0" y="0"/>
                    </a:moveTo>
                    <a:lnTo>
                      <a:pt x="1470064" y="0"/>
                    </a:lnTo>
                    <a:lnTo>
                      <a:pt x="1470064" y="506746"/>
                    </a:lnTo>
                    <a:lnTo>
                      <a:pt x="0" y="506746"/>
                    </a:lnTo>
                    <a:close/>
                  </a:path>
                </a:pathLst>
              </a:custGeom>
              <a:solidFill>
                <a:srgbClr val="F8F8F8"/>
              </a:solidFill>
            </p:spPr>
            <p:txBody>
              <a:bodyPr/>
              <a:lstStyle/>
              <a:p>
                <a:endParaRPr lang="en-CA"/>
              </a:p>
            </p:txBody>
          </p:sp>
          <p:sp>
            <p:nvSpPr>
              <p:cNvPr id="8" name="TextBox 8"/>
              <p:cNvSpPr txBox="1"/>
              <p:nvPr/>
            </p:nvSpPr>
            <p:spPr>
              <a:xfrm>
                <a:off x="0" y="-38100"/>
                <a:ext cx="1470064" cy="54484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026815" y="0"/>
              <a:ext cx="7442200" cy="2565400"/>
              <a:chOff x="0" y="0"/>
              <a:chExt cx="1470064" cy="506746"/>
            </a:xfrm>
          </p:grpSpPr>
          <p:sp>
            <p:nvSpPr>
              <p:cNvPr id="10" name="Freeform 10"/>
              <p:cNvSpPr/>
              <p:nvPr/>
            </p:nvSpPr>
            <p:spPr>
              <a:xfrm>
                <a:off x="0" y="0"/>
                <a:ext cx="1470064" cy="506746"/>
              </a:xfrm>
              <a:custGeom>
                <a:avLst/>
                <a:gdLst/>
                <a:ahLst/>
                <a:cxnLst/>
                <a:rect l="l" t="t" r="r" b="b"/>
                <a:pathLst>
                  <a:path w="1470064" h="506746">
                    <a:moveTo>
                      <a:pt x="0" y="0"/>
                    </a:moveTo>
                    <a:lnTo>
                      <a:pt x="1470064" y="0"/>
                    </a:lnTo>
                    <a:lnTo>
                      <a:pt x="1470064" y="506746"/>
                    </a:lnTo>
                    <a:lnTo>
                      <a:pt x="0" y="506746"/>
                    </a:lnTo>
                    <a:close/>
                  </a:path>
                </a:pathLst>
              </a:custGeom>
              <a:solidFill>
                <a:srgbClr val="F8F8F8"/>
              </a:solidFill>
            </p:spPr>
            <p:txBody>
              <a:bodyPr/>
              <a:lstStyle/>
              <a:p>
                <a:endParaRPr lang="en-CA"/>
              </a:p>
            </p:txBody>
          </p:sp>
          <p:sp>
            <p:nvSpPr>
              <p:cNvPr id="11" name="TextBox 11"/>
              <p:cNvSpPr txBox="1"/>
              <p:nvPr/>
            </p:nvSpPr>
            <p:spPr>
              <a:xfrm>
                <a:off x="0" y="-38100"/>
                <a:ext cx="1470064" cy="54484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026815" y="3257284"/>
              <a:ext cx="7442200" cy="2565400"/>
              <a:chOff x="0" y="0"/>
              <a:chExt cx="1470064" cy="506746"/>
            </a:xfrm>
          </p:grpSpPr>
          <p:sp>
            <p:nvSpPr>
              <p:cNvPr id="13" name="Freeform 13"/>
              <p:cNvSpPr/>
              <p:nvPr/>
            </p:nvSpPr>
            <p:spPr>
              <a:xfrm>
                <a:off x="0" y="0"/>
                <a:ext cx="1470064" cy="506746"/>
              </a:xfrm>
              <a:custGeom>
                <a:avLst/>
                <a:gdLst/>
                <a:ahLst/>
                <a:cxnLst/>
                <a:rect l="l" t="t" r="r" b="b"/>
                <a:pathLst>
                  <a:path w="1470064" h="506746">
                    <a:moveTo>
                      <a:pt x="0" y="0"/>
                    </a:moveTo>
                    <a:lnTo>
                      <a:pt x="1470064" y="0"/>
                    </a:lnTo>
                    <a:lnTo>
                      <a:pt x="1470064" y="506746"/>
                    </a:lnTo>
                    <a:lnTo>
                      <a:pt x="0" y="506746"/>
                    </a:lnTo>
                    <a:close/>
                  </a:path>
                </a:pathLst>
              </a:custGeom>
              <a:solidFill>
                <a:srgbClr val="F8F8F8"/>
              </a:solidFill>
            </p:spPr>
            <p:txBody>
              <a:bodyPr/>
              <a:lstStyle/>
              <a:p>
                <a:endParaRPr lang="en-CA"/>
              </a:p>
            </p:txBody>
          </p:sp>
          <p:sp>
            <p:nvSpPr>
              <p:cNvPr id="14" name="TextBox 14"/>
              <p:cNvSpPr txBox="1"/>
              <p:nvPr/>
            </p:nvSpPr>
            <p:spPr>
              <a:xfrm>
                <a:off x="0" y="-38100"/>
                <a:ext cx="1470064" cy="544846"/>
              </a:xfrm>
              <a:prstGeom prst="rect">
                <a:avLst/>
              </a:prstGeom>
            </p:spPr>
            <p:txBody>
              <a:bodyPr lIns="50800" tIns="50800" rIns="50800" bIns="50800" rtlCol="0" anchor="ctr"/>
              <a:lstStyle/>
              <a:p>
                <a:pPr algn="ctr">
                  <a:lnSpc>
                    <a:spcPts val="2659"/>
                  </a:lnSpc>
                </a:pPr>
                <a:endParaRPr/>
              </a:p>
            </p:txBody>
          </p:sp>
        </p:grpSp>
        <p:sp>
          <p:nvSpPr>
            <p:cNvPr id="15" name="Freeform 15" descr="national-bank-logo-1 - The Brain Project | Baycrest Foundation"/>
            <p:cNvSpPr/>
            <p:nvPr/>
          </p:nvSpPr>
          <p:spPr>
            <a:xfrm>
              <a:off x="416864" y="331463"/>
              <a:ext cx="6586371" cy="2000840"/>
            </a:xfrm>
            <a:custGeom>
              <a:avLst/>
              <a:gdLst/>
              <a:ahLst/>
              <a:cxnLst/>
              <a:rect l="l" t="t" r="r" b="b"/>
              <a:pathLst>
                <a:path w="6586371" h="2000840">
                  <a:moveTo>
                    <a:pt x="0" y="0"/>
                  </a:moveTo>
                  <a:lnTo>
                    <a:pt x="6586371" y="0"/>
                  </a:lnTo>
                  <a:lnTo>
                    <a:pt x="6586371" y="2000839"/>
                  </a:lnTo>
                  <a:lnTo>
                    <a:pt x="0" y="2000839"/>
                  </a:lnTo>
                  <a:lnTo>
                    <a:pt x="0" y="0"/>
                  </a:lnTo>
                  <a:close/>
                </a:path>
              </a:pathLst>
            </a:custGeom>
            <a:blipFill>
              <a:blip r:embed="rId2"/>
              <a:stretch>
                <a:fillRect l="-13111" t="-24119" r="-13111" b="-24230"/>
              </a:stretch>
            </a:blipFill>
          </p:spPr>
          <p:txBody>
            <a:bodyPr/>
            <a:lstStyle/>
            <a:p>
              <a:endParaRPr lang="en-CA"/>
            </a:p>
          </p:txBody>
        </p:sp>
        <p:sp>
          <p:nvSpPr>
            <p:cNvPr id="16" name="Freeform 16" descr="rbc-royal-bank-logo - Big Brothers Big Sisters of Leeds and Grenville"/>
            <p:cNvSpPr/>
            <p:nvPr/>
          </p:nvSpPr>
          <p:spPr>
            <a:xfrm>
              <a:off x="9550605" y="0"/>
              <a:ext cx="6394620" cy="2663765"/>
            </a:xfrm>
            <a:custGeom>
              <a:avLst/>
              <a:gdLst/>
              <a:ahLst/>
              <a:cxnLst/>
              <a:rect l="l" t="t" r="r" b="b"/>
              <a:pathLst>
                <a:path w="6394620" h="2663765">
                  <a:moveTo>
                    <a:pt x="0" y="0"/>
                  </a:moveTo>
                  <a:lnTo>
                    <a:pt x="6394619" y="0"/>
                  </a:lnTo>
                  <a:lnTo>
                    <a:pt x="6394619" y="2663765"/>
                  </a:lnTo>
                  <a:lnTo>
                    <a:pt x="0" y="2663765"/>
                  </a:lnTo>
                  <a:lnTo>
                    <a:pt x="0" y="0"/>
                  </a:lnTo>
                  <a:close/>
                </a:path>
              </a:pathLst>
            </a:custGeom>
            <a:blipFill>
              <a:blip r:embed="rId3"/>
              <a:stretch>
                <a:fillRect t="-17516" b="-17516"/>
              </a:stretch>
            </a:blipFill>
          </p:spPr>
          <p:txBody>
            <a:bodyPr/>
            <a:lstStyle/>
            <a:p>
              <a:endParaRPr lang="en-CA"/>
            </a:p>
          </p:txBody>
        </p:sp>
        <p:sp>
          <p:nvSpPr>
            <p:cNvPr id="17" name="Freeform 17" descr="TD Canada Trust | ContactCenterWorld.com"/>
            <p:cNvSpPr/>
            <p:nvPr/>
          </p:nvSpPr>
          <p:spPr>
            <a:xfrm>
              <a:off x="200023" y="4005197"/>
              <a:ext cx="7020054" cy="1281160"/>
            </a:xfrm>
            <a:custGeom>
              <a:avLst/>
              <a:gdLst/>
              <a:ahLst/>
              <a:cxnLst/>
              <a:rect l="l" t="t" r="r" b="b"/>
              <a:pathLst>
                <a:path w="7020054" h="1281160">
                  <a:moveTo>
                    <a:pt x="0" y="0"/>
                  </a:moveTo>
                  <a:lnTo>
                    <a:pt x="7020054" y="0"/>
                  </a:lnTo>
                  <a:lnTo>
                    <a:pt x="7020054" y="1281160"/>
                  </a:lnTo>
                  <a:lnTo>
                    <a:pt x="0" y="1281160"/>
                  </a:lnTo>
                  <a:lnTo>
                    <a:pt x="0" y="0"/>
                  </a:lnTo>
                  <a:close/>
                </a:path>
              </a:pathLst>
            </a:custGeom>
            <a:blipFill>
              <a:blip r:embed="rId4"/>
              <a:stretch>
                <a:fillRect/>
              </a:stretch>
            </a:blipFill>
          </p:spPr>
          <p:txBody>
            <a:bodyPr/>
            <a:lstStyle/>
            <a:p>
              <a:endParaRPr lang="en-CA"/>
            </a:p>
          </p:txBody>
        </p:sp>
        <p:sp>
          <p:nvSpPr>
            <p:cNvPr id="18" name="Freeform 18" descr="Scotiatrust"/>
            <p:cNvSpPr/>
            <p:nvPr/>
          </p:nvSpPr>
          <p:spPr>
            <a:xfrm>
              <a:off x="9092190" y="3922871"/>
              <a:ext cx="7311449" cy="1234226"/>
            </a:xfrm>
            <a:custGeom>
              <a:avLst/>
              <a:gdLst/>
              <a:ahLst/>
              <a:cxnLst/>
              <a:rect l="l" t="t" r="r" b="b"/>
              <a:pathLst>
                <a:path w="7311449" h="1234226">
                  <a:moveTo>
                    <a:pt x="0" y="0"/>
                  </a:moveTo>
                  <a:lnTo>
                    <a:pt x="7311449" y="0"/>
                  </a:lnTo>
                  <a:lnTo>
                    <a:pt x="7311449" y="1234226"/>
                  </a:lnTo>
                  <a:lnTo>
                    <a:pt x="0" y="1234226"/>
                  </a:lnTo>
                  <a:lnTo>
                    <a:pt x="0" y="0"/>
                  </a:lnTo>
                  <a:close/>
                </a:path>
              </a:pathLst>
            </a:custGeom>
            <a:blipFill>
              <a:blip r:embed="rId5"/>
              <a:stretch>
                <a:fillRect/>
              </a:stretch>
            </a:blipFill>
          </p:spPr>
          <p:txBody>
            <a:bodyPr/>
            <a:lstStyle/>
            <a:p>
              <a:endParaRPr lang="en-CA"/>
            </a:p>
          </p:txBody>
        </p:sp>
      </p:grpSp>
      <p:sp>
        <p:nvSpPr>
          <p:cNvPr id="19" name="TextBox 19"/>
          <p:cNvSpPr txBox="1"/>
          <p:nvPr/>
        </p:nvSpPr>
        <p:spPr>
          <a:xfrm>
            <a:off x="2493981" y="1262701"/>
            <a:ext cx="13300038" cy="1064506"/>
          </a:xfrm>
          <a:prstGeom prst="rect">
            <a:avLst/>
          </a:prstGeom>
        </p:spPr>
        <p:txBody>
          <a:bodyPr lIns="0" tIns="0" rIns="0" bIns="0" rtlCol="0" anchor="t">
            <a:spAutoFit/>
          </a:bodyPr>
          <a:lstStyle/>
          <a:p>
            <a:pPr algn="ctr">
              <a:lnSpc>
                <a:spcPts val="8102"/>
              </a:lnSpc>
            </a:pPr>
            <a:r>
              <a:rPr lang="en-US" sz="7299" b="1">
                <a:gradFill>
                  <a:gsLst>
                    <a:gs pos="0">
                      <a:srgbClr val="A67029">
                        <a:alpha val="100000"/>
                      </a:srgbClr>
                    </a:gs>
                    <a:gs pos="50000">
                      <a:srgbClr val="FDF491">
                        <a:alpha val="100000"/>
                      </a:srgbClr>
                    </a:gs>
                    <a:gs pos="100000">
                      <a:srgbClr val="A67029">
                        <a:alpha val="100000"/>
                      </a:srgbClr>
                    </a:gs>
                  </a:gsLst>
                  <a:path path="circle">
                    <a:fillToRect l="50000" t="50000" r="50000" b="50000"/>
                  </a:path>
                </a:gradFill>
                <a:latin typeface="Public Sans Heavy"/>
                <a:ea typeface="Public Sans Heavy"/>
                <a:cs typeface="Public Sans Heavy"/>
                <a:sym typeface="Public Sans Heavy"/>
              </a:rPr>
              <a:t>STRATEGIC PARTNERS</a:t>
            </a:r>
          </a:p>
        </p:txBody>
      </p:sp>
      <p:sp>
        <p:nvSpPr>
          <p:cNvPr id="20" name="TextBox 20"/>
          <p:cNvSpPr txBox="1"/>
          <p:nvPr/>
        </p:nvSpPr>
        <p:spPr>
          <a:xfrm>
            <a:off x="2057400" y="7917302"/>
            <a:ext cx="14030266" cy="1071445"/>
          </a:xfrm>
          <a:prstGeom prst="rect">
            <a:avLst/>
          </a:prstGeom>
        </p:spPr>
        <p:txBody>
          <a:bodyPr lIns="0" tIns="0" rIns="0" bIns="0" rtlCol="0" anchor="t">
            <a:spAutoFit/>
          </a:bodyPr>
          <a:lstStyle/>
          <a:p>
            <a:pPr algn="ctr">
              <a:lnSpc>
                <a:spcPts val="4151"/>
              </a:lnSpc>
            </a:pPr>
            <a:r>
              <a:rPr lang="en-US" sz="3739">
                <a:solidFill>
                  <a:srgbClr val="F8F8F8"/>
                </a:solidFill>
                <a:latin typeface="Public Sans"/>
                <a:ea typeface="Public Sans"/>
                <a:cs typeface="Public Sans"/>
                <a:sym typeface="Public Sans"/>
              </a:rPr>
              <a:t>Creating exceptional value for clients by partnering with Canada’s Leading Financial Institutions</a:t>
            </a:r>
          </a:p>
        </p:txBody>
      </p:sp>
      <p:grpSp>
        <p:nvGrpSpPr>
          <p:cNvPr id="21" name="Group 21"/>
          <p:cNvGrpSpPr/>
          <p:nvPr/>
        </p:nvGrpSpPr>
        <p:grpSpPr>
          <a:xfrm rot="-10800000">
            <a:off x="15547452" y="6002680"/>
            <a:ext cx="4963192" cy="4518864"/>
            <a:chOff x="0" y="0"/>
            <a:chExt cx="6617590" cy="6025152"/>
          </a:xfrm>
        </p:grpSpPr>
        <p:grpSp>
          <p:nvGrpSpPr>
            <p:cNvPr id="22" name="Group 22"/>
            <p:cNvGrpSpPr/>
            <p:nvPr/>
          </p:nvGrpSpPr>
          <p:grpSpPr>
            <a:xfrm rot="2700000">
              <a:off x="852203" y="1058149"/>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rot="2700000">
              <a:off x="4630768" y="-734825"/>
              <a:ext cx="124654" cy="5318640"/>
              <a:chOff x="0" y="0"/>
              <a:chExt cx="24623" cy="1050596"/>
            </a:xfrm>
          </p:grpSpPr>
          <p:sp>
            <p:nvSpPr>
              <p:cNvPr id="26" name="Freeform 26"/>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27" name="TextBox 27"/>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grpSp>
        <p:nvGrpSpPr>
          <p:cNvPr id="28" name="Group 28"/>
          <p:cNvGrpSpPr/>
          <p:nvPr/>
        </p:nvGrpSpPr>
        <p:grpSpPr>
          <a:xfrm>
            <a:off x="-2182202" y="-155104"/>
            <a:ext cx="4963192" cy="4518864"/>
            <a:chOff x="0" y="0"/>
            <a:chExt cx="6617590" cy="6025152"/>
          </a:xfrm>
        </p:grpSpPr>
        <p:grpSp>
          <p:nvGrpSpPr>
            <p:cNvPr id="29" name="Group 29"/>
            <p:cNvGrpSpPr/>
            <p:nvPr/>
          </p:nvGrpSpPr>
          <p:grpSpPr>
            <a:xfrm rot="2700000">
              <a:off x="852203" y="1058149"/>
              <a:ext cx="4114800" cy="4114800"/>
              <a:chOff x="0" y="0"/>
              <a:chExt cx="812800" cy="812800"/>
            </a:xfrm>
          </p:grpSpPr>
          <p:sp>
            <p:nvSpPr>
              <p:cNvPr id="30" name="Freeform 3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A67029">
                      <a:alpha val="100000"/>
                    </a:srgbClr>
                  </a:gs>
                  <a:gs pos="50000">
                    <a:srgbClr val="FDF491">
                      <a:alpha val="100000"/>
                    </a:srgbClr>
                  </a:gs>
                  <a:gs pos="100000">
                    <a:srgbClr val="A67029">
                      <a:alpha val="100000"/>
                    </a:srgbClr>
                  </a:gs>
                </a:gsLst>
                <a:path path="circle">
                  <a:fillToRect l="50000" t="50000" r="50000" b="50000"/>
                </a:path>
              </a:gradFill>
            </p:spPr>
            <p:txBody>
              <a:bodyPr/>
              <a:lstStyle/>
              <a:p>
                <a:endParaRPr lang="en-CA"/>
              </a:p>
            </p:txBody>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rot="2700000">
              <a:off x="4630768" y="-734825"/>
              <a:ext cx="124654" cy="5318640"/>
              <a:chOff x="0" y="0"/>
              <a:chExt cx="24623" cy="1050596"/>
            </a:xfrm>
          </p:grpSpPr>
          <p:sp>
            <p:nvSpPr>
              <p:cNvPr id="33" name="Freeform 33"/>
              <p:cNvSpPr/>
              <p:nvPr/>
            </p:nvSpPr>
            <p:spPr>
              <a:xfrm>
                <a:off x="0" y="0"/>
                <a:ext cx="24623" cy="1050595"/>
              </a:xfrm>
              <a:custGeom>
                <a:avLst/>
                <a:gdLst/>
                <a:ahLst/>
                <a:cxnLst/>
                <a:rect l="l" t="t" r="r" b="b"/>
                <a:pathLst>
                  <a:path w="24623" h="1050595">
                    <a:moveTo>
                      <a:pt x="0" y="0"/>
                    </a:moveTo>
                    <a:lnTo>
                      <a:pt x="24623" y="0"/>
                    </a:lnTo>
                    <a:lnTo>
                      <a:pt x="24623" y="1050595"/>
                    </a:lnTo>
                    <a:lnTo>
                      <a:pt x="0" y="1050595"/>
                    </a:lnTo>
                    <a:close/>
                  </a:path>
                </a:pathLst>
              </a:custGeom>
              <a:solidFill>
                <a:srgbClr val="F8F8F8"/>
              </a:solidFill>
            </p:spPr>
            <p:txBody>
              <a:bodyPr/>
              <a:lstStyle/>
              <a:p>
                <a:endParaRPr lang="en-CA"/>
              </a:p>
            </p:txBody>
          </p:sp>
          <p:sp>
            <p:nvSpPr>
              <p:cNvPr id="34" name="TextBox 34"/>
              <p:cNvSpPr txBox="1"/>
              <p:nvPr/>
            </p:nvSpPr>
            <p:spPr>
              <a:xfrm>
                <a:off x="0" y="-38100"/>
                <a:ext cx="24623" cy="1088696"/>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855</Words>
  <Application>Microsoft Office PowerPoint</Application>
  <PresentationFormat>Custom</PresentationFormat>
  <Paragraphs>150</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Public Sans Heavy</vt:lpstr>
      <vt:lpstr>Arial</vt:lpstr>
      <vt:lpstr>Public Sans Bold</vt:lpstr>
      <vt:lpstr>Public Sans</vt:lpstr>
      <vt:lpstr>Calibri</vt:lpstr>
      <vt:lpstr>Arimo</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Listing Presentation - Updated - Dec 2024</dc:title>
  <cp:lastModifiedBy>Aashiq Siddik</cp:lastModifiedBy>
  <cp:revision>2</cp:revision>
  <dcterms:created xsi:type="dcterms:W3CDTF">2006-08-16T00:00:00Z</dcterms:created>
  <dcterms:modified xsi:type="dcterms:W3CDTF">2025-11-17T23:14:31Z</dcterms:modified>
  <dc:identifier>DAGYRIMEAjo</dc:identifier>
</cp:coreProperties>
</file>