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Public Sans" panose="020B0604020202020204" charset="0"/>
      <p:regular r:id="rId22"/>
    </p:embeddedFont>
    <p:embeddedFont>
      <p:font typeface="Public Sans Bold" panose="020B0604020202020204" charset="0"/>
      <p:regular r:id="rId23"/>
    </p:embeddedFont>
    <p:embeddedFont>
      <p:font typeface="Public Sans Bold Italics" panose="020B0604020202020204" charset="0"/>
      <p:regular r:id="rId24"/>
    </p:embeddedFont>
    <p:embeddedFont>
      <p:font typeface="Public Sans Heavy" panose="020B0604020202020204" charset="0"/>
      <p:regular r:id="rId25"/>
    </p:embeddedFont>
    <p:embeddedFont>
      <p:font typeface="Public Sans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8082"/>
            <a:ext cx="4157685" cy="5221582"/>
          </a:xfrm>
          <a:custGeom>
            <a:avLst/>
            <a:gdLst/>
            <a:ahLst/>
            <a:cxnLst/>
            <a:rect l="l" t="t" r="r" b="b"/>
            <a:pathLst>
              <a:path w="4157685" h="5221582">
                <a:moveTo>
                  <a:pt x="0" y="0"/>
                </a:moveTo>
                <a:lnTo>
                  <a:pt x="4157685" y="0"/>
                </a:lnTo>
                <a:lnTo>
                  <a:pt x="4157685" y="5221582"/>
                </a:lnTo>
                <a:lnTo>
                  <a:pt x="0" y="52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flipH="1" flipV="1">
            <a:off x="14130315" y="5065418"/>
            <a:ext cx="4157685" cy="5221582"/>
          </a:xfrm>
          <a:custGeom>
            <a:avLst/>
            <a:gdLst/>
            <a:ahLst/>
            <a:cxnLst/>
            <a:rect l="l" t="t" r="r" b="b"/>
            <a:pathLst>
              <a:path w="4157685" h="5221582">
                <a:moveTo>
                  <a:pt x="4157685" y="5221582"/>
                </a:moveTo>
                <a:lnTo>
                  <a:pt x="0" y="5221582"/>
                </a:lnTo>
                <a:lnTo>
                  <a:pt x="0" y="0"/>
                </a:lnTo>
                <a:lnTo>
                  <a:pt x="4157685" y="0"/>
                </a:lnTo>
                <a:lnTo>
                  <a:pt x="4157685" y="52215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7249131" y="1028700"/>
            <a:ext cx="3789738" cy="1421152"/>
          </a:xfrm>
          <a:custGeom>
            <a:avLst/>
            <a:gdLst/>
            <a:ahLst/>
            <a:cxnLst/>
            <a:rect l="l" t="t" r="r" b="b"/>
            <a:pathLst>
              <a:path w="3789738" h="1421152">
                <a:moveTo>
                  <a:pt x="0" y="0"/>
                </a:moveTo>
                <a:lnTo>
                  <a:pt x="3789738" y="0"/>
                </a:lnTo>
                <a:lnTo>
                  <a:pt x="3789738" y="1421152"/>
                </a:lnTo>
                <a:lnTo>
                  <a:pt x="0" y="1421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065343" y="3592602"/>
            <a:ext cx="16157314" cy="228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1" b="1" spc="-6">
                <a:solidFill>
                  <a:srgbClr val="D99E3B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YOUR PATH TO HOMEOWNERSHIP:</a:t>
            </a:r>
          </a:p>
          <a:p>
            <a:pPr algn="ctr">
              <a:lnSpc>
                <a:spcPts val="9116"/>
              </a:lnSpc>
            </a:pPr>
            <a:r>
              <a:rPr lang="en-US" sz="6511" b="1" spc="-9">
                <a:solidFill>
                  <a:srgbClr val="FFFFFF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A FIRST-TIME HOME BUYER'S GUIDE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42286" y="6425637"/>
            <a:ext cx="10603428" cy="66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8"/>
              </a:lnSpc>
              <a:spcBef>
                <a:spcPct val="0"/>
              </a:spcBef>
            </a:pPr>
            <a:r>
              <a:rPr lang="en-US" sz="3820" b="1">
                <a:solidFill>
                  <a:srgbClr val="F8F8F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Making Homeownership Accessible in Canada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3088457" y="4708939"/>
            <a:ext cx="2312148" cy="2124286"/>
          </a:xfrm>
          <a:custGeom>
            <a:avLst/>
            <a:gdLst/>
            <a:ahLst/>
            <a:cxnLst/>
            <a:rect l="l" t="t" r="r" b="b"/>
            <a:pathLst>
              <a:path w="2312148" h="2124286">
                <a:moveTo>
                  <a:pt x="0" y="0"/>
                </a:moveTo>
                <a:lnTo>
                  <a:pt x="2312148" y="0"/>
                </a:lnTo>
                <a:lnTo>
                  <a:pt x="2312148" y="2124286"/>
                </a:lnTo>
                <a:lnTo>
                  <a:pt x="0" y="2124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1420483" y="2734061"/>
            <a:ext cx="12945660" cy="53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Purpose: </a:t>
            </a: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 non-refundable tax credit that helps offset closing costs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FEDERAL INCENTIVE 4: FIRST-TIME HOME BUYERS' TAX CREDIT (HBTC)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3431327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Key Features: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Non-refundable tax credit worth up to $1,500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Based on $10,000 purchase amount × 15% credit rate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Claimed on your personal income tax return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483" y="6027536"/>
            <a:ext cx="12901360" cy="278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Eligibility Requirements: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Must qualify as a first-time home buyer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Home must be registered in your or your spouse's name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Must be your principal residence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Must occupy the home within one year of purchase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TextBox 14"/>
          <p:cNvSpPr txBox="1"/>
          <p:nvPr/>
        </p:nvSpPr>
        <p:spPr>
          <a:xfrm>
            <a:off x="1924536" y="3937046"/>
            <a:ext cx="12173386" cy="416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8"/>
              </a:lnSpc>
            </a:pPr>
            <a:r>
              <a:rPr lang="en-US" sz="270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Examples:</a:t>
            </a:r>
          </a:p>
          <a:p>
            <a:pPr marL="584930" lvl="1" indent="-292465" algn="l">
              <a:lnSpc>
                <a:spcPts val="4768"/>
              </a:lnSpc>
              <a:buFont typeface="Arial"/>
              <a:buChar char="•"/>
            </a:pPr>
            <a:r>
              <a:rPr lang="en-US" sz="270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British Columbia:</a:t>
            </a:r>
            <a:r>
              <a:rPr lang="en-US" sz="270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First Time Home Buyers' Program exempts transfer tax on homes up to $500,000</a:t>
            </a:r>
          </a:p>
          <a:p>
            <a:pPr marL="584930" lvl="1" indent="-292465" algn="l">
              <a:lnSpc>
                <a:spcPts val="4768"/>
              </a:lnSpc>
              <a:buFont typeface="Arial"/>
              <a:buChar char="•"/>
            </a:pPr>
            <a:r>
              <a:rPr lang="en-US" sz="270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Ontario: </a:t>
            </a:r>
            <a:r>
              <a:rPr lang="en-US" sz="270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Land Transfer Tax Rebate up to $4,000 for first-time buyers</a:t>
            </a:r>
          </a:p>
          <a:p>
            <a:pPr marL="584930" lvl="1" indent="-292465" algn="l">
              <a:lnSpc>
                <a:spcPts val="4768"/>
              </a:lnSpc>
              <a:buFont typeface="Arial"/>
              <a:buChar char="•"/>
            </a:pPr>
            <a:r>
              <a:rPr lang="en-US" sz="270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Quebec:</a:t>
            </a:r>
            <a:r>
              <a:rPr lang="en-US" sz="270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Home Buyers' Tax Credit offers an up to $1,500 provincial credit</a:t>
            </a:r>
          </a:p>
          <a:p>
            <a:pPr marL="584930" lvl="1" indent="-292465" algn="l">
              <a:lnSpc>
                <a:spcPts val="4768"/>
              </a:lnSpc>
              <a:buFont typeface="Arial"/>
              <a:buChar char="•"/>
            </a:pPr>
            <a:r>
              <a:rPr lang="en-US" sz="270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Alberta:</a:t>
            </a:r>
            <a:r>
              <a:rPr lang="en-US" sz="270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Various municipal programs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6" name="Freeform 16"/>
          <p:cNvSpPr/>
          <p:nvPr/>
        </p:nvSpPr>
        <p:spPr>
          <a:xfrm>
            <a:off x="14287387" y="4669282"/>
            <a:ext cx="2348077" cy="2092724"/>
          </a:xfrm>
          <a:custGeom>
            <a:avLst/>
            <a:gdLst/>
            <a:ahLst/>
            <a:cxnLst/>
            <a:rect l="l" t="t" r="r" b="b"/>
            <a:pathLst>
              <a:path w="2348077" h="2092724">
                <a:moveTo>
                  <a:pt x="0" y="0"/>
                </a:moveTo>
                <a:lnTo>
                  <a:pt x="2348077" y="0"/>
                </a:lnTo>
                <a:lnTo>
                  <a:pt x="2348077" y="2092724"/>
                </a:lnTo>
                <a:lnTo>
                  <a:pt x="0" y="209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PROVINCIAL PROGRAMS AND INCENTIVES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0975" y="8370995"/>
            <a:ext cx="12186050" cy="88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</a:pPr>
            <a:r>
              <a:rPr lang="en-US" sz="2566" b="1" i="1">
                <a:solidFill>
                  <a:srgbClr val="010317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 Action: 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Research province-specific programs in your area and contact provi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ncial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housing authorities.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24536" y="2981737"/>
            <a:ext cx="13745766" cy="65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 u="none" strike="noStrike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Many provinces offer their own programs to help first-time home buyers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84260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3390893" y="4305546"/>
            <a:ext cx="2469947" cy="2358799"/>
          </a:xfrm>
          <a:custGeom>
            <a:avLst/>
            <a:gdLst/>
            <a:ahLst/>
            <a:cxnLst/>
            <a:rect l="l" t="t" r="r" b="b"/>
            <a:pathLst>
              <a:path w="2469947" h="2358799">
                <a:moveTo>
                  <a:pt x="0" y="0"/>
                </a:moveTo>
                <a:lnTo>
                  <a:pt x="2469947" y="0"/>
                </a:lnTo>
                <a:lnTo>
                  <a:pt x="2469947" y="2358799"/>
                </a:lnTo>
                <a:lnTo>
                  <a:pt x="0" y="2358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DOWN PAYMENT REQUIREMENTS &amp; MORTGAGE INSURANCE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3171" y="3624205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Minimum Down Payment Structure in Canada: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5% for homes priced under $500,000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5% on the first $500,000 + 10% on portion between $500,000 and $1.5 million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20% for homes priced over $1.5 million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6099871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Mortgage Insurance: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Required for down payments less than 20%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Protects the lender if you default on your mortgage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Premium ranges from 0.6% to 4.5% of the mortgage amount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080144" y="1830707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4570207" y="4750314"/>
            <a:ext cx="1838672" cy="1963869"/>
          </a:xfrm>
          <a:custGeom>
            <a:avLst/>
            <a:gdLst/>
            <a:ahLst/>
            <a:cxnLst/>
            <a:rect l="l" t="t" r="r" b="b"/>
            <a:pathLst>
              <a:path w="1838672" h="1963869">
                <a:moveTo>
                  <a:pt x="0" y="0"/>
                </a:moveTo>
                <a:lnTo>
                  <a:pt x="1838673" y="0"/>
                </a:lnTo>
                <a:lnTo>
                  <a:pt x="1838673" y="1963869"/>
                </a:lnTo>
                <a:lnTo>
                  <a:pt x="0" y="1963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3391033" y="881501"/>
            <a:ext cx="11234834" cy="78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THE BUYING PROCESS - STEP 1 &amp;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3171" y="2436276"/>
            <a:ext cx="13961627" cy="278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1. Get Pre-Approved: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Shows sellers you’re serious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Gives you a clear idea of what you can afford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Tip:</a:t>
            </a: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Provide a checklist of documents needed: ID, pay stubs, tax returns, bank statements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Ensure you meet minimum down payment requirements for your target price range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0178" y="5579848"/>
            <a:ext cx="12901360" cy="278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 Find the Right Realtor:</a:t>
            </a:r>
          </a:p>
          <a:p>
            <a:pPr algn="l">
              <a:lnSpc>
                <a:spcPts val="4435"/>
              </a:lnSpc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Qualities to look for: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Local expertise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Experience with first-time buyers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Good communication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080144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1343171" y="3178610"/>
            <a:ext cx="13961627" cy="334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3. Choose the Right Location: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What to consider:</a:t>
            </a:r>
          </a:p>
          <a:p>
            <a:pPr marL="1088130" lvl="2" indent="-362710" algn="l">
              <a:lnSpc>
                <a:spcPts val="4435"/>
              </a:lnSpc>
              <a:buFont typeface="Arial"/>
              <a:buChar char="⚬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School districts</a:t>
            </a:r>
          </a:p>
          <a:p>
            <a:pPr marL="1088130" lvl="2" indent="-362710" algn="l">
              <a:lnSpc>
                <a:spcPts val="4435"/>
              </a:lnSpc>
              <a:buFont typeface="Arial"/>
              <a:buChar char="⚬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Commute times</a:t>
            </a:r>
          </a:p>
          <a:p>
            <a:pPr marL="1088130" lvl="2" indent="-362710" algn="l">
              <a:lnSpc>
                <a:spcPts val="4435"/>
              </a:lnSpc>
              <a:buFont typeface="Arial"/>
              <a:buChar char="⚬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Neighborhood safety</a:t>
            </a:r>
          </a:p>
          <a:p>
            <a:pPr marL="1088130" lvl="2" indent="-362710" algn="l">
              <a:lnSpc>
                <a:spcPts val="4435"/>
              </a:lnSpc>
              <a:buFont typeface="Arial"/>
              <a:buChar char="⚬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Access to amenities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936756" y="3848236"/>
            <a:ext cx="2955175" cy="2423244"/>
          </a:xfrm>
          <a:custGeom>
            <a:avLst/>
            <a:gdLst/>
            <a:ahLst/>
            <a:cxnLst/>
            <a:rect l="l" t="t" r="r" b="b"/>
            <a:pathLst>
              <a:path w="2955175" h="2423244">
                <a:moveTo>
                  <a:pt x="0" y="0"/>
                </a:moveTo>
                <a:lnTo>
                  <a:pt x="2955175" y="0"/>
                </a:lnTo>
                <a:lnTo>
                  <a:pt x="2955175" y="2423244"/>
                </a:lnTo>
                <a:lnTo>
                  <a:pt x="0" y="2423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THE BUYING PROCESS - STEP 3 &amp; 4: LOCATION &amp; HOME SHOPPING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7008352"/>
            <a:ext cx="12901360" cy="165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4. Start Home Shopping: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With your budget, pre-approval, and realtor, you're ready to start looking for your dream home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080144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4367628" y="5325548"/>
            <a:ext cx="1846800" cy="1838292"/>
          </a:xfrm>
          <a:custGeom>
            <a:avLst/>
            <a:gdLst/>
            <a:ahLst/>
            <a:cxnLst/>
            <a:rect l="l" t="t" r="r" b="b"/>
            <a:pathLst>
              <a:path w="1846800" h="1838292">
                <a:moveTo>
                  <a:pt x="0" y="0"/>
                </a:moveTo>
                <a:lnTo>
                  <a:pt x="1846801" y="0"/>
                </a:lnTo>
                <a:lnTo>
                  <a:pt x="1846801" y="1838292"/>
                </a:lnTo>
                <a:lnTo>
                  <a:pt x="0" y="1838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1343171" y="3159560"/>
            <a:ext cx="16271354" cy="61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8"/>
              </a:lnSpc>
            </a:pPr>
            <a:r>
              <a:rPr lang="en-US" sz="2936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The Overall Buying Process: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THE BUYING PROCESS - KEY MILESTONES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23373" y="4393916"/>
            <a:ext cx="6360239" cy="258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Find a realtor</a:t>
            </a:r>
          </a:p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Get pre-approved</a:t>
            </a:r>
          </a:p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Start home shopping</a:t>
            </a:r>
          </a:p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Home inspection &amp; appraisal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10268" y="4393916"/>
            <a:ext cx="5433486" cy="1927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Final mortgage approval</a:t>
            </a:r>
          </a:p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Close the deal</a:t>
            </a:r>
          </a:p>
          <a:p>
            <a:pPr marL="634072" lvl="1" indent="-317036" algn="l">
              <a:lnSpc>
                <a:spcPts val="5168"/>
              </a:lnSpc>
              <a:buFont typeface="Arial"/>
              <a:buChar char="•"/>
            </a:pPr>
            <a:r>
              <a:rPr lang="en-US" sz="2936" b="1">
                <a:solidFill>
                  <a:srgbClr val="D99E3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Move in!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5694" y="287023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1707493" y="2920305"/>
            <a:ext cx="11496171" cy="276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What it covers: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Roof, plumbing, electrical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Foundation, HVAC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Mold, pests, safety issues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433375" y="4300204"/>
            <a:ext cx="2293797" cy="2459836"/>
          </a:xfrm>
          <a:custGeom>
            <a:avLst/>
            <a:gdLst/>
            <a:ahLst/>
            <a:cxnLst/>
            <a:rect l="l" t="t" r="r" b="b"/>
            <a:pathLst>
              <a:path w="2293797" h="2459836">
                <a:moveTo>
                  <a:pt x="0" y="0"/>
                </a:moveTo>
                <a:lnTo>
                  <a:pt x="2293797" y="0"/>
                </a:lnTo>
                <a:lnTo>
                  <a:pt x="2293797" y="2459836"/>
                </a:lnTo>
                <a:lnTo>
                  <a:pt x="0" y="245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1707493" y="1143871"/>
            <a:ext cx="1460191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DON'T SKIP THE HOME INSPECTION &amp; APPRAISAL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37804" y="6218764"/>
            <a:ext cx="11496171" cy="206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Why it matters: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Tip: Use this to negotiate repairs or price!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Identifies potential issues before you buy.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5694" y="2163390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1707493" y="3306861"/>
            <a:ext cx="11496171" cy="276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Ongoing expenses: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Property taxes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Home insurance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Utilities &amp; maintenance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027280" y="4489493"/>
            <a:ext cx="2350156" cy="2176832"/>
          </a:xfrm>
          <a:custGeom>
            <a:avLst/>
            <a:gdLst/>
            <a:ahLst/>
            <a:cxnLst/>
            <a:rect l="l" t="t" r="r" b="b"/>
            <a:pathLst>
              <a:path w="2350156" h="2176832">
                <a:moveTo>
                  <a:pt x="0" y="0"/>
                </a:moveTo>
                <a:lnTo>
                  <a:pt x="2350156" y="0"/>
                </a:lnTo>
                <a:lnTo>
                  <a:pt x="2350156" y="2176832"/>
                </a:lnTo>
                <a:lnTo>
                  <a:pt x="0" y="217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1707493" y="1143871"/>
            <a:ext cx="14601914" cy="78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KNOW THE COSTS BEYOND THE PRICE TAG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07493" y="6857684"/>
            <a:ext cx="11496171" cy="65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These costs are crucial to factor into your long-term budget.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080144" y="1930107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1343171" y="2257298"/>
            <a:ext cx="13619249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1. Financial Preparation: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Open an FHSA and start contributing up to the annual limit of $8,000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Consider using existing RRSP funds through the HBP for additional down payment funds. FHSA + HBP can be used together for a larger down payment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496694" y="4483959"/>
            <a:ext cx="1730663" cy="1955551"/>
          </a:xfrm>
          <a:custGeom>
            <a:avLst/>
            <a:gdLst/>
            <a:ahLst/>
            <a:cxnLst/>
            <a:rect l="l" t="t" r="r" b="b"/>
            <a:pathLst>
              <a:path w="1730663" h="1955551">
                <a:moveTo>
                  <a:pt x="0" y="0"/>
                </a:moveTo>
                <a:lnTo>
                  <a:pt x="1730663" y="0"/>
                </a:lnTo>
                <a:lnTo>
                  <a:pt x="1730663" y="1955551"/>
                </a:lnTo>
                <a:lnTo>
                  <a:pt x="0" y="195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3214322" y="881501"/>
            <a:ext cx="11588256" cy="78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NEXT STEPS &amp; MAXIMIZING BENEFITS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6442401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3. Tax Planning: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Consult with a tax professional to ensure you claim all eligible credits and rebates on your tax return after purchase. Tax Credits + Rebates can be stacked for maximum tax savings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3171" y="4911825"/>
            <a:ext cx="13619249" cy="109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 Research Provincial Programs: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Investigate province-specific programs in your area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5694" y="2152346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4258189" y="3116924"/>
            <a:ext cx="9771623" cy="482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1"/>
              </a:lnSpc>
            </a:pPr>
            <a:r>
              <a:rPr lang="en-US" sz="365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Checklist:</a:t>
            </a:r>
          </a:p>
          <a:p>
            <a:pPr algn="l">
              <a:lnSpc>
                <a:spcPts val="6431"/>
              </a:lnSpc>
            </a:pPr>
            <a:r>
              <a:rPr lang="en-US" sz="365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    Hire movers or rent a truck</a:t>
            </a:r>
          </a:p>
          <a:p>
            <a:pPr algn="l">
              <a:lnSpc>
                <a:spcPts val="6431"/>
              </a:lnSpc>
            </a:pPr>
            <a:r>
              <a:rPr lang="en-US" sz="365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    Notify utility companies</a:t>
            </a:r>
          </a:p>
          <a:p>
            <a:pPr algn="l">
              <a:lnSpc>
                <a:spcPts val="6431"/>
              </a:lnSpc>
            </a:pPr>
            <a:r>
              <a:rPr lang="en-US" sz="365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    Update address</a:t>
            </a:r>
          </a:p>
          <a:p>
            <a:pPr algn="l">
              <a:lnSpc>
                <a:spcPts val="6431"/>
              </a:lnSpc>
            </a:pPr>
            <a:r>
              <a:rPr lang="en-US" sz="365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    Pack essentials separately</a:t>
            </a:r>
          </a:p>
          <a:p>
            <a:pPr algn="l">
              <a:lnSpc>
                <a:spcPts val="6431"/>
              </a:lnSpc>
            </a:pPr>
            <a:r>
              <a:rPr lang="en-US" sz="365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    Tip: Label boxes by room + priority!</a:t>
            </a:r>
          </a:p>
        </p:txBody>
      </p:sp>
      <p:sp>
        <p:nvSpPr>
          <p:cNvPr id="16" name="Freeform 16"/>
          <p:cNvSpPr/>
          <p:nvPr/>
        </p:nvSpPr>
        <p:spPr>
          <a:xfrm>
            <a:off x="4258189" y="4223646"/>
            <a:ext cx="446320" cy="403920"/>
          </a:xfrm>
          <a:custGeom>
            <a:avLst/>
            <a:gdLst/>
            <a:ahLst/>
            <a:cxnLst/>
            <a:rect l="l" t="t" r="r" b="b"/>
            <a:pathLst>
              <a:path w="446320" h="403920">
                <a:moveTo>
                  <a:pt x="0" y="0"/>
                </a:moveTo>
                <a:lnTo>
                  <a:pt x="446320" y="0"/>
                </a:lnTo>
                <a:lnTo>
                  <a:pt x="446320" y="403920"/>
                </a:lnTo>
                <a:lnTo>
                  <a:pt x="0" y="40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1707493" y="1143871"/>
            <a:ext cx="14601914" cy="78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BONUS: BE READY FOR MOVING DAY!</a:t>
            </a:r>
          </a:p>
        </p:txBody>
      </p:sp>
      <p:sp>
        <p:nvSpPr>
          <p:cNvPr id="18" name="Freeform 18"/>
          <p:cNvSpPr/>
          <p:nvPr/>
        </p:nvSpPr>
        <p:spPr>
          <a:xfrm>
            <a:off x="4258189" y="5039289"/>
            <a:ext cx="446320" cy="403920"/>
          </a:xfrm>
          <a:custGeom>
            <a:avLst/>
            <a:gdLst/>
            <a:ahLst/>
            <a:cxnLst/>
            <a:rect l="l" t="t" r="r" b="b"/>
            <a:pathLst>
              <a:path w="446320" h="403920">
                <a:moveTo>
                  <a:pt x="0" y="0"/>
                </a:moveTo>
                <a:lnTo>
                  <a:pt x="446320" y="0"/>
                </a:lnTo>
                <a:lnTo>
                  <a:pt x="446320" y="403919"/>
                </a:lnTo>
                <a:lnTo>
                  <a:pt x="0" y="403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/>
          <p:cNvSpPr/>
          <p:nvPr/>
        </p:nvSpPr>
        <p:spPr>
          <a:xfrm>
            <a:off x="4258189" y="5855081"/>
            <a:ext cx="446320" cy="403920"/>
          </a:xfrm>
          <a:custGeom>
            <a:avLst/>
            <a:gdLst/>
            <a:ahLst/>
            <a:cxnLst/>
            <a:rect l="l" t="t" r="r" b="b"/>
            <a:pathLst>
              <a:path w="446320" h="403920">
                <a:moveTo>
                  <a:pt x="0" y="0"/>
                </a:moveTo>
                <a:lnTo>
                  <a:pt x="446320" y="0"/>
                </a:lnTo>
                <a:lnTo>
                  <a:pt x="446320" y="403920"/>
                </a:lnTo>
                <a:lnTo>
                  <a:pt x="0" y="40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Freeform 20"/>
          <p:cNvSpPr/>
          <p:nvPr/>
        </p:nvSpPr>
        <p:spPr>
          <a:xfrm>
            <a:off x="4258189" y="6670724"/>
            <a:ext cx="446320" cy="403920"/>
          </a:xfrm>
          <a:custGeom>
            <a:avLst/>
            <a:gdLst/>
            <a:ahLst/>
            <a:cxnLst/>
            <a:rect l="l" t="t" r="r" b="b"/>
            <a:pathLst>
              <a:path w="446320" h="403920">
                <a:moveTo>
                  <a:pt x="0" y="0"/>
                </a:moveTo>
                <a:lnTo>
                  <a:pt x="446320" y="0"/>
                </a:lnTo>
                <a:lnTo>
                  <a:pt x="446320" y="403919"/>
                </a:lnTo>
                <a:lnTo>
                  <a:pt x="0" y="403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1" name="Freeform 21"/>
          <p:cNvSpPr/>
          <p:nvPr/>
        </p:nvSpPr>
        <p:spPr>
          <a:xfrm>
            <a:off x="4258189" y="7486517"/>
            <a:ext cx="446320" cy="403920"/>
          </a:xfrm>
          <a:custGeom>
            <a:avLst/>
            <a:gdLst/>
            <a:ahLst/>
            <a:cxnLst/>
            <a:rect l="l" t="t" r="r" b="b"/>
            <a:pathLst>
              <a:path w="446320" h="403920">
                <a:moveTo>
                  <a:pt x="0" y="0"/>
                </a:moveTo>
                <a:lnTo>
                  <a:pt x="446320" y="0"/>
                </a:lnTo>
                <a:lnTo>
                  <a:pt x="446320" y="403919"/>
                </a:lnTo>
                <a:lnTo>
                  <a:pt x="0" y="403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Freeform 22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502959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4457257" y="4604439"/>
            <a:ext cx="1951623" cy="1624726"/>
          </a:xfrm>
          <a:custGeom>
            <a:avLst/>
            <a:gdLst/>
            <a:ahLst/>
            <a:cxnLst/>
            <a:rect l="l" t="t" r="r" b="b"/>
            <a:pathLst>
              <a:path w="1951623" h="1624726">
                <a:moveTo>
                  <a:pt x="0" y="0"/>
                </a:moveTo>
                <a:lnTo>
                  <a:pt x="1951623" y="0"/>
                </a:lnTo>
                <a:lnTo>
                  <a:pt x="1951623" y="1624726"/>
                </a:lnTo>
                <a:lnTo>
                  <a:pt x="0" y="1624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2527915" y="3009870"/>
            <a:ext cx="12961069" cy="1355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Welcome first-time home buyers!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Buying your first home in Canada can be challenging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WELCOME &amp; THE CANADIAN HOUSING LANDSCAPE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0975" y="8433594"/>
            <a:ext cx="12186050" cy="88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</a:pP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This presentation will explore the home-buying process and various incentives 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a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benef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ts desig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ed 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pecific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a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lly for first-tim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e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ho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e buyers in C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a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nada.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27915" y="4851004"/>
            <a:ext cx="12961069" cy="276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Key Challenges: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Rising housing prices across major urban centers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Increasing interest rates affecting affordability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Competitive market conditions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84260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8082"/>
            <a:ext cx="4157685" cy="5221582"/>
          </a:xfrm>
          <a:custGeom>
            <a:avLst/>
            <a:gdLst/>
            <a:ahLst/>
            <a:cxnLst/>
            <a:rect l="l" t="t" r="r" b="b"/>
            <a:pathLst>
              <a:path w="4157685" h="5221582">
                <a:moveTo>
                  <a:pt x="0" y="0"/>
                </a:moveTo>
                <a:lnTo>
                  <a:pt x="4157685" y="0"/>
                </a:lnTo>
                <a:lnTo>
                  <a:pt x="4157685" y="5221582"/>
                </a:lnTo>
                <a:lnTo>
                  <a:pt x="0" y="52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flipH="1" flipV="1">
            <a:off x="14130315" y="5065418"/>
            <a:ext cx="4157685" cy="5221582"/>
          </a:xfrm>
          <a:custGeom>
            <a:avLst/>
            <a:gdLst/>
            <a:ahLst/>
            <a:cxnLst/>
            <a:rect l="l" t="t" r="r" b="b"/>
            <a:pathLst>
              <a:path w="4157685" h="5221582">
                <a:moveTo>
                  <a:pt x="4157685" y="5221582"/>
                </a:moveTo>
                <a:lnTo>
                  <a:pt x="0" y="5221582"/>
                </a:lnTo>
                <a:lnTo>
                  <a:pt x="0" y="0"/>
                </a:lnTo>
                <a:lnTo>
                  <a:pt x="4157685" y="0"/>
                </a:lnTo>
                <a:lnTo>
                  <a:pt x="4157685" y="52215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7310285" y="8232382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30" y="0"/>
                </a:lnTo>
                <a:lnTo>
                  <a:pt x="3667430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5758641" y="4357561"/>
            <a:ext cx="6770718" cy="140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0"/>
              </a:lnSpc>
            </a:pPr>
            <a:r>
              <a:rPr lang="en-US" sz="8207" b="1" spc="-12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THANK YOU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TextBox 14"/>
          <p:cNvSpPr txBox="1"/>
          <p:nvPr/>
        </p:nvSpPr>
        <p:spPr>
          <a:xfrm>
            <a:off x="2527915" y="3519598"/>
            <a:ext cx="9047385" cy="346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What to include in your budget assessment: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Income vs. expenses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Down payment (usually 5–20%)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Closing costs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Future home maintenance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6" name="Freeform 16"/>
          <p:cNvSpPr/>
          <p:nvPr/>
        </p:nvSpPr>
        <p:spPr>
          <a:xfrm>
            <a:off x="13581432" y="4306287"/>
            <a:ext cx="2088870" cy="2067981"/>
          </a:xfrm>
          <a:custGeom>
            <a:avLst/>
            <a:gdLst/>
            <a:ahLst/>
            <a:cxnLst/>
            <a:rect l="l" t="t" r="r" b="b"/>
            <a:pathLst>
              <a:path w="2088870" h="2067981">
                <a:moveTo>
                  <a:pt x="0" y="0"/>
                </a:moveTo>
                <a:lnTo>
                  <a:pt x="2088870" y="0"/>
                </a:lnTo>
                <a:lnTo>
                  <a:pt x="2088870" y="2067981"/>
                </a:lnTo>
                <a:lnTo>
                  <a:pt x="0" y="2067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FINANCIAL FOUNDATION - DETERMINE YOUR BUDGET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0975" y="8433594"/>
            <a:ext cx="12186050" cy="88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</a:pPr>
            <a:r>
              <a:rPr lang="en-US" sz="2566" b="1" i="1">
                <a:solidFill>
                  <a:srgbClr val="010317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Why it matters: 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Understanding your budget is the f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irs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 step o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your path to ho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eownership.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229657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2506373" y="3333434"/>
            <a:ext cx="11496171" cy="417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Check Your Credit Score: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Lenders use your credit score to determine your mortgage rate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 higher score means better chances for approval and more favorable terms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 Tip: Aim for 680+ for better rates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092325" y="4570614"/>
            <a:ext cx="2217082" cy="1626784"/>
          </a:xfrm>
          <a:custGeom>
            <a:avLst/>
            <a:gdLst/>
            <a:ahLst/>
            <a:cxnLst/>
            <a:rect l="l" t="t" r="r" b="b"/>
            <a:pathLst>
              <a:path w="2217082" h="1626784">
                <a:moveTo>
                  <a:pt x="0" y="0"/>
                </a:moveTo>
                <a:lnTo>
                  <a:pt x="2217082" y="0"/>
                </a:lnTo>
                <a:lnTo>
                  <a:pt x="2217082" y="1626784"/>
                </a:lnTo>
                <a:lnTo>
                  <a:pt x="0" y="1626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1707493" y="1143871"/>
            <a:ext cx="14601914" cy="78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FINANCIAL FOUNDATION</a:t>
            </a:r>
          </a:p>
        </p:txBody>
      </p:sp>
      <p:sp>
        <p:nvSpPr>
          <p:cNvPr id="18" name="Freeform 18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229657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2845268" y="3322820"/>
            <a:ext cx="11496171" cy="346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Understand Mortgage Options:</a:t>
            </a:r>
          </a:p>
          <a:p>
            <a:pPr marL="685437" lvl="1" indent="-342718" algn="l">
              <a:lnSpc>
                <a:spcPts val="5587"/>
              </a:lnSpc>
              <a:buFont typeface="Arial"/>
              <a:buChar char="•"/>
            </a:pPr>
            <a:r>
              <a:rPr lang="en-US" sz="3174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Types to include:</a:t>
            </a:r>
          </a:p>
          <a:p>
            <a:pPr marL="1370873" lvl="2" indent="-456958" algn="l">
              <a:lnSpc>
                <a:spcPts val="5587"/>
              </a:lnSpc>
              <a:buFont typeface="Arial"/>
              <a:buChar char="⚬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Fixed-rate vs. Variable-rate loans</a:t>
            </a:r>
          </a:p>
          <a:p>
            <a:pPr marL="1370873" lvl="2" indent="-456958" algn="l">
              <a:lnSpc>
                <a:spcPts val="5587"/>
              </a:lnSpc>
              <a:buFont typeface="Arial"/>
              <a:buChar char="⚬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Conventional vs unconventional loans</a:t>
            </a:r>
          </a:p>
          <a:p>
            <a:pPr marL="1370873" lvl="2" indent="-456958" algn="l">
              <a:lnSpc>
                <a:spcPts val="5587"/>
              </a:lnSpc>
              <a:buFont typeface="Arial"/>
              <a:buChar char="⚬"/>
            </a:pPr>
            <a:r>
              <a:rPr lang="en-US" sz="3174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First-time buyer government programs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070902" y="3896786"/>
            <a:ext cx="2541073" cy="2493428"/>
          </a:xfrm>
          <a:custGeom>
            <a:avLst/>
            <a:gdLst/>
            <a:ahLst/>
            <a:cxnLst/>
            <a:rect l="l" t="t" r="r" b="b"/>
            <a:pathLst>
              <a:path w="2541073" h="2493428">
                <a:moveTo>
                  <a:pt x="0" y="0"/>
                </a:moveTo>
                <a:lnTo>
                  <a:pt x="2541073" y="0"/>
                </a:lnTo>
                <a:lnTo>
                  <a:pt x="2541073" y="2493428"/>
                </a:lnTo>
                <a:lnTo>
                  <a:pt x="0" y="2493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1707493" y="1143871"/>
            <a:ext cx="14601914" cy="78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FINANCIAL FOUNDATION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0975" y="8433594"/>
            <a:ext cx="12186050" cy="88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</a:pPr>
            <a:r>
              <a:rPr lang="en-US" sz="2566" b="1" i="1">
                <a:solidFill>
                  <a:srgbClr val="010317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Why it matters: 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Choosing the right mortgage 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impac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ts your long-term financial co</a:t>
            </a:r>
            <a:r>
              <a:rPr lang="en-US" sz="2566" i="1" u="none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mmitm</a:t>
            </a:r>
            <a:r>
              <a:rPr lang="en-US" sz="2566" i="1">
                <a:solidFill>
                  <a:srgbClr val="010317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ent.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4366143" y="3995006"/>
            <a:ext cx="2311435" cy="2296988"/>
          </a:xfrm>
          <a:custGeom>
            <a:avLst/>
            <a:gdLst/>
            <a:ahLst/>
            <a:cxnLst/>
            <a:rect l="l" t="t" r="r" b="b"/>
            <a:pathLst>
              <a:path w="2311435" h="2296988">
                <a:moveTo>
                  <a:pt x="0" y="0"/>
                </a:moveTo>
                <a:lnTo>
                  <a:pt x="2311434" y="0"/>
                </a:lnTo>
                <a:lnTo>
                  <a:pt x="2311434" y="2296988"/>
                </a:lnTo>
                <a:lnTo>
                  <a:pt x="0" y="229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1420483" y="2734061"/>
            <a:ext cx="11609159" cy="221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General Definition: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Someone who has never owned a home before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Has not owned a home in the past 4-5 years (varies by program)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Has not occupied a home owned by a current spouse in the past 4 years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WHO QUALIFIES AS A FIRST-TIME HOME BUYER IN CANADA?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5290512"/>
            <a:ext cx="12901360" cy="333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Common Eligibility Requirements: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Must be a Canadian citizen, permanent resident, or non-resident legally authorized to work in Canada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Income thresholds (typically household income under $120,000 for most programs)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Property must be your principal residence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Note: Specific criteria may vary between federal and provincial programs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3175609" y="4560534"/>
            <a:ext cx="2292466" cy="2292466"/>
          </a:xfrm>
          <a:custGeom>
            <a:avLst/>
            <a:gdLst/>
            <a:ahLst/>
            <a:cxnLst/>
            <a:rect l="l" t="t" r="r" b="b"/>
            <a:pathLst>
              <a:path w="2292466" h="2292466">
                <a:moveTo>
                  <a:pt x="0" y="0"/>
                </a:moveTo>
                <a:lnTo>
                  <a:pt x="2292466" y="0"/>
                </a:lnTo>
                <a:lnTo>
                  <a:pt x="2292466" y="2292466"/>
                </a:lnTo>
                <a:lnTo>
                  <a:pt x="0" y="2292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1420483" y="2734061"/>
            <a:ext cx="12945660" cy="109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Purpose: </a:t>
            </a: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Allows first-time home buyers to withdraw funds from their Registered Retirement Savings Plan (RRSP) to purchase or build a qualifying home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FEDERAL INCENTIVE 1: HOME BUYERS' PLAN (HBP)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4154631"/>
            <a:ext cx="12901360" cy="16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Key Features: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Withdraw up to $60,000 tax-free from your RRSP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Funds must be used to buy or build a qualifying home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483" y="5997142"/>
            <a:ext cx="12901360" cy="278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Repayment Requirements: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Must repay over a 15-year period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Repayments start in the second year after withdrawal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Minimum annual repayment: 1/15 of the amount withdrawn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Missed repayments are added to your taxable income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2732860" y="4642431"/>
            <a:ext cx="2254241" cy="2130257"/>
          </a:xfrm>
          <a:custGeom>
            <a:avLst/>
            <a:gdLst/>
            <a:ahLst/>
            <a:cxnLst/>
            <a:rect l="l" t="t" r="r" b="b"/>
            <a:pathLst>
              <a:path w="2254241" h="2130257">
                <a:moveTo>
                  <a:pt x="0" y="0"/>
                </a:moveTo>
                <a:lnTo>
                  <a:pt x="2254241" y="0"/>
                </a:lnTo>
                <a:lnTo>
                  <a:pt x="2254241" y="2130258"/>
                </a:lnTo>
                <a:lnTo>
                  <a:pt x="0" y="2130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1420483" y="2734061"/>
            <a:ext cx="13205384" cy="53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Introduced in 2023, </a:t>
            </a: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combines tax benefits of RRSPs and TFSAs to help Canadians save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FEDERAL INCENTIVE 2: FIRST HOME SAVINGS ACCOUNT (FHSA)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3559476"/>
            <a:ext cx="12901360" cy="277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Key Features: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Annual contribution limit: $8,000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Lifetime contribution limit: $40,000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Contributions are tax-deductible</a:t>
            </a:r>
          </a:p>
          <a:p>
            <a:pPr marL="544065" lvl="1" indent="-272033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Investment growth is tax-free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483" y="6620289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Withdrawal Rules: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Tax-free withdrawals for first home purchase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Account can remain open for up to 15 years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Unused funds can be transferred to an RRSP or RRIF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08880" y="8490744"/>
            <a:ext cx="1554673" cy="1554673"/>
            <a:chOff x="0" y="0"/>
            <a:chExt cx="2072897" cy="207289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483157" y="483157"/>
              <a:ext cx="1106584" cy="110658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99E3B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03569" y="303569"/>
              <a:ext cx="1465759" cy="1465759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D99E3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AutoShape 9"/>
          <p:cNvSpPr/>
          <p:nvPr/>
        </p:nvSpPr>
        <p:spPr>
          <a:xfrm rot="-5399999">
            <a:off x="16257015" y="7295602"/>
            <a:ext cx="1858401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 flipH="1" flipV="1">
            <a:off x="-3777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1346948" y="2693898"/>
                </a:moveTo>
                <a:lnTo>
                  <a:pt x="0" y="2693898"/>
                </a:lnTo>
                <a:lnTo>
                  <a:pt x="0" y="0"/>
                </a:lnTo>
                <a:lnTo>
                  <a:pt x="1346948" y="0"/>
                </a:lnTo>
                <a:lnTo>
                  <a:pt x="1346948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 flipV="1">
            <a:off x="16941051" y="0"/>
            <a:ext cx="1346949" cy="2693898"/>
          </a:xfrm>
          <a:custGeom>
            <a:avLst/>
            <a:gdLst/>
            <a:ahLst/>
            <a:cxnLst/>
            <a:rect l="l" t="t" r="r" b="b"/>
            <a:pathLst>
              <a:path w="1346949" h="2693898">
                <a:moveTo>
                  <a:pt x="0" y="2693898"/>
                </a:moveTo>
                <a:lnTo>
                  <a:pt x="1346949" y="2693898"/>
                </a:lnTo>
                <a:lnTo>
                  <a:pt x="1346949" y="0"/>
                </a:lnTo>
                <a:lnTo>
                  <a:pt x="0" y="0"/>
                </a:lnTo>
                <a:lnTo>
                  <a:pt x="0" y="26938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rot="-10800000">
            <a:off x="1029176" y="9403657"/>
            <a:ext cx="194768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 rot="5400000">
            <a:off x="80968" y="8455449"/>
            <a:ext cx="1942136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6213805" y="2670085"/>
            <a:ext cx="5856612" cy="0"/>
          </a:xfrm>
          <a:prstGeom prst="line">
            <a:avLst/>
          </a:prstGeom>
          <a:ln w="47625" cap="flat">
            <a:solidFill>
              <a:srgbClr val="D99E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3177871" y="4430307"/>
            <a:ext cx="2645375" cy="2486652"/>
          </a:xfrm>
          <a:custGeom>
            <a:avLst/>
            <a:gdLst/>
            <a:ahLst/>
            <a:cxnLst/>
            <a:rect l="l" t="t" r="r" b="b"/>
            <a:pathLst>
              <a:path w="2645375" h="2486652">
                <a:moveTo>
                  <a:pt x="0" y="0"/>
                </a:moveTo>
                <a:lnTo>
                  <a:pt x="2645375" y="0"/>
                </a:lnTo>
                <a:lnTo>
                  <a:pt x="2645375" y="2486653"/>
                </a:lnTo>
                <a:lnTo>
                  <a:pt x="0" y="2486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1420483" y="2734061"/>
            <a:ext cx="12945660" cy="109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Proposed in June 2025, </a:t>
            </a: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allows recovery of taxes paid on new or substantially renovated homes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91033" y="881501"/>
            <a:ext cx="11234834" cy="159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010317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FEDERAL INCENTIVE 3: GST/HST NEW HOUSING REBATE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3171" y="4154631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Key Features: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Recover up to $50,000 of GST/HST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Applies to new homes valued up to $1.5 million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For purchase agreements after May 26, 2025 and before 2031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483" y="6604586"/>
            <a:ext cx="12901360" cy="22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2519" b="1">
                <a:solidFill>
                  <a:srgbClr val="100F0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Eligibility Requirements: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Must qualify as a first-time home buyer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Home must be newly built or substantially renovated</a:t>
            </a:r>
          </a:p>
          <a:p>
            <a:pPr marL="544065" lvl="1" indent="-272032" algn="l">
              <a:lnSpc>
                <a:spcPts val="4435"/>
              </a:lnSpc>
              <a:buFont typeface="Arial"/>
              <a:buChar char="•"/>
            </a:pPr>
            <a:r>
              <a:rPr lang="en-US" sz="2519">
                <a:solidFill>
                  <a:srgbClr val="100F0D"/>
                </a:solidFill>
                <a:latin typeface="Public Sans"/>
                <a:ea typeface="Public Sans"/>
                <a:cs typeface="Public Sans"/>
                <a:sym typeface="Public Sans"/>
              </a:rPr>
              <a:t>Property must be your principal residence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74735" y="4604439"/>
            <a:ext cx="3667429" cy="1375286"/>
          </a:xfrm>
          <a:custGeom>
            <a:avLst/>
            <a:gdLst/>
            <a:ahLst/>
            <a:cxnLst/>
            <a:rect l="l" t="t" r="r" b="b"/>
            <a:pathLst>
              <a:path w="3667429" h="1375286">
                <a:moveTo>
                  <a:pt x="0" y="0"/>
                </a:moveTo>
                <a:lnTo>
                  <a:pt x="3667429" y="0"/>
                </a:lnTo>
                <a:lnTo>
                  <a:pt x="3667429" y="1375286"/>
                </a:lnTo>
                <a:lnTo>
                  <a:pt x="0" y="137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Custom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Public Sans Heavy</vt:lpstr>
      <vt:lpstr>Public Sans Bold</vt:lpstr>
      <vt:lpstr>Public Sans</vt:lpstr>
      <vt:lpstr>Public Sans Bold Italics</vt:lpstr>
      <vt:lpstr>Public Sans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Time Home Buyers Presentation - Updated September 2025</dc:title>
  <cp:lastModifiedBy>Aashiq Siddik</cp:lastModifiedBy>
  <cp:revision>2</cp:revision>
  <dcterms:created xsi:type="dcterms:W3CDTF">2006-08-16T00:00:00Z</dcterms:created>
  <dcterms:modified xsi:type="dcterms:W3CDTF">2025-09-18T19:33:22Z</dcterms:modified>
  <dc:identifier>DAGzW4jGpos</dc:identifier>
</cp:coreProperties>
</file>