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75" r:id="rId1"/>
  </p:sldMasterIdLst>
  <p:notesMasterIdLst>
    <p:notesMasterId r:id="rId39"/>
  </p:notesMasterIdLst>
  <p:handoutMasterIdLst>
    <p:handoutMasterId r:id="rId40"/>
  </p:handoutMasterIdLst>
  <p:sldIdLst>
    <p:sldId id="256" r:id="rId2"/>
    <p:sldId id="277" r:id="rId3"/>
    <p:sldId id="322" r:id="rId4"/>
    <p:sldId id="311" r:id="rId5"/>
    <p:sldId id="426" r:id="rId6"/>
    <p:sldId id="425" r:id="rId7"/>
    <p:sldId id="289" r:id="rId8"/>
    <p:sldId id="310" r:id="rId9"/>
    <p:sldId id="317" r:id="rId10"/>
    <p:sldId id="400" r:id="rId11"/>
    <p:sldId id="306" r:id="rId12"/>
    <p:sldId id="274" r:id="rId13"/>
    <p:sldId id="271" r:id="rId14"/>
    <p:sldId id="327" r:id="rId15"/>
    <p:sldId id="290" r:id="rId16"/>
    <p:sldId id="334" r:id="rId17"/>
    <p:sldId id="335" r:id="rId18"/>
    <p:sldId id="336" r:id="rId19"/>
    <p:sldId id="337" r:id="rId20"/>
    <p:sldId id="338" r:id="rId21"/>
    <p:sldId id="339" r:id="rId22"/>
    <p:sldId id="342" r:id="rId23"/>
    <p:sldId id="263" r:id="rId24"/>
    <p:sldId id="296" r:id="rId25"/>
    <p:sldId id="415" r:id="rId26"/>
    <p:sldId id="417" r:id="rId27"/>
    <p:sldId id="287" r:id="rId28"/>
    <p:sldId id="303" r:id="rId29"/>
    <p:sldId id="418" r:id="rId30"/>
    <p:sldId id="419" r:id="rId31"/>
    <p:sldId id="304" r:id="rId32"/>
    <p:sldId id="269" r:id="rId33"/>
    <p:sldId id="398" r:id="rId34"/>
    <p:sldId id="270" r:id="rId35"/>
    <p:sldId id="397" r:id="rId36"/>
    <p:sldId id="264" r:id="rId37"/>
    <p:sldId id="265" r:id="rId38"/>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1518"/>
    <a:srgbClr val="BA0003"/>
    <a:srgbClr val="FF504C"/>
    <a:srgbClr val="000000"/>
    <a:srgbClr val="6E5600"/>
    <a:srgbClr val="E84B02"/>
    <a:srgbClr val="62139E"/>
    <a:srgbClr val="219797"/>
    <a:srgbClr val="E3CD74"/>
    <a:srgbClr val="EEB4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FB3094-53BD-4BB9-A73D-F8CAFF4A75A3}" v="295" dt="2024-03-07T17:20:08.9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737" autoAdjust="0"/>
  </p:normalViewPr>
  <p:slideViewPr>
    <p:cSldViewPr>
      <p:cViewPr varScale="1">
        <p:scale>
          <a:sx n="115" d="100"/>
          <a:sy n="115" d="100"/>
        </p:scale>
        <p:origin x="706" y="7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SOLD</c:v>
                </c:pt>
              </c:strCache>
            </c:strRef>
          </c:tx>
          <c:dLbls>
            <c:spPr>
              <a:noFill/>
              <a:ln>
                <a:noFill/>
              </a:ln>
              <a:effectLst/>
            </c:spPr>
            <c:txPr>
              <a:bodyPr/>
              <a:lstStyle/>
              <a:p>
                <a:pPr>
                  <a:defRPr lang="en-CA" b="1">
                    <a:latin typeface="Avenir Black"/>
                    <a:cs typeface="Avenir Black"/>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Sheet1!$A$2:$A$7</c:f>
              <c:strCache>
                <c:ptCount val="6"/>
                <c:pt idx="0">
                  <c:v>1st MONTH</c:v>
                </c:pt>
                <c:pt idx="1">
                  <c:v>2nd MONTH</c:v>
                </c:pt>
                <c:pt idx="2">
                  <c:v>3rd MONTH</c:v>
                </c:pt>
                <c:pt idx="3">
                  <c:v>4th MONTH</c:v>
                </c:pt>
                <c:pt idx="4">
                  <c:v>5TH MONTH</c:v>
                </c:pt>
                <c:pt idx="5">
                  <c:v>6TH MONTH</c:v>
                </c:pt>
              </c:strCache>
            </c:strRef>
          </c:cat>
          <c:val>
            <c:numRef>
              <c:f>Sheet1!$B$2:$B$7</c:f>
              <c:numCache>
                <c:formatCode>0%</c:formatCode>
                <c:ptCount val="6"/>
                <c:pt idx="0">
                  <c:v>0.25</c:v>
                </c:pt>
                <c:pt idx="1">
                  <c:v>0.23</c:v>
                </c:pt>
                <c:pt idx="2">
                  <c:v>0.17</c:v>
                </c:pt>
                <c:pt idx="3">
                  <c:v>0.12000000000000002</c:v>
                </c:pt>
                <c:pt idx="4">
                  <c:v>6.0000000000000032E-2</c:v>
                </c:pt>
                <c:pt idx="5">
                  <c:v>5.0000000000000024E-2</c:v>
                </c:pt>
              </c:numCache>
            </c:numRef>
          </c:val>
          <c:extLst>
            <c:ext xmlns:c16="http://schemas.microsoft.com/office/drawing/2014/chart" uri="{C3380CC4-5D6E-409C-BE32-E72D297353CC}">
              <c16:uniqueId val="{00000000-2B28-4347-8123-6C463270A6A3}"/>
            </c:ext>
          </c:extLst>
        </c:ser>
        <c:dLbls>
          <c:showLegendKey val="0"/>
          <c:showVal val="0"/>
          <c:showCatName val="0"/>
          <c:showSerName val="0"/>
          <c:showPercent val="1"/>
          <c:showBubbleSize val="0"/>
          <c:showLeaderLines val="1"/>
        </c:dLbls>
        <c:firstSliceAng val="0"/>
        <c:holeSize val="50"/>
      </c:doughnutChart>
    </c:plotArea>
    <c:legend>
      <c:legendPos val="r"/>
      <c:overlay val="0"/>
      <c:txPr>
        <a:bodyPr/>
        <a:lstStyle/>
        <a:p>
          <a:pPr>
            <a:defRPr lang="en-CA"/>
          </a:pPr>
          <a:endParaRPr lang="en-US"/>
        </a:p>
      </c:txPr>
    </c:legend>
    <c:plotVisOnly val="1"/>
    <c:dispBlanksAs val="zero"/>
    <c:showDLblsOverMax val="0"/>
  </c:chart>
  <c:txPr>
    <a:bodyPr/>
    <a:lstStyle/>
    <a:p>
      <a:pPr>
        <a:defRPr sz="1800"/>
      </a:pPr>
      <a:endParaRPr lang="en-US"/>
    </a:p>
  </c:txPr>
  <c:externalData r:id="rId1">
    <c:autoUpdate val="0"/>
  </c:externalData>
</c:chartSpace>
</file>

<file path=ppt/diagrams/_rels/data2.xml.rels><?xml version="1.0" encoding="UTF-8" standalone="yes"?>
<Relationships xmlns="http://schemas.openxmlformats.org/package/2006/relationships"><Relationship Id="rId1" Type="http://schemas.openxmlformats.org/officeDocument/2006/relationships/hyperlink" Target="mailto:raman.dua@savemax.com"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mailto:raman.dua@savemax.com"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0A8930-1E43-46C7-AADB-7554DFB12360}" type="doc">
      <dgm:prSet loTypeId="urn:microsoft.com/office/officeart/2005/8/layout/process1" loCatId="process" qsTypeId="urn:microsoft.com/office/officeart/2005/8/quickstyle/simple1" qsCatId="simple" csTypeId="urn:microsoft.com/office/officeart/2005/8/colors/colorful2" csCatId="colorful" phldr="1"/>
      <dgm:spPr/>
    </dgm:pt>
    <dgm:pt modelId="{A9F472C0-5610-412A-B147-5A9AA0C6747C}">
      <dgm:prSet phldrT="[Text]"/>
      <dgm:spPr/>
      <dgm:t>
        <a:bodyPr/>
        <a:lstStyle/>
        <a:p>
          <a:r>
            <a:rPr lang="en-CA" dirty="0"/>
            <a:t>Pre-Marketing</a:t>
          </a:r>
        </a:p>
      </dgm:t>
    </dgm:pt>
    <dgm:pt modelId="{9510F25F-A67D-4BC6-BB82-E9B581667762}" type="parTrans" cxnId="{C898DE4C-760C-4624-BE5A-BC42F88617D2}">
      <dgm:prSet/>
      <dgm:spPr/>
      <dgm:t>
        <a:bodyPr/>
        <a:lstStyle/>
        <a:p>
          <a:endParaRPr lang="en-CA"/>
        </a:p>
      </dgm:t>
    </dgm:pt>
    <dgm:pt modelId="{CDC92F88-425C-4886-B92A-5D31A58DE1B1}" type="sibTrans" cxnId="{C898DE4C-760C-4624-BE5A-BC42F88617D2}">
      <dgm:prSet/>
      <dgm:spPr/>
      <dgm:t>
        <a:bodyPr/>
        <a:lstStyle/>
        <a:p>
          <a:endParaRPr lang="en-CA"/>
        </a:p>
      </dgm:t>
    </dgm:pt>
    <dgm:pt modelId="{E7407E5F-6E31-4C8A-B234-26F0CFFBBC91}">
      <dgm:prSet phldrT="[Text]"/>
      <dgm:spPr/>
      <dgm:t>
        <a:bodyPr/>
        <a:lstStyle/>
        <a:p>
          <a:r>
            <a:rPr lang="en-CA" dirty="0"/>
            <a:t>Marketing</a:t>
          </a:r>
        </a:p>
      </dgm:t>
    </dgm:pt>
    <dgm:pt modelId="{E066789C-F196-468B-B055-3B3E150E5511}" type="parTrans" cxnId="{FB89C327-84BE-4176-A01D-FF153C6A7017}">
      <dgm:prSet/>
      <dgm:spPr/>
      <dgm:t>
        <a:bodyPr/>
        <a:lstStyle/>
        <a:p>
          <a:endParaRPr lang="en-CA"/>
        </a:p>
      </dgm:t>
    </dgm:pt>
    <dgm:pt modelId="{E427D22A-E87A-437F-BDDF-CE6857263C8D}" type="sibTrans" cxnId="{FB89C327-84BE-4176-A01D-FF153C6A7017}">
      <dgm:prSet/>
      <dgm:spPr/>
      <dgm:t>
        <a:bodyPr/>
        <a:lstStyle/>
        <a:p>
          <a:endParaRPr lang="en-CA"/>
        </a:p>
      </dgm:t>
    </dgm:pt>
    <dgm:pt modelId="{11650622-669B-4D46-825D-FC33EF39DEC5}">
      <dgm:prSet phldrT="[Text]"/>
      <dgm:spPr/>
      <dgm:t>
        <a:bodyPr/>
        <a:lstStyle/>
        <a:p>
          <a:r>
            <a:rPr lang="en-CA" dirty="0"/>
            <a:t>Post-Marketing</a:t>
          </a:r>
        </a:p>
      </dgm:t>
    </dgm:pt>
    <dgm:pt modelId="{F19FBB22-FADF-4A81-9898-533DFCEA270E}" type="parTrans" cxnId="{B8165295-4D4A-4B55-AF29-194FD0C0BEA3}">
      <dgm:prSet/>
      <dgm:spPr/>
      <dgm:t>
        <a:bodyPr/>
        <a:lstStyle/>
        <a:p>
          <a:endParaRPr lang="en-CA"/>
        </a:p>
      </dgm:t>
    </dgm:pt>
    <dgm:pt modelId="{D2E9D290-7E5A-44A5-9447-38560529188A}" type="sibTrans" cxnId="{B8165295-4D4A-4B55-AF29-194FD0C0BEA3}">
      <dgm:prSet/>
      <dgm:spPr/>
      <dgm:t>
        <a:bodyPr/>
        <a:lstStyle/>
        <a:p>
          <a:endParaRPr lang="en-CA"/>
        </a:p>
      </dgm:t>
    </dgm:pt>
    <dgm:pt modelId="{12A6C58C-8242-44AC-A999-A5F6F50E4E5A}" type="pres">
      <dgm:prSet presAssocID="{C20A8930-1E43-46C7-AADB-7554DFB12360}" presName="Name0" presStyleCnt="0">
        <dgm:presLayoutVars>
          <dgm:dir/>
          <dgm:resizeHandles val="exact"/>
        </dgm:presLayoutVars>
      </dgm:prSet>
      <dgm:spPr/>
    </dgm:pt>
    <dgm:pt modelId="{9B93978C-F5FE-45B9-A62B-D651A641D242}" type="pres">
      <dgm:prSet presAssocID="{A9F472C0-5610-412A-B147-5A9AA0C6747C}" presName="node" presStyleLbl="node1" presStyleIdx="0" presStyleCnt="3">
        <dgm:presLayoutVars>
          <dgm:bulletEnabled val="1"/>
        </dgm:presLayoutVars>
      </dgm:prSet>
      <dgm:spPr/>
    </dgm:pt>
    <dgm:pt modelId="{BB7E4B22-B4AF-4854-92FC-87E311599524}" type="pres">
      <dgm:prSet presAssocID="{CDC92F88-425C-4886-B92A-5D31A58DE1B1}" presName="sibTrans" presStyleLbl="sibTrans2D1" presStyleIdx="0" presStyleCnt="2"/>
      <dgm:spPr/>
    </dgm:pt>
    <dgm:pt modelId="{FEC8E5A6-E23E-43E1-8644-2520E6D7D070}" type="pres">
      <dgm:prSet presAssocID="{CDC92F88-425C-4886-B92A-5D31A58DE1B1}" presName="connectorText" presStyleLbl="sibTrans2D1" presStyleIdx="0" presStyleCnt="2"/>
      <dgm:spPr/>
    </dgm:pt>
    <dgm:pt modelId="{F35558E1-88FB-4192-8FB3-2A49F1B28BE2}" type="pres">
      <dgm:prSet presAssocID="{E7407E5F-6E31-4C8A-B234-26F0CFFBBC91}" presName="node" presStyleLbl="node1" presStyleIdx="1" presStyleCnt="3">
        <dgm:presLayoutVars>
          <dgm:bulletEnabled val="1"/>
        </dgm:presLayoutVars>
      </dgm:prSet>
      <dgm:spPr/>
    </dgm:pt>
    <dgm:pt modelId="{10B31767-9997-41CD-B7EE-702B80EB28FD}" type="pres">
      <dgm:prSet presAssocID="{E427D22A-E87A-437F-BDDF-CE6857263C8D}" presName="sibTrans" presStyleLbl="sibTrans2D1" presStyleIdx="1" presStyleCnt="2"/>
      <dgm:spPr/>
    </dgm:pt>
    <dgm:pt modelId="{7FD0864C-AF99-4F72-AA68-48BF2E26FF1D}" type="pres">
      <dgm:prSet presAssocID="{E427D22A-E87A-437F-BDDF-CE6857263C8D}" presName="connectorText" presStyleLbl="sibTrans2D1" presStyleIdx="1" presStyleCnt="2"/>
      <dgm:spPr/>
    </dgm:pt>
    <dgm:pt modelId="{DA608E36-C565-4E7D-832F-5CB3261FBA60}" type="pres">
      <dgm:prSet presAssocID="{11650622-669B-4D46-825D-FC33EF39DEC5}" presName="node" presStyleLbl="node1" presStyleIdx="2" presStyleCnt="3">
        <dgm:presLayoutVars>
          <dgm:bulletEnabled val="1"/>
        </dgm:presLayoutVars>
      </dgm:prSet>
      <dgm:spPr/>
    </dgm:pt>
  </dgm:ptLst>
  <dgm:cxnLst>
    <dgm:cxn modelId="{FB89C327-84BE-4176-A01D-FF153C6A7017}" srcId="{C20A8930-1E43-46C7-AADB-7554DFB12360}" destId="{E7407E5F-6E31-4C8A-B234-26F0CFFBBC91}" srcOrd="1" destOrd="0" parTransId="{E066789C-F196-468B-B055-3B3E150E5511}" sibTransId="{E427D22A-E87A-437F-BDDF-CE6857263C8D}"/>
    <dgm:cxn modelId="{C898DE4C-760C-4624-BE5A-BC42F88617D2}" srcId="{C20A8930-1E43-46C7-AADB-7554DFB12360}" destId="{A9F472C0-5610-412A-B147-5A9AA0C6747C}" srcOrd="0" destOrd="0" parTransId="{9510F25F-A67D-4BC6-BB82-E9B581667762}" sibTransId="{CDC92F88-425C-4886-B92A-5D31A58DE1B1}"/>
    <dgm:cxn modelId="{290DFD87-8416-4DD8-B38B-E754103562F7}" type="presOf" srcId="{C20A8930-1E43-46C7-AADB-7554DFB12360}" destId="{12A6C58C-8242-44AC-A999-A5F6F50E4E5A}" srcOrd="0" destOrd="0" presId="urn:microsoft.com/office/officeart/2005/8/layout/process1"/>
    <dgm:cxn modelId="{B8165295-4D4A-4B55-AF29-194FD0C0BEA3}" srcId="{C20A8930-1E43-46C7-AADB-7554DFB12360}" destId="{11650622-669B-4D46-825D-FC33EF39DEC5}" srcOrd="2" destOrd="0" parTransId="{F19FBB22-FADF-4A81-9898-533DFCEA270E}" sibTransId="{D2E9D290-7E5A-44A5-9447-38560529188A}"/>
    <dgm:cxn modelId="{10CFCDA1-1164-4371-A557-A7DBCB65CE90}" type="presOf" srcId="{CDC92F88-425C-4886-B92A-5D31A58DE1B1}" destId="{FEC8E5A6-E23E-43E1-8644-2520E6D7D070}" srcOrd="1" destOrd="0" presId="urn:microsoft.com/office/officeart/2005/8/layout/process1"/>
    <dgm:cxn modelId="{D4A240A2-8670-4B09-A3D4-B82B6D173D09}" type="presOf" srcId="{A9F472C0-5610-412A-B147-5A9AA0C6747C}" destId="{9B93978C-F5FE-45B9-A62B-D651A641D242}" srcOrd="0" destOrd="0" presId="urn:microsoft.com/office/officeart/2005/8/layout/process1"/>
    <dgm:cxn modelId="{A68544A9-C7EE-4967-9874-B4B4CFF9062B}" type="presOf" srcId="{E7407E5F-6E31-4C8A-B234-26F0CFFBBC91}" destId="{F35558E1-88FB-4192-8FB3-2A49F1B28BE2}" srcOrd="0" destOrd="0" presId="urn:microsoft.com/office/officeart/2005/8/layout/process1"/>
    <dgm:cxn modelId="{CB3662AF-9700-4AD5-A864-B5C2763B3D5A}" type="presOf" srcId="{11650622-669B-4D46-825D-FC33EF39DEC5}" destId="{DA608E36-C565-4E7D-832F-5CB3261FBA60}" srcOrd="0" destOrd="0" presId="urn:microsoft.com/office/officeart/2005/8/layout/process1"/>
    <dgm:cxn modelId="{428DCCE1-1F47-4EAE-9C4A-65CECED97113}" type="presOf" srcId="{E427D22A-E87A-437F-BDDF-CE6857263C8D}" destId="{10B31767-9997-41CD-B7EE-702B80EB28FD}" srcOrd="0" destOrd="0" presId="urn:microsoft.com/office/officeart/2005/8/layout/process1"/>
    <dgm:cxn modelId="{AF1BE1F9-C2CB-4890-A0F1-086266E0387E}" type="presOf" srcId="{E427D22A-E87A-437F-BDDF-CE6857263C8D}" destId="{7FD0864C-AF99-4F72-AA68-48BF2E26FF1D}" srcOrd="1" destOrd="0" presId="urn:microsoft.com/office/officeart/2005/8/layout/process1"/>
    <dgm:cxn modelId="{95A3A6FE-0922-4E36-8709-524A3C045045}" type="presOf" srcId="{CDC92F88-425C-4886-B92A-5D31A58DE1B1}" destId="{BB7E4B22-B4AF-4854-92FC-87E311599524}" srcOrd="0" destOrd="0" presId="urn:microsoft.com/office/officeart/2005/8/layout/process1"/>
    <dgm:cxn modelId="{40E91529-B27B-4DF2-B902-182EAFCEB484}" type="presParOf" srcId="{12A6C58C-8242-44AC-A999-A5F6F50E4E5A}" destId="{9B93978C-F5FE-45B9-A62B-D651A641D242}" srcOrd="0" destOrd="0" presId="urn:microsoft.com/office/officeart/2005/8/layout/process1"/>
    <dgm:cxn modelId="{2C0A7084-F6BB-4202-9491-8650D6ADD7B3}" type="presParOf" srcId="{12A6C58C-8242-44AC-A999-A5F6F50E4E5A}" destId="{BB7E4B22-B4AF-4854-92FC-87E311599524}" srcOrd="1" destOrd="0" presId="urn:microsoft.com/office/officeart/2005/8/layout/process1"/>
    <dgm:cxn modelId="{5F1691F4-5602-4E4D-91A9-1E717D6CAEE4}" type="presParOf" srcId="{BB7E4B22-B4AF-4854-92FC-87E311599524}" destId="{FEC8E5A6-E23E-43E1-8644-2520E6D7D070}" srcOrd="0" destOrd="0" presId="urn:microsoft.com/office/officeart/2005/8/layout/process1"/>
    <dgm:cxn modelId="{34E35EED-05C6-4234-B268-DFE16BCC0F14}" type="presParOf" srcId="{12A6C58C-8242-44AC-A999-A5F6F50E4E5A}" destId="{F35558E1-88FB-4192-8FB3-2A49F1B28BE2}" srcOrd="2" destOrd="0" presId="urn:microsoft.com/office/officeart/2005/8/layout/process1"/>
    <dgm:cxn modelId="{7E3D7F45-4AB5-4329-B766-A05AEDC170AA}" type="presParOf" srcId="{12A6C58C-8242-44AC-A999-A5F6F50E4E5A}" destId="{10B31767-9997-41CD-B7EE-702B80EB28FD}" srcOrd="3" destOrd="0" presId="urn:microsoft.com/office/officeart/2005/8/layout/process1"/>
    <dgm:cxn modelId="{9A645B39-D01B-426E-A548-BA050AF24D60}" type="presParOf" srcId="{10B31767-9997-41CD-B7EE-702B80EB28FD}" destId="{7FD0864C-AF99-4F72-AA68-48BF2E26FF1D}" srcOrd="0" destOrd="0" presId="urn:microsoft.com/office/officeart/2005/8/layout/process1"/>
    <dgm:cxn modelId="{815670B5-7B59-43A8-8225-B9B64DF83E04}" type="presParOf" srcId="{12A6C58C-8242-44AC-A999-A5F6F50E4E5A}" destId="{DA608E36-C565-4E7D-832F-5CB3261FBA60}"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E1AA64-9ED6-4F30-86AE-3F0FB9FACE6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E56A3DF-93E8-4783-A0C1-6D0A2D750539}">
      <dgm:prSet/>
      <dgm:spPr/>
      <dgm:t>
        <a:bodyPr/>
        <a:lstStyle/>
        <a:p>
          <a:pPr>
            <a:lnSpc>
              <a:spcPct val="100000"/>
            </a:lnSpc>
            <a:defRPr cap="all"/>
          </a:pPr>
          <a:r>
            <a:rPr lang="en-US" b="1"/>
            <a:t>Mobile  647.225.5780</a:t>
          </a:r>
          <a:endParaRPr lang="en-US"/>
        </a:p>
      </dgm:t>
    </dgm:pt>
    <dgm:pt modelId="{866094E9-4152-423E-8C1F-9F53204507FB}" type="parTrans" cxnId="{A3A7E8E8-BD4F-420D-9383-8BA43F2F8B3F}">
      <dgm:prSet/>
      <dgm:spPr/>
      <dgm:t>
        <a:bodyPr/>
        <a:lstStyle/>
        <a:p>
          <a:endParaRPr lang="en-US"/>
        </a:p>
      </dgm:t>
    </dgm:pt>
    <dgm:pt modelId="{FA1A4ACC-5FE4-48AD-A8E1-726C4CF7D65F}" type="sibTrans" cxnId="{A3A7E8E8-BD4F-420D-9383-8BA43F2F8B3F}">
      <dgm:prSet/>
      <dgm:spPr/>
      <dgm:t>
        <a:bodyPr/>
        <a:lstStyle/>
        <a:p>
          <a:endParaRPr lang="en-US"/>
        </a:p>
      </dgm:t>
    </dgm:pt>
    <dgm:pt modelId="{FC6D4F10-44F6-4052-8DB4-37F64D49CF96}">
      <dgm:prSet/>
      <dgm:spPr/>
      <dgm:t>
        <a:bodyPr/>
        <a:lstStyle/>
        <a:p>
          <a:pPr>
            <a:lnSpc>
              <a:spcPct val="100000"/>
            </a:lnSpc>
            <a:defRPr cap="all"/>
          </a:pPr>
          <a:r>
            <a:rPr lang="en-US" b="1"/>
            <a:t>Office:  905.459.7900</a:t>
          </a:r>
          <a:endParaRPr lang="en-US"/>
        </a:p>
      </dgm:t>
    </dgm:pt>
    <dgm:pt modelId="{A9F70490-AF87-48E0-A019-6FA10552673A}" type="parTrans" cxnId="{A94F0108-7C7B-4829-80EC-E14F51BCF98D}">
      <dgm:prSet/>
      <dgm:spPr/>
      <dgm:t>
        <a:bodyPr/>
        <a:lstStyle/>
        <a:p>
          <a:endParaRPr lang="en-US"/>
        </a:p>
      </dgm:t>
    </dgm:pt>
    <dgm:pt modelId="{2085180A-371F-489F-831F-5E970650608C}" type="sibTrans" cxnId="{A94F0108-7C7B-4829-80EC-E14F51BCF98D}">
      <dgm:prSet/>
      <dgm:spPr/>
      <dgm:t>
        <a:bodyPr/>
        <a:lstStyle/>
        <a:p>
          <a:endParaRPr lang="en-US"/>
        </a:p>
      </dgm:t>
    </dgm:pt>
    <dgm:pt modelId="{60003571-6507-4AEA-ACFB-4CBA4C43A3A9}">
      <dgm:prSet/>
      <dgm:spPr/>
      <dgm:t>
        <a:bodyPr/>
        <a:lstStyle/>
        <a:p>
          <a:pPr>
            <a:lnSpc>
              <a:spcPct val="100000"/>
            </a:lnSpc>
            <a:defRPr cap="all"/>
          </a:pPr>
          <a:r>
            <a:rPr lang="en-US" b="1"/>
            <a:t>Email :</a:t>
          </a:r>
          <a:r>
            <a:rPr lang="en-US"/>
            <a:t>  </a:t>
          </a:r>
          <a:r>
            <a:rPr lang="en-US" b="1">
              <a:hlinkClick xmlns:r="http://schemas.openxmlformats.org/officeDocument/2006/relationships" r:id="rId1"/>
            </a:rPr>
            <a:t>raman.dua@savemax.com</a:t>
          </a:r>
          <a:r>
            <a:rPr lang="en-US" b="1"/>
            <a:t> </a:t>
          </a:r>
          <a:endParaRPr lang="en-US"/>
        </a:p>
      </dgm:t>
    </dgm:pt>
    <dgm:pt modelId="{8A9E881E-0274-45BF-9E38-7ECEC68ADDF0}" type="parTrans" cxnId="{0F72F24E-EC09-4FB5-85D3-CBF267285C39}">
      <dgm:prSet/>
      <dgm:spPr/>
      <dgm:t>
        <a:bodyPr/>
        <a:lstStyle/>
        <a:p>
          <a:endParaRPr lang="en-US"/>
        </a:p>
      </dgm:t>
    </dgm:pt>
    <dgm:pt modelId="{4B7F3E04-EE2A-44D0-8EE0-B65DE78D6DD1}" type="sibTrans" cxnId="{0F72F24E-EC09-4FB5-85D3-CBF267285C39}">
      <dgm:prSet/>
      <dgm:spPr/>
      <dgm:t>
        <a:bodyPr/>
        <a:lstStyle/>
        <a:p>
          <a:endParaRPr lang="en-US"/>
        </a:p>
      </dgm:t>
    </dgm:pt>
    <dgm:pt modelId="{D8DF2719-5313-4012-9FC7-E0EE40251A2A}" type="pres">
      <dgm:prSet presAssocID="{91E1AA64-9ED6-4F30-86AE-3F0FB9FACE6F}" presName="vert0" presStyleCnt="0">
        <dgm:presLayoutVars>
          <dgm:dir/>
          <dgm:animOne val="branch"/>
          <dgm:animLvl val="lvl"/>
        </dgm:presLayoutVars>
      </dgm:prSet>
      <dgm:spPr/>
    </dgm:pt>
    <dgm:pt modelId="{5F347B94-974B-4634-A447-F56B10048FCE}" type="pres">
      <dgm:prSet presAssocID="{1E56A3DF-93E8-4783-A0C1-6D0A2D750539}" presName="thickLine" presStyleLbl="alignNode1" presStyleIdx="0" presStyleCnt="3"/>
      <dgm:spPr/>
    </dgm:pt>
    <dgm:pt modelId="{F56BB2B4-7345-4754-860F-C4E800B32372}" type="pres">
      <dgm:prSet presAssocID="{1E56A3DF-93E8-4783-A0C1-6D0A2D750539}" presName="horz1" presStyleCnt="0"/>
      <dgm:spPr/>
    </dgm:pt>
    <dgm:pt modelId="{158C01C9-9BC7-419A-A63C-86B59469AED7}" type="pres">
      <dgm:prSet presAssocID="{1E56A3DF-93E8-4783-A0C1-6D0A2D750539}" presName="tx1" presStyleLbl="revTx" presStyleIdx="0" presStyleCnt="3"/>
      <dgm:spPr/>
    </dgm:pt>
    <dgm:pt modelId="{66185679-5AA8-443D-A6EA-94A76C21678F}" type="pres">
      <dgm:prSet presAssocID="{1E56A3DF-93E8-4783-A0C1-6D0A2D750539}" presName="vert1" presStyleCnt="0"/>
      <dgm:spPr/>
    </dgm:pt>
    <dgm:pt modelId="{6DBD162A-B235-4AD7-B4D3-4E50EC820D4E}" type="pres">
      <dgm:prSet presAssocID="{FC6D4F10-44F6-4052-8DB4-37F64D49CF96}" presName="thickLine" presStyleLbl="alignNode1" presStyleIdx="1" presStyleCnt="3"/>
      <dgm:spPr/>
    </dgm:pt>
    <dgm:pt modelId="{01F91D7D-7CF5-46AC-B695-21177A313999}" type="pres">
      <dgm:prSet presAssocID="{FC6D4F10-44F6-4052-8DB4-37F64D49CF96}" presName="horz1" presStyleCnt="0"/>
      <dgm:spPr/>
    </dgm:pt>
    <dgm:pt modelId="{06FEA476-2B97-4880-815A-403848A9A735}" type="pres">
      <dgm:prSet presAssocID="{FC6D4F10-44F6-4052-8DB4-37F64D49CF96}" presName="tx1" presStyleLbl="revTx" presStyleIdx="1" presStyleCnt="3"/>
      <dgm:spPr/>
    </dgm:pt>
    <dgm:pt modelId="{712E7EB6-FB79-498A-BF79-581FFAA42AD7}" type="pres">
      <dgm:prSet presAssocID="{FC6D4F10-44F6-4052-8DB4-37F64D49CF96}" presName="vert1" presStyleCnt="0"/>
      <dgm:spPr/>
    </dgm:pt>
    <dgm:pt modelId="{D2C9BD92-4ADD-4B09-A61F-F436E0A4486C}" type="pres">
      <dgm:prSet presAssocID="{60003571-6507-4AEA-ACFB-4CBA4C43A3A9}" presName="thickLine" presStyleLbl="alignNode1" presStyleIdx="2" presStyleCnt="3"/>
      <dgm:spPr/>
    </dgm:pt>
    <dgm:pt modelId="{908B5B87-ACA7-4737-BBC4-D12787DFFD15}" type="pres">
      <dgm:prSet presAssocID="{60003571-6507-4AEA-ACFB-4CBA4C43A3A9}" presName="horz1" presStyleCnt="0"/>
      <dgm:spPr/>
    </dgm:pt>
    <dgm:pt modelId="{F1D64FE0-0B6F-4677-9C8A-8ACDBCD3D0F6}" type="pres">
      <dgm:prSet presAssocID="{60003571-6507-4AEA-ACFB-4CBA4C43A3A9}" presName="tx1" presStyleLbl="revTx" presStyleIdx="2" presStyleCnt="3"/>
      <dgm:spPr/>
    </dgm:pt>
    <dgm:pt modelId="{9A9F39BA-D4F3-479D-98C1-88240BBDA7CF}" type="pres">
      <dgm:prSet presAssocID="{60003571-6507-4AEA-ACFB-4CBA4C43A3A9}" presName="vert1" presStyleCnt="0"/>
      <dgm:spPr/>
    </dgm:pt>
  </dgm:ptLst>
  <dgm:cxnLst>
    <dgm:cxn modelId="{A94F0108-7C7B-4829-80EC-E14F51BCF98D}" srcId="{91E1AA64-9ED6-4F30-86AE-3F0FB9FACE6F}" destId="{FC6D4F10-44F6-4052-8DB4-37F64D49CF96}" srcOrd="1" destOrd="0" parTransId="{A9F70490-AF87-48E0-A019-6FA10552673A}" sibTransId="{2085180A-371F-489F-831F-5E970650608C}"/>
    <dgm:cxn modelId="{326F5A3B-212B-49B9-984B-E464EBF2D807}" type="presOf" srcId="{91E1AA64-9ED6-4F30-86AE-3F0FB9FACE6F}" destId="{D8DF2719-5313-4012-9FC7-E0EE40251A2A}" srcOrd="0" destOrd="0" presId="urn:microsoft.com/office/officeart/2008/layout/LinedList"/>
    <dgm:cxn modelId="{0F72F24E-EC09-4FB5-85D3-CBF267285C39}" srcId="{91E1AA64-9ED6-4F30-86AE-3F0FB9FACE6F}" destId="{60003571-6507-4AEA-ACFB-4CBA4C43A3A9}" srcOrd="2" destOrd="0" parTransId="{8A9E881E-0274-45BF-9E38-7ECEC68ADDF0}" sibTransId="{4B7F3E04-EE2A-44D0-8EE0-B65DE78D6DD1}"/>
    <dgm:cxn modelId="{8199B551-5484-400E-81B0-5CA7DC35E62F}" type="presOf" srcId="{1E56A3DF-93E8-4783-A0C1-6D0A2D750539}" destId="{158C01C9-9BC7-419A-A63C-86B59469AED7}" srcOrd="0" destOrd="0" presId="urn:microsoft.com/office/officeart/2008/layout/LinedList"/>
    <dgm:cxn modelId="{0DBEE9AF-03B4-44E1-8DB1-976AE281B9F0}" type="presOf" srcId="{FC6D4F10-44F6-4052-8DB4-37F64D49CF96}" destId="{06FEA476-2B97-4880-815A-403848A9A735}" srcOrd="0" destOrd="0" presId="urn:microsoft.com/office/officeart/2008/layout/LinedList"/>
    <dgm:cxn modelId="{8BBB16C9-BF1C-4274-9656-9D511AF04A35}" type="presOf" srcId="{60003571-6507-4AEA-ACFB-4CBA4C43A3A9}" destId="{F1D64FE0-0B6F-4677-9C8A-8ACDBCD3D0F6}" srcOrd="0" destOrd="0" presId="urn:microsoft.com/office/officeart/2008/layout/LinedList"/>
    <dgm:cxn modelId="{A3A7E8E8-BD4F-420D-9383-8BA43F2F8B3F}" srcId="{91E1AA64-9ED6-4F30-86AE-3F0FB9FACE6F}" destId="{1E56A3DF-93E8-4783-A0C1-6D0A2D750539}" srcOrd="0" destOrd="0" parTransId="{866094E9-4152-423E-8C1F-9F53204507FB}" sibTransId="{FA1A4ACC-5FE4-48AD-A8E1-726C4CF7D65F}"/>
    <dgm:cxn modelId="{3ABD7941-90A4-4377-AF78-DCCA53D5CAAC}" type="presParOf" srcId="{D8DF2719-5313-4012-9FC7-E0EE40251A2A}" destId="{5F347B94-974B-4634-A447-F56B10048FCE}" srcOrd="0" destOrd="0" presId="urn:microsoft.com/office/officeart/2008/layout/LinedList"/>
    <dgm:cxn modelId="{C0CA2957-9EAC-4227-8600-05BE8DBC8405}" type="presParOf" srcId="{D8DF2719-5313-4012-9FC7-E0EE40251A2A}" destId="{F56BB2B4-7345-4754-860F-C4E800B32372}" srcOrd="1" destOrd="0" presId="urn:microsoft.com/office/officeart/2008/layout/LinedList"/>
    <dgm:cxn modelId="{36558179-31B8-4E58-AD4B-5CE00DA4763E}" type="presParOf" srcId="{F56BB2B4-7345-4754-860F-C4E800B32372}" destId="{158C01C9-9BC7-419A-A63C-86B59469AED7}" srcOrd="0" destOrd="0" presId="urn:microsoft.com/office/officeart/2008/layout/LinedList"/>
    <dgm:cxn modelId="{5CEB809F-5C7C-465E-A17C-44CCB5533209}" type="presParOf" srcId="{F56BB2B4-7345-4754-860F-C4E800B32372}" destId="{66185679-5AA8-443D-A6EA-94A76C21678F}" srcOrd="1" destOrd="0" presId="urn:microsoft.com/office/officeart/2008/layout/LinedList"/>
    <dgm:cxn modelId="{0BCC04EA-0115-4E52-A4D2-49290442B183}" type="presParOf" srcId="{D8DF2719-5313-4012-9FC7-E0EE40251A2A}" destId="{6DBD162A-B235-4AD7-B4D3-4E50EC820D4E}" srcOrd="2" destOrd="0" presId="urn:microsoft.com/office/officeart/2008/layout/LinedList"/>
    <dgm:cxn modelId="{5CBDD5CC-DE0E-4437-B1CF-1713B0E6B73E}" type="presParOf" srcId="{D8DF2719-5313-4012-9FC7-E0EE40251A2A}" destId="{01F91D7D-7CF5-46AC-B695-21177A313999}" srcOrd="3" destOrd="0" presId="urn:microsoft.com/office/officeart/2008/layout/LinedList"/>
    <dgm:cxn modelId="{EA940D08-1724-4BE4-968E-84D4E8D3F7A4}" type="presParOf" srcId="{01F91D7D-7CF5-46AC-B695-21177A313999}" destId="{06FEA476-2B97-4880-815A-403848A9A735}" srcOrd="0" destOrd="0" presId="urn:microsoft.com/office/officeart/2008/layout/LinedList"/>
    <dgm:cxn modelId="{CEBA77F9-3CE7-4ED4-83AE-B1C041F108D2}" type="presParOf" srcId="{01F91D7D-7CF5-46AC-B695-21177A313999}" destId="{712E7EB6-FB79-498A-BF79-581FFAA42AD7}" srcOrd="1" destOrd="0" presId="urn:microsoft.com/office/officeart/2008/layout/LinedList"/>
    <dgm:cxn modelId="{0691858C-CAEC-4880-9513-265B0E4DEDA8}" type="presParOf" srcId="{D8DF2719-5313-4012-9FC7-E0EE40251A2A}" destId="{D2C9BD92-4ADD-4B09-A61F-F436E0A4486C}" srcOrd="4" destOrd="0" presId="urn:microsoft.com/office/officeart/2008/layout/LinedList"/>
    <dgm:cxn modelId="{993AD45D-410F-4EED-98F9-B0F3BDBBCBEF}" type="presParOf" srcId="{D8DF2719-5313-4012-9FC7-E0EE40251A2A}" destId="{908B5B87-ACA7-4737-BBC4-D12787DFFD15}" srcOrd="5" destOrd="0" presId="urn:microsoft.com/office/officeart/2008/layout/LinedList"/>
    <dgm:cxn modelId="{AABE277B-784C-46C3-B26E-85400BB11299}" type="presParOf" srcId="{908B5B87-ACA7-4737-BBC4-D12787DFFD15}" destId="{F1D64FE0-0B6F-4677-9C8A-8ACDBCD3D0F6}" srcOrd="0" destOrd="0" presId="urn:microsoft.com/office/officeart/2008/layout/LinedList"/>
    <dgm:cxn modelId="{E925A317-C7BA-47FB-A2FF-37B40F24C4C8}" type="presParOf" srcId="{908B5B87-ACA7-4737-BBC4-D12787DFFD15}" destId="{9A9F39BA-D4F3-479D-98C1-88240BBDA7C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93978C-F5FE-45B9-A62B-D651A641D242}">
      <dsp:nvSpPr>
        <dsp:cNvPr id="0" name=""/>
        <dsp:cNvSpPr/>
      </dsp:nvSpPr>
      <dsp:spPr>
        <a:xfrm>
          <a:off x="7143" y="2068777"/>
          <a:ext cx="2135187" cy="1281112"/>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CA" sz="3300" kern="1200" dirty="0"/>
            <a:t>Pre-Marketing</a:t>
          </a:r>
        </a:p>
      </dsp:txBody>
      <dsp:txXfrm>
        <a:off x="44665" y="2106299"/>
        <a:ext cx="2060143" cy="1206068"/>
      </dsp:txXfrm>
    </dsp:sp>
    <dsp:sp modelId="{BB7E4B22-B4AF-4854-92FC-87E311599524}">
      <dsp:nvSpPr>
        <dsp:cNvPr id="0" name=""/>
        <dsp:cNvSpPr/>
      </dsp:nvSpPr>
      <dsp:spPr>
        <a:xfrm>
          <a:off x="2355850" y="2444570"/>
          <a:ext cx="452659" cy="52952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CA" sz="2200" kern="1200"/>
        </a:p>
      </dsp:txBody>
      <dsp:txXfrm>
        <a:off x="2355850" y="2550475"/>
        <a:ext cx="316861" cy="317716"/>
      </dsp:txXfrm>
    </dsp:sp>
    <dsp:sp modelId="{F35558E1-88FB-4192-8FB3-2A49F1B28BE2}">
      <dsp:nvSpPr>
        <dsp:cNvPr id="0" name=""/>
        <dsp:cNvSpPr/>
      </dsp:nvSpPr>
      <dsp:spPr>
        <a:xfrm>
          <a:off x="2996406" y="2068777"/>
          <a:ext cx="2135187" cy="1281112"/>
        </a:xfrm>
        <a:prstGeom prst="roundRect">
          <a:avLst>
            <a:gd name="adj" fmla="val 10000"/>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CA" sz="3300" kern="1200" dirty="0"/>
            <a:t>Marketing</a:t>
          </a:r>
        </a:p>
      </dsp:txBody>
      <dsp:txXfrm>
        <a:off x="3033928" y="2106299"/>
        <a:ext cx="2060143" cy="1206068"/>
      </dsp:txXfrm>
    </dsp:sp>
    <dsp:sp modelId="{10B31767-9997-41CD-B7EE-702B80EB28FD}">
      <dsp:nvSpPr>
        <dsp:cNvPr id="0" name=""/>
        <dsp:cNvSpPr/>
      </dsp:nvSpPr>
      <dsp:spPr>
        <a:xfrm>
          <a:off x="5345112" y="2444570"/>
          <a:ext cx="452659" cy="529526"/>
        </a:xfrm>
        <a:prstGeom prst="rightArrow">
          <a:avLst>
            <a:gd name="adj1" fmla="val 60000"/>
            <a:gd name="adj2" fmla="val 50000"/>
          </a:avLst>
        </a:prstGeom>
        <a:solidFill>
          <a:schemeClr val="accent2">
            <a:hueOff val="4681519"/>
            <a:satOff val="-5839"/>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CA" sz="2200" kern="1200"/>
        </a:p>
      </dsp:txBody>
      <dsp:txXfrm>
        <a:off x="5345112" y="2550475"/>
        <a:ext cx="316861" cy="317716"/>
      </dsp:txXfrm>
    </dsp:sp>
    <dsp:sp modelId="{DA608E36-C565-4E7D-832F-5CB3261FBA60}">
      <dsp:nvSpPr>
        <dsp:cNvPr id="0" name=""/>
        <dsp:cNvSpPr/>
      </dsp:nvSpPr>
      <dsp:spPr>
        <a:xfrm>
          <a:off x="5985668" y="2068777"/>
          <a:ext cx="2135187" cy="1281112"/>
        </a:xfrm>
        <a:prstGeom prst="roundRect">
          <a:avLst>
            <a:gd name="adj" fmla="val 10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CA" sz="3300" kern="1200" dirty="0"/>
            <a:t>Post-Marketing</a:t>
          </a:r>
        </a:p>
      </dsp:txBody>
      <dsp:txXfrm>
        <a:off x="6023190" y="2106299"/>
        <a:ext cx="2060143" cy="12060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347B94-974B-4634-A447-F56B10048FCE}">
      <dsp:nvSpPr>
        <dsp:cNvPr id="0" name=""/>
        <dsp:cNvSpPr/>
      </dsp:nvSpPr>
      <dsp:spPr>
        <a:xfrm>
          <a:off x="0" y="1872"/>
          <a:ext cx="670560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8C01C9-9BC7-419A-A63C-86B59469AED7}">
      <dsp:nvSpPr>
        <dsp:cNvPr id="0" name=""/>
        <dsp:cNvSpPr/>
      </dsp:nvSpPr>
      <dsp:spPr>
        <a:xfrm>
          <a:off x="0" y="1872"/>
          <a:ext cx="6705601" cy="1277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100000"/>
            </a:lnSpc>
            <a:spcBef>
              <a:spcPct val="0"/>
            </a:spcBef>
            <a:spcAft>
              <a:spcPct val="35000"/>
            </a:spcAft>
            <a:buNone/>
            <a:defRPr cap="all"/>
          </a:pPr>
          <a:r>
            <a:rPr lang="en-US" sz="3300" b="1" kern="1200"/>
            <a:t>Mobile  647.225.5780</a:t>
          </a:r>
          <a:endParaRPr lang="en-US" sz="3300" kern="1200"/>
        </a:p>
      </dsp:txBody>
      <dsp:txXfrm>
        <a:off x="0" y="1872"/>
        <a:ext cx="6705601" cy="1277218"/>
      </dsp:txXfrm>
    </dsp:sp>
    <dsp:sp modelId="{6DBD162A-B235-4AD7-B4D3-4E50EC820D4E}">
      <dsp:nvSpPr>
        <dsp:cNvPr id="0" name=""/>
        <dsp:cNvSpPr/>
      </dsp:nvSpPr>
      <dsp:spPr>
        <a:xfrm>
          <a:off x="0" y="1279090"/>
          <a:ext cx="670560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FEA476-2B97-4880-815A-403848A9A735}">
      <dsp:nvSpPr>
        <dsp:cNvPr id="0" name=""/>
        <dsp:cNvSpPr/>
      </dsp:nvSpPr>
      <dsp:spPr>
        <a:xfrm>
          <a:off x="0" y="1279090"/>
          <a:ext cx="6705601" cy="1277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100000"/>
            </a:lnSpc>
            <a:spcBef>
              <a:spcPct val="0"/>
            </a:spcBef>
            <a:spcAft>
              <a:spcPct val="35000"/>
            </a:spcAft>
            <a:buNone/>
            <a:defRPr cap="all"/>
          </a:pPr>
          <a:r>
            <a:rPr lang="en-US" sz="3300" b="1" kern="1200"/>
            <a:t>Office:  905.459.7900</a:t>
          </a:r>
          <a:endParaRPr lang="en-US" sz="3300" kern="1200"/>
        </a:p>
      </dsp:txBody>
      <dsp:txXfrm>
        <a:off x="0" y="1279090"/>
        <a:ext cx="6705601" cy="1277218"/>
      </dsp:txXfrm>
    </dsp:sp>
    <dsp:sp modelId="{D2C9BD92-4ADD-4B09-A61F-F436E0A4486C}">
      <dsp:nvSpPr>
        <dsp:cNvPr id="0" name=""/>
        <dsp:cNvSpPr/>
      </dsp:nvSpPr>
      <dsp:spPr>
        <a:xfrm>
          <a:off x="0" y="2556309"/>
          <a:ext cx="670560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D64FE0-0B6F-4677-9C8A-8ACDBCD3D0F6}">
      <dsp:nvSpPr>
        <dsp:cNvPr id="0" name=""/>
        <dsp:cNvSpPr/>
      </dsp:nvSpPr>
      <dsp:spPr>
        <a:xfrm>
          <a:off x="0" y="2556309"/>
          <a:ext cx="6705601" cy="1277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100000"/>
            </a:lnSpc>
            <a:spcBef>
              <a:spcPct val="0"/>
            </a:spcBef>
            <a:spcAft>
              <a:spcPct val="35000"/>
            </a:spcAft>
            <a:buNone/>
            <a:defRPr cap="all"/>
          </a:pPr>
          <a:r>
            <a:rPr lang="en-US" sz="3300" b="1" kern="1200"/>
            <a:t>Email :</a:t>
          </a:r>
          <a:r>
            <a:rPr lang="en-US" sz="3300" kern="1200"/>
            <a:t>  </a:t>
          </a:r>
          <a:r>
            <a:rPr lang="en-US" sz="3300" b="1" kern="1200">
              <a:hlinkClick xmlns:r="http://schemas.openxmlformats.org/officeDocument/2006/relationships" r:id="rId1"/>
            </a:rPr>
            <a:t>raman.dua@savemax.com</a:t>
          </a:r>
          <a:r>
            <a:rPr lang="en-US" sz="3300" b="1" kern="1200"/>
            <a:t> </a:t>
          </a:r>
          <a:endParaRPr lang="en-US" sz="3300" kern="1200"/>
        </a:p>
      </dsp:txBody>
      <dsp:txXfrm>
        <a:off x="0" y="2556309"/>
        <a:ext cx="6705601" cy="127721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59BCB01-C0B0-734A-9E81-6AC15CF4CB94}" type="datetimeFigureOut">
              <a:rPr lang="en-US" smtClean="0"/>
              <a:pPr/>
              <a:t>3/7/2024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DAAAA30-A9A3-2048-B382-F150D37378C1}" type="slidenum">
              <a:rPr lang="en-US" smtClean="0"/>
              <a:pPr/>
              <a:t>‹#›</a:t>
            </a:fld>
            <a:endParaRPr lang="en-US"/>
          </a:p>
        </p:txBody>
      </p:sp>
    </p:spTree>
    <p:extLst>
      <p:ext uri="{BB962C8B-B14F-4D97-AF65-F5344CB8AC3E}">
        <p14:creationId xmlns:p14="http://schemas.microsoft.com/office/powerpoint/2010/main" val="336170044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93839E-8D5B-564F-B8C7-BB8BF1A9500C}" type="datetimeFigureOut">
              <a:rPr lang="en-US" smtClean="0"/>
              <a:pPr/>
              <a:t>3/7/2024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680411-5CB4-DD4C-9486-3A46E29CB5EB}" type="slidenum">
              <a:rPr lang="en-US" smtClean="0"/>
              <a:pPr/>
              <a:t>‹#›</a:t>
            </a:fld>
            <a:endParaRPr lang="en-US"/>
          </a:p>
        </p:txBody>
      </p:sp>
    </p:spTree>
    <p:extLst>
      <p:ext uri="{BB962C8B-B14F-4D97-AF65-F5344CB8AC3E}">
        <p14:creationId xmlns:p14="http://schemas.microsoft.com/office/powerpoint/2010/main" val="90314395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a:t>Need to redo this</a:t>
            </a:r>
            <a:r>
              <a:rPr lang="en-CA" baseline="0" dirty="0"/>
              <a:t> slide.</a:t>
            </a:r>
          </a:p>
          <a:p>
            <a:endParaRPr lang="en-US" dirty="0"/>
          </a:p>
        </p:txBody>
      </p:sp>
      <p:sp>
        <p:nvSpPr>
          <p:cNvPr id="4" name="Slide Number Placeholder 3"/>
          <p:cNvSpPr>
            <a:spLocks noGrp="1"/>
          </p:cNvSpPr>
          <p:nvPr>
            <p:ph type="sldNum" sz="quarter" idx="10"/>
          </p:nvPr>
        </p:nvSpPr>
        <p:spPr/>
        <p:txBody>
          <a:bodyPr/>
          <a:lstStyle/>
          <a:p>
            <a:fld id="{A4E7CDF5-9749-4CD5-9A69-0A0366409588}" type="slidenum">
              <a:rPr lang="en-US" smtClean="0"/>
              <a:pPr/>
              <a:t>30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"OUT IN FRONT" with Experience and Dedication</a:t>
            </a:r>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dirty="0"/>
          </a:p>
        </p:txBody>
      </p:sp>
    </p:spTree>
    <p:extLst>
      <p:ext uri="{BB962C8B-B14F-4D97-AF65-F5344CB8AC3E}">
        <p14:creationId xmlns:p14="http://schemas.microsoft.com/office/powerpoint/2010/main" val="171502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"OUT IN FRONT" with Experience and Dedication</a:t>
            </a:r>
          </a:p>
        </p:txBody>
      </p:sp>
      <p:sp>
        <p:nvSpPr>
          <p:cNvPr id="6" name="Slide Number Placeholder 5"/>
          <p:cNvSpPr>
            <a:spLocks noGrp="1"/>
          </p:cNvSpPr>
          <p:nvPr>
            <p:ph type="sldNum" sz="quarter" idx="12"/>
          </p:nvPr>
        </p:nvSpPr>
        <p:spPr/>
        <p:txBody>
          <a:bodyPr/>
          <a:lstStyle/>
          <a:p>
            <a:fld id="{767465FF-6AE2-D04B-BA93-31E32A82BF40}" type="slidenum">
              <a:rPr lang="en-US" smtClean="0"/>
              <a:pPr/>
              <a:t>‹#›</a:t>
            </a:fld>
            <a:endParaRPr lang="en-US"/>
          </a:p>
        </p:txBody>
      </p:sp>
    </p:spTree>
    <p:extLst>
      <p:ext uri="{BB962C8B-B14F-4D97-AF65-F5344CB8AC3E}">
        <p14:creationId xmlns:p14="http://schemas.microsoft.com/office/powerpoint/2010/main" val="3230155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"OUT IN FRONT" with Experience and Dedication</a:t>
            </a:r>
          </a:p>
        </p:txBody>
      </p:sp>
      <p:sp>
        <p:nvSpPr>
          <p:cNvPr id="6" name="Slide Number Placeholder 5"/>
          <p:cNvSpPr>
            <a:spLocks noGrp="1"/>
          </p:cNvSpPr>
          <p:nvPr>
            <p:ph type="sldNum" sz="quarter" idx="12"/>
          </p:nvPr>
        </p:nvSpPr>
        <p:spPr/>
        <p:txBody>
          <a:bodyPr/>
          <a:lstStyle/>
          <a:p>
            <a:fld id="{FB460C6B-DCF8-8B40-806B-9C224D535DDD}" type="slidenum">
              <a:rPr lang="en-US" smtClean="0"/>
              <a:pPr/>
              <a:t>‹#›</a:t>
            </a:fld>
            <a:endParaRPr lang="en-US"/>
          </a:p>
        </p:txBody>
      </p:sp>
    </p:spTree>
    <p:extLst>
      <p:ext uri="{BB962C8B-B14F-4D97-AF65-F5344CB8AC3E}">
        <p14:creationId xmlns:p14="http://schemas.microsoft.com/office/powerpoint/2010/main" val="2743707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tex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5067" y="2493893"/>
            <a:ext cx="8161867" cy="822019"/>
          </a:xfrm>
        </p:spPr>
        <p:txBody>
          <a:bodyPr anchor="b"/>
          <a:lstStyle>
            <a:lvl1pPr algn="ctr">
              <a:defRPr/>
            </a:lvl1pPr>
          </a:lstStyle>
          <a:p>
            <a:r>
              <a:rPr kumimoji="1" lang="en-US" altLang="ja-JP" dirty="0"/>
              <a:t>Slide title goes here</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8" name="Text Placeholder 5"/>
          <p:cNvSpPr>
            <a:spLocks noGrp="1"/>
          </p:cNvSpPr>
          <p:nvPr>
            <p:ph type="body" sz="quarter" idx="12" hasCustomPrompt="1"/>
          </p:nvPr>
        </p:nvSpPr>
        <p:spPr>
          <a:xfrm>
            <a:off x="2015067" y="3428471"/>
            <a:ext cx="8161867" cy="2161450"/>
          </a:xfrm>
        </p:spPr>
        <p:txBody>
          <a:bodyPr anchor="t"/>
          <a:lstStyle>
            <a:lvl1pPr marL="0" indent="0" algn="ctr">
              <a:spcBef>
                <a:spcPts val="0"/>
              </a:spcBef>
              <a:buFontTx/>
              <a:buNone/>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9613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2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eft image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Picture Placeholder 6"/>
          <p:cNvSpPr>
            <a:spLocks noGrp="1"/>
          </p:cNvSpPr>
          <p:nvPr>
            <p:ph type="pic" sz="quarter" idx="13"/>
          </p:nvPr>
        </p:nvSpPr>
        <p:spPr>
          <a:xfrm>
            <a:off x="935567" y="0"/>
            <a:ext cx="3816350" cy="6858000"/>
          </a:xfrm>
          <a:solidFill>
            <a:schemeClr val="accent5">
              <a:lumMod val="40000"/>
              <a:lumOff val="60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5943470" y="1846750"/>
            <a:ext cx="4954433" cy="1518442"/>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8" name="Straight Connector 7"/>
          <p:cNvCxnSpPr/>
          <p:nvPr userDrawn="1"/>
        </p:nvCxnSpPr>
        <p:spPr>
          <a:xfrm>
            <a:off x="6014720" y="3428471"/>
            <a:ext cx="617728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5"/>
          <p:cNvSpPr>
            <a:spLocks noGrp="1"/>
          </p:cNvSpPr>
          <p:nvPr>
            <p:ph type="body" sz="quarter" idx="12" hasCustomPrompt="1"/>
          </p:nvPr>
        </p:nvSpPr>
        <p:spPr>
          <a:xfrm>
            <a:off x="5956170" y="3574543"/>
            <a:ext cx="4954433" cy="2015378"/>
          </a:xfrm>
        </p:spPr>
        <p:txBody>
          <a:bodyPr anchor="t"/>
          <a:lstStyle>
            <a:lvl1pPr marL="0" indent="0" algn="just">
              <a:spcBef>
                <a:spcPts val="0"/>
              </a:spcBef>
              <a:buFontTx/>
              <a:buNone/>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81221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par>
                                <p:cTn id="12" presetID="2" presetClass="entr" presetSubtype="1" decel="100000" fill="hold" grpId="0" nodeType="withEffect">
                                  <p:stCondLst>
                                    <p:cond delay="250"/>
                                  </p:stCondLst>
                                  <p:iterate type="wd">
                                    <p:tmPct val="10000"/>
                                  </p:iterate>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0-#ppt_h/2"/>
                                          </p:val>
                                        </p:tav>
                                        <p:tav tm="100000">
                                          <p:val>
                                            <p:strVal val="#ppt_y"/>
                                          </p:val>
                                        </p:tav>
                                      </p:tavLst>
                                    </p:anim>
                                  </p:childTnLst>
                                </p:cTn>
                              </p:par>
                            </p:childTnLst>
                          </p:cTn>
                        </p:par>
                        <p:par>
                          <p:cTn id="16" fill="hold">
                            <p:stCondLst>
                              <p:cond delay="2050"/>
                            </p:stCondLst>
                            <p:childTnLst>
                              <p:par>
                                <p:cTn id="17" presetID="10" presetClass="entr" presetSubtype="0" fill="hold" grpId="0" nodeType="afterEffect">
                                  <p:stCondLst>
                                    <p:cond delay="25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9" grpId="0">
        <p:tmplLst>
          <p:tmpl>
            <p:tnLst>
              <p:par>
                <p:cTn presetID="10" presetClass="entr" presetSubtype="0"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rofile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7440083" y="0"/>
            <a:ext cx="3816350" cy="6858000"/>
          </a:xfrm>
          <a:solidFill>
            <a:schemeClr val="accent5">
              <a:lumMod val="40000"/>
              <a:lumOff val="60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Footer Placeholder 2"/>
          <p:cNvSpPr>
            <a:spLocks noGrp="1"/>
          </p:cNvSpPr>
          <p:nvPr>
            <p:ph type="ftr" sz="quarter" idx="10"/>
          </p:nvPr>
        </p:nvSpPr>
        <p:spPr>
          <a:xfrm>
            <a:off x="305405" y="6411940"/>
            <a:ext cx="4058557" cy="365125"/>
          </a:xfrm>
        </p:spPr>
        <p:txBody>
          <a:bodyPr/>
          <a:lstStyle>
            <a:lvl1pPr algn="l">
              <a:defRPr/>
            </a:lvl1pPr>
          </a:lstStyle>
          <a:p>
            <a:r>
              <a:rPr kumimoji="1" lang="en-US" altLang="ja-JP"/>
              <a:t>The Power of PowerPoint - thepopp.com</a:t>
            </a:r>
            <a:endParaRPr kumimoji="1" lang="ja-JP" altLang="en-US" dirty="0"/>
          </a:p>
        </p:txBody>
      </p:sp>
      <p:sp>
        <p:nvSpPr>
          <p:cNvPr id="7" name="Slide Number Placeholder 3"/>
          <p:cNvSpPr>
            <a:spLocks noGrp="1"/>
          </p:cNvSpPr>
          <p:nvPr>
            <p:ph type="sldNum" sz="quarter" idx="11"/>
          </p:nvPr>
        </p:nvSpPr>
        <p:spPr>
          <a:xfrm>
            <a:off x="305405" y="5919158"/>
            <a:ext cx="812800" cy="675343"/>
          </a:xfrm>
        </p:spPr>
        <p:txBody>
          <a:bodyPr/>
          <a:lstStyle>
            <a:lvl1pPr algn="l">
              <a:defRPr/>
            </a:lvl1pPr>
          </a:lstStyle>
          <a:p>
            <a:fld id="{B54AD89C-DF1E-4948-B597-5DD47B34A9CA}" type="slidenum">
              <a:rPr kumimoji="1" lang="ja-JP" altLang="en-US" smtClean="0"/>
              <a:pPr/>
              <a:t>‹#›</a:t>
            </a:fld>
            <a:endParaRPr kumimoji="1" lang="ja-JP" altLang="en-US" dirty="0"/>
          </a:p>
        </p:txBody>
      </p:sp>
      <p:sp>
        <p:nvSpPr>
          <p:cNvPr id="8" name="Title 1"/>
          <p:cNvSpPr>
            <a:spLocks noGrp="1"/>
          </p:cNvSpPr>
          <p:nvPr>
            <p:ph type="title" hasCustomPrompt="1"/>
          </p:nvPr>
        </p:nvSpPr>
        <p:spPr>
          <a:xfrm>
            <a:off x="935567" y="932536"/>
            <a:ext cx="5160433" cy="761059"/>
          </a:xfrm>
        </p:spPr>
        <p:txBody>
          <a:bodyPr anchor="t"/>
          <a:lstStyle>
            <a:lvl1pPr algn="l">
              <a:defRPr>
                <a:solidFill>
                  <a:schemeClr val="tx1"/>
                </a:solidFill>
              </a:defRPr>
            </a:lvl1pPr>
          </a:lstStyle>
          <a:p>
            <a:r>
              <a:rPr kumimoji="1" lang="en-US" altLang="ja-JP" dirty="0"/>
              <a:t>Slide title goes here</a:t>
            </a:r>
            <a:endParaRPr kumimoji="1" lang="ja-JP" altLang="en-US" dirty="0"/>
          </a:p>
        </p:txBody>
      </p:sp>
      <p:sp>
        <p:nvSpPr>
          <p:cNvPr id="9" name="Text Placeholder 5"/>
          <p:cNvSpPr>
            <a:spLocks noGrp="1"/>
          </p:cNvSpPr>
          <p:nvPr>
            <p:ph type="body" sz="quarter" idx="12" hasCustomPrompt="1"/>
          </p:nvPr>
        </p:nvSpPr>
        <p:spPr>
          <a:xfrm>
            <a:off x="935567" y="4104036"/>
            <a:ext cx="4814603" cy="1664737"/>
          </a:xfrm>
        </p:spPr>
        <p:txBody>
          <a:bodyPr anchor="t"/>
          <a:lstStyle>
            <a:lvl1pPr marL="0" indent="0" algn="just">
              <a:spcBef>
                <a:spcPts val="0"/>
              </a:spcBef>
              <a:buFontTx/>
              <a:buNone/>
              <a:defRPr>
                <a:solidFill>
                  <a:schemeClr val="tx2"/>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10" name="Text Placeholder 5"/>
          <p:cNvSpPr>
            <a:spLocks noGrp="1"/>
          </p:cNvSpPr>
          <p:nvPr>
            <p:ph type="body" sz="quarter" idx="14" hasCustomPrompt="1"/>
          </p:nvPr>
        </p:nvSpPr>
        <p:spPr>
          <a:xfrm>
            <a:off x="935567" y="2708239"/>
            <a:ext cx="4814603" cy="1350052"/>
          </a:xfrm>
        </p:spPr>
        <p:txBody>
          <a:bodyPr anchor="b">
            <a:normAutofit/>
          </a:bodyPr>
          <a:lstStyle>
            <a:lvl1pPr marL="0" indent="0" algn="just">
              <a:lnSpc>
                <a:spcPct val="100000"/>
              </a:lnSpc>
              <a:spcBef>
                <a:spcPts val="0"/>
              </a:spcBef>
              <a:buFontTx/>
              <a:buNone/>
              <a:defRPr sz="1867">
                <a:solidFill>
                  <a:schemeClr val="tx2"/>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4" name="Text Placeholder 5"/>
          <p:cNvSpPr>
            <a:spLocks noGrp="1"/>
          </p:cNvSpPr>
          <p:nvPr>
            <p:ph type="body" sz="quarter" idx="15" hasCustomPrompt="1"/>
          </p:nvPr>
        </p:nvSpPr>
        <p:spPr>
          <a:xfrm>
            <a:off x="935567" y="1505477"/>
            <a:ext cx="5160433" cy="559595"/>
          </a:xfrm>
        </p:spPr>
        <p:txBody>
          <a:bodyPr anchor="t">
            <a:noAutofit/>
          </a:bodyPr>
          <a:lstStyle>
            <a:lvl1pPr marL="0" indent="0" algn="just">
              <a:lnSpc>
                <a:spcPct val="130000"/>
              </a:lnSpc>
              <a:spcBef>
                <a:spcPts val="0"/>
              </a:spcBef>
              <a:buFontTx/>
              <a:buNone/>
              <a:defRPr sz="2400" baseline="0">
                <a:solidFill>
                  <a:schemeClr val="tx2">
                    <a:lumMod val="60000"/>
                    <a:lumOff val="40000"/>
                  </a:schemeClr>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Subtitle goes here</a:t>
            </a:r>
            <a:endParaRPr kumimoji="1" lang="ja-JP" altLang="en-US" dirty="0"/>
          </a:p>
        </p:txBody>
      </p:sp>
    </p:spTree>
    <p:extLst>
      <p:ext uri="{BB962C8B-B14F-4D97-AF65-F5344CB8AC3E}">
        <p14:creationId xmlns:p14="http://schemas.microsoft.com/office/powerpoint/2010/main" val="405717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8"/>
                                        </p:tgtEl>
                                        <p:attrNameLst>
                                          <p:attrName>style.visibility</p:attrName>
                                        </p:attrNameLst>
                                      </p:cBhvr>
                                      <p:to>
                                        <p:strVal val="visible"/>
                                      </p:to>
                                    </p:set>
                                    <p:anim calcmode="lin" valueType="num">
                                      <p:cBhvr additive="base">
                                        <p:cTn id="10" dur="1000" fill="hold"/>
                                        <p:tgtEl>
                                          <p:spTgt spid="8"/>
                                        </p:tgtEl>
                                        <p:attrNameLst>
                                          <p:attrName>ppt_x</p:attrName>
                                        </p:attrNameLst>
                                      </p:cBhvr>
                                      <p:tavLst>
                                        <p:tav tm="0">
                                          <p:val>
                                            <p:strVal val="#ppt_x"/>
                                          </p:val>
                                        </p:tav>
                                        <p:tav tm="100000">
                                          <p:val>
                                            <p:strVal val="#ppt_x"/>
                                          </p:val>
                                        </p:tav>
                                      </p:tavLst>
                                    </p:anim>
                                    <p:anim calcmode="lin" valueType="num">
                                      <p:cBhvr additive="base">
                                        <p:cTn id="11" dur="1000" fill="hold"/>
                                        <p:tgtEl>
                                          <p:spTgt spid="8"/>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2050"/>
                            </p:stCondLst>
                            <p:childTnLst>
                              <p:par>
                                <p:cTn id="17" presetID="10" presetClass="entr" presetSubtype="0" fill="hold" grpId="0" nodeType="afterEffect">
                                  <p:stCondLst>
                                    <p:cond delay="25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800"/>
                            </p:stCondLst>
                            <p:childTnLst>
                              <p:par>
                                <p:cTn id="21" presetID="10" presetClass="entr" presetSubtype="0" fill="hold" grpId="0" nodeType="afterEffect">
                                  <p:stCondLst>
                                    <p:cond delay="25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tmplLst>
          <p:tmpl>
            <p:tnLst>
              <p:par>
                <p:cTn presetID="10" presetClass="entr" presetSubtype="0"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p:tmplLst>
          <p:tmpl>
            <p:tnLst>
              <p:par>
                <p:cTn presetID="10" presetClass="entr" presetSubtype="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4" grpId="0">
        <p:tmplLst>
          <p:tmpl>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 images and text 4">
    <p:spTree>
      <p:nvGrpSpPr>
        <p:cNvPr id="1" name=""/>
        <p:cNvGrpSpPr/>
        <p:nvPr/>
      </p:nvGrpSpPr>
      <p:grpSpPr>
        <a:xfrm>
          <a:off x="0" y="0"/>
          <a:ext cx="0" cy="0"/>
          <a:chOff x="0" y="0"/>
          <a:chExt cx="0" cy="0"/>
        </a:xfrm>
      </p:grpSpPr>
      <p:sp>
        <p:nvSpPr>
          <p:cNvPr id="6" name="Picture Placeholder 6"/>
          <p:cNvSpPr>
            <a:spLocks noGrp="1"/>
          </p:cNvSpPr>
          <p:nvPr>
            <p:ph type="pic" sz="quarter" idx="16"/>
          </p:nvPr>
        </p:nvSpPr>
        <p:spPr>
          <a:xfrm>
            <a:off x="8682847" y="3705064"/>
            <a:ext cx="2213753" cy="2214095"/>
          </a:xfrm>
          <a:solidFill>
            <a:schemeClr val="accent5">
              <a:lumMod val="40000"/>
              <a:lumOff val="60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7" name="Picture Placeholder 6"/>
          <p:cNvSpPr>
            <a:spLocks noGrp="1"/>
          </p:cNvSpPr>
          <p:nvPr>
            <p:ph type="pic" sz="quarter" idx="17"/>
          </p:nvPr>
        </p:nvSpPr>
        <p:spPr>
          <a:xfrm>
            <a:off x="8682847" y="1850858"/>
            <a:ext cx="1853920" cy="1854206"/>
          </a:xfrm>
          <a:solidFill>
            <a:schemeClr val="accent5">
              <a:lumMod val="40000"/>
              <a:lumOff val="60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Picture Placeholder 6"/>
          <p:cNvSpPr>
            <a:spLocks noGrp="1"/>
          </p:cNvSpPr>
          <p:nvPr>
            <p:ph type="pic" sz="quarter" idx="15"/>
          </p:nvPr>
        </p:nvSpPr>
        <p:spPr>
          <a:xfrm>
            <a:off x="5910746" y="932536"/>
            <a:ext cx="2772101" cy="2772528"/>
          </a:xfrm>
          <a:solidFill>
            <a:schemeClr val="accent5">
              <a:lumMod val="40000"/>
              <a:lumOff val="60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Picture Placeholder 6"/>
          <p:cNvSpPr>
            <a:spLocks noGrp="1"/>
          </p:cNvSpPr>
          <p:nvPr>
            <p:ph type="pic" sz="quarter" idx="18"/>
          </p:nvPr>
        </p:nvSpPr>
        <p:spPr>
          <a:xfrm>
            <a:off x="6828927" y="3696283"/>
            <a:ext cx="1853920" cy="1854206"/>
          </a:xfrm>
          <a:solidFill>
            <a:schemeClr val="accent5">
              <a:lumMod val="40000"/>
              <a:lumOff val="60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cxnSp>
        <p:nvCxnSpPr>
          <p:cNvPr id="11" name="Straight Connector 10"/>
          <p:cNvCxnSpPr/>
          <p:nvPr userDrawn="1"/>
        </p:nvCxnSpPr>
        <p:spPr>
          <a:xfrm>
            <a:off x="1011767" y="3428471"/>
            <a:ext cx="4898979"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hasCustomPrompt="1"/>
          </p:nvPr>
        </p:nvSpPr>
        <p:spPr>
          <a:xfrm>
            <a:off x="935568" y="932537"/>
            <a:ext cx="3407833" cy="2432655"/>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3" name="Text Placeholder 5"/>
          <p:cNvSpPr>
            <a:spLocks noGrp="1"/>
          </p:cNvSpPr>
          <p:nvPr>
            <p:ph type="body" sz="quarter" idx="12" hasCustomPrompt="1"/>
          </p:nvPr>
        </p:nvSpPr>
        <p:spPr>
          <a:xfrm>
            <a:off x="948267" y="3574543"/>
            <a:ext cx="3395133" cy="2015378"/>
          </a:xfrm>
        </p:spPr>
        <p:txBody>
          <a:bodyPr anchor="t"/>
          <a:lstStyle>
            <a:lvl1pPr marL="0" indent="0" algn="just">
              <a:spcBef>
                <a:spcPts val="0"/>
              </a:spcBef>
              <a:buFontTx/>
              <a:buNone/>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64431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right)">
                                      <p:cBhvr>
                                        <p:cTn id="23" dur="500"/>
                                        <p:tgtEl>
                                          <p:spTgt spid="11"/>
                                        </p:tgtEl>
                                      </p:cBhvr>
                                    </p:animEffect>
                                  </p:childTnLst>
                                </p:cTn>
                              </p:par>
                              <p:par>
                                <p:cTn id="24" presetID="2" presetClass="entr" presetSubtype="1" decel="100000" fill="hold" grpId="0" nodeType="withEffect">
                                  <p:stCondLst>
                                    <p:cond delay="250"/>
                                  </p:stCondLst>
                                  <p:iterate type="wd">
                                    <p:tmPct val="10000"/>
                                  </p:iterate>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1000" fill="hold"/>
                                        <p:tgtEl>
                                          <p:spTgt spid="12"/>
                                        </p:tgtEl>
                                        <p:attrNameLst>
                                          <p:attrName>ppt_x</p:attrName>
                                        </p:attrNameLst>
                                      </p:cBhvr>
                                      <p:tavLst>
                                        <p:tav tm="0">
                                          <p:val>
                                            <p:strVal val="#ppt_x"/>
                                          </p:val>
                                        </p:tav>
                                        <p:tav tm="100000">
                                          <p:val>
                                            <p:strVal val="#ppt_x"/>
                                          </p:val>
                                        </p:tav>
                                      </p:tavLst>
                                    </p:anim>
                                    <p:anim calcmode="lin" valueType="num">
                                      <p:cBhvr additive="base">
                                        <p:cTn id="27" dur="1000" fill="hold"/>
                                        <p:tgtEl>
                                          <p:spTgt spid="12"/>
                                        </p:tgtEl>
                                        <p:attrNameLst>
                                          <p:attrName>ppt_y</p:attrName>
                                        </p:attrNameLst>
                                      </p:cBhvr>
                                      <p:tavLst>
                                        <p:tav tm="0">
                                          <p:val>
                                            <p:strVal val="0-#ppt_h/2"/>
                                          </p:val>
                                        </p:tav>
                                        <p:tav tm="100000">
                                          <p:val>
                                            <p:strVal val="#ppt_y"/>
                                          </p:val>
                                        </p:tav>
                                      </p:tavLst>
                                    </p:anim>
                                  </p:childTnLst>
                                </p:cTn>
                              </p:par>
                            </p:childTnLst>
                          </p:cTn>
                        </p:par>
                        <p:par>
                          <p:cTn id="28" fill="hold">
                            <p:stCondLst>
                              <p:cond delay="3550"/>
                            </p:stCondLst>
                            <p:childTnLst>
                              <p:par>
                                <p:cTn id="29" presetID="10" presetClass="entr" presetSubtype="0" fill="hold" grpId="0" nodeType="afterEffect">
                                  <p:stCondLst>
                                    <p:cond delay="25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5" grpId="0" animBg="1"/>
      <p:bldP spid="8" grpId="0" animBg="1"/>
      <p:bldP spid="12" grpId="0"/>
      <p:bldP spid="13" grpId="0">
        <p:tmplLst>
          <p:tmpl>
            <p:tnLst>
              <p:par>
                <p:cTn presetID="10" presetClass="entr" presetSubtype="0"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"OUT IN FRONT" with Experience and Dedication</a:t>
            </a:r>
          </a:p>
        </p:txBody>
      </p:sp>
      <p:sp>
        <p:nvSpPr>
          <p:cNvPr id="6" name="Slide Number Placeholder 5"/>
          <p:cNvSpPr>
            <a:spLocks noGrp="1"/>
          </p:cNvSpPr>
          <p:nvPr>
            <p:ph type="sldNum" sz="quarter" idx="12"/>
          </p:nvPr>
        </p:nvSpPr>
        <p:spPr/>
        <p:txBody>
          <a:bodyPr/>
          <a:lstStyle/>
          <a:p>
            <a:fld id="{7B479CB1-15C0-DF48-B8C5-A43A7081DADC}" type="slidenum">
              <a:rPr lang="en-US" smtClean="0"/>
              <a:pPr/>
              <a:t>‹#›</a:t>
            </a:fld>
            <a:endParaRPr lang="en-US"/>
          </a:p>
        </p:txBody>
      </p:sp>
    </p:spTree>
    <p:extLst>
      <p:ext uri="{BB962C8B-B14F-4D97-AF65-F5344CB8AC3E}">
        <p14:creationId xmlns:p14="http://schemas.microsoft.com/office/powerpoint/2010/main" val="1516332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"OUT IN FRONT" with Experience and Dedication</a:t>
            </a:r>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579659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"OUT IN FRONT" with Experience and Dedication</a:t>
            </a:r>
          </a:p>
        </p:txBody>
      </p:sp>
      <p:sp>
        <p:nvSpPr>
          <p:cNvPr id="7" name="Slide Number Placeholder 6"/>
          <p:cNvSpPr>
            <a:spLocks noGrp="1"/>
          </p:cNvSpPr>
          <p:nvPr>
            <p:ph type="sldNum" sz="quarter" idx="12"/>
          </p:nvPr>
        </p:nvSpPr>
        <p:spPr/>
        <p:txBody>
          <a:bodyPr/>
          <a:lstStyle/>
          <a:p>
            <a:fld id="{E7ED1A2C-17F5-B746-898D-E5D32508A4A2}" type="slidenum">
              <a:rPr lang="en-US" smtClean="0"/>
              <a:pPr/>
              <a:t>‹#›</a:t>
            </a:fld>
            <a:endParaRPr lang="en-US"/>
          </a:p>
        </p:txBody>
      </p:sp>
    </p:spTree>
    <p:extLst>
      <p:ext uri="{BB962C8B-B14F-4D97-AF65-F5344CB8AC3E}">
        <p14:creationId xmlns:p14="http://schemas.microsoft.com/office/powerpoint/2010/main" val="3922160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"OUT IN FRONT" with Experience and Dedication</a:t>
            </a:r>
          </a:p>
        </p:txBody>
      </p:sp>
      <p:sp>
        <p:nvSpPr>
          <p:cNvPr id="9" name="Slide Number Placeholder 8"/>
          <p:cNvSpPr>
            <a:spLocks noGrp="1"/>
          </p:cNvSpPr>
          <p:nvPr>
            <p:ph type="sldNum" sz="quarter" idx="12"/>
          </p:nvPr>
        </p:nvSpPr>
        <p:spPr/>
        <p:txBody>
          <a:bodyPr/>
          <a:lstStyle/>
          <a:p>
            <a:fld id="{248A5CF3-49E6-7D44-9A81-FF58C0810CCA}" type="slidenum">
              <a:rPr lang="en-US" smtClean="0"/>
              <a:pPr/>
              <a:t>‹#›</a:t>
            </a:fld>
            <a:endParaRPr lang="en-US"/>
          </a:p>
        </p:txBody>
      </p:sp>
    </p:spTree>
    <p:extLst>
      <p:ext uri="{BB962C8B-B14F-4D97-AF65-F5344CB8AC3E}">
        <p14:creationId xmlns:p14="http://schemas.microsoft.com/office/powerpoint/2010/main" val="2045072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"OUT IN FRONT" with Experience and Dedication</a:t>
            </a:r>
          </a:p>
        </p:txBody>
      </p:sp>
      <p:sp>
        <p:nvSpPr>
          <p:cNvPr id="5" name="Slide Number Placeholder 4"/>
          <p:cNvSpPr>
            <a:spLocks noGrp="1"/>
          </p:cNvSpPr>
          <p:nvPr>
            <p:ph type="sldNum" sz="quarter" idx="12"/>
          </p:nvPr>
        </p:nvSpPr>
        <p:spPr/>
        <p:txBody>
          <a:bodyPr/>
          <a:lstStyle/>
          <a:p>
            <a:fld id="{08A866E1-AEBA-294C-9AAB-A472CDDCFDBD}" type="slidenum">
              <a:rPr lang="en-US" smtClean="0"/>
              <a:pPr/>
              <a:t>‹#›</a:t>
            </a:fld>
            <a:endParaRPr lang="en-US"/>
          </a:p>
        </p:txBody>
      </p:sp>
    </p:spTree>
    <p:extLst>
      <p:ext uri="{BB962C8B-B14F-4D97-AF65-F5344CB8AC3E}">
        <p14:creationId xmlns:p14="http://schemas.microsoft.com/office/powerpoint/2010/main" val="2806087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"OUT IN FRONT" with Experience and Dedication</a:t>
            </a:r>
          </a:p>
        </p:txBody>
      </p:sp>
      <p:sp>
        <p:nvSpPr>
          <p:cNvPr id="4" name="Slide Number Placeholder 3"/>
          <p:cNvSpPr>
            <a:spLocks noGrp="1"/>
          </p:cNvSpPr>
          <p:nvPr>
            <p:ph type="sldNum" sz="quarter" idx="12"/>
          </p:nvPr>
        </p:nvSpPr>
        <p:spPr/>
        <p:txBody>
          <a:bodyPr/>
          <a:lstStyle/>
          <a:p>
            <a:fld id="{FC93823E-7E07-204C-A7B1-A98B80E1DAC4}" type="slidenum">
              <a:rPr lang="en-US" smtClean="0"/>
              <a:pPr/>
              <a:t>‹#›</a:t>
            </a:fld>
            <a:endParaRPr lang="en-US"/>
          </a:p>
        </p:txBody>
      </p:sp>
    </p:spTree>
    <p:extLst>
      <p:ext uri="{BB962C8B-B14F-4D97-AF65-F5344CB8AC3E}">
        <p14:creationId xmlns:p14="http://schemas.microsoft.com/office/powerpoint/2010/main" val="2694900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"OUT IN FRONT" with Experience and Dedication</a:t>
            </a:r>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a:p>
        </p:txBody>
      </p:sp>
    </p:spTree>
    <p:extLst>
      <p:ext uri="{BB962C8B-B14F-4D97-AF65-F5344CB8AC3E}">
        <p14:creationId xmlns:p14="http://schemas.microsoft.com/office/powerpoint/2010/main" val="4027145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"OUT IN FRONT" with Experience and Dedication</a:t>
            </a:r>
          </a:p>
        </p:txBody>
      </p:sp>
      <p:sp>
        <p:nvSpPr>
          <p:cNvPr id="7" name="Slide Number Placeholder 6"/>
          <p:cNvSpPr>
            <a:spLocks noGrp="1"/>
          </p:cNvSpPr>
          <p:nvPr>
            <p:ph type="sldNum" sz="quarter" idx="12"/>
          </p:nvPr>
        </p:nvSpPr>
        <p:spPr/>
        <p:txBody>
          <a:bodyPr/>
          <a:lstStyle/>
          <a:p>
            <a:fld id="{FF1F4152-0798-CB44-999A-63692A02C085}" type="slidenum">
              <a:rPr lang="en-US" smtClean="0"/>
              <a:pPr/>
              <a:t>‹#›</a:t>
            </a:fld>
            <a:endParaRPr lang="en-US"/>
          </a:p>
        </p:txBody>
      </p:sp>
    </p:spTree>
    <p:extLst>
      <p:ext uri="{BB962C8B-B14F-4D97-AF65-F5344CB8AC3E}">
        <p14:creationId xmlns:p14="http://schemas.microsoft.com/office/powerpoint/2010/main" val="3000589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"OUT IN FRONT" with Experience and Dedication</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13C035-5CAA-C549-8F90-B8024CA041B1}" type="slidenum">
              <a:rPr lang="en-US" smtClean="0"/>
              <a:pPr/>
              <a:t>‹#›</a:t>
            </a:fld>
            <a:endParaRPr lang="en-US"/>
          </a:p>
        </p:txBody>
      </p:sp>
    </p:spTree>
    <p:extLst>
      <p:ext uri="{BB962C8B-B14F-4D97-AF65-F5344CB8AC3E}">
        <p14:creationId xmlns:p14="http://schemas.microsoft.com/office/powerpoint/2010/main" val="1071638865"/>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 id="2147483891" r:id="rId15"/>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gif"/><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tiff"/><Relationship Id="rId2" Type="http://schemas.openxmlformats.org/officeDocument/2006/relationships/image" Target="../media/image79.jpeg"/><Relationship Id="rId16"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image" Target="../media/image83.jpeg"/><Relationship Id="rId11" Type="http://schemas.openxmlformats.org/officeDocument/2006/relationships/image" Target="../media/image88.png"/><Relationship Id="rId5" Type="http://schemas.openxmlformats.org/officeDocument/2006/relationships/image" Target="../media/image82.jpeg"/><Relationship Id="rId15" Type="http://schemas.openxmlformats.org/officeDocument/2006/relationships/image" Target="../media/image92.png"/><Relationship Id="rId10" Type="http://schemas.openxmlformats.org/officeDocument/2006/relationships/image" Target="../media/image87.jpeg"/><Relationship Id="rId4" Type="http://schemas.openxmlformats.org/officeDocument/2006/relationships/image" Target="../media/image81.jpeg"/><Relationship Id="rId9" Type="http://schemas.openxmlformats.org/officeDocument/2006/relationships/image" Target="../media/image86.png"/><Relationship Id="rId14" Type="http://schemas.openxmlformats.org/officeDocument/2006/relationships/image" Target="../media/image91.tiff"/></Relationships>
</file>

<file path=ppt/slides/_rels/slide2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4.png"/><Relationship Id="rId7" Type="http://schemas.openxmlformats.org/officeDocument/2006/relationships/image" Target="../media/image96.png"/><Relationship Id="rId2" Type="http://schemas.openxmlformats.org/officeDocument/2006/relationships/hyperlink" Target="https://www.linkedin.com/company/9374396?" TargetMode="Externa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95.tiff"/><Relationship Id="rId4" Type="http://schemas.openxmlformats.org/officeDocument/2006/relationships/image" Target="../media/image90.png"/></Relationships>
</file>

<file path=ppt/slides/_rels/slide29.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2.pn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jpeg"/><Relationship Id="rId4" Type="http://schemas.openxmlformats.org/officeDocument/2006/relationships/image" Target="../media/image99.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3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gif"/><Relationship Id="rId7" Type="http://schemas.openxmlformats.org/officeDocument/2006/relationships/image" Target="../media/image111.pn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110.png"/><Relationship Id="rId11" Type="http://schemas.openxmlformats.org/officeDocument/2006/relationships/image" Target="../media/image115.gif"/><Relationship Id="rId5" Type="http://schemas.openxmlformats.org/officeDocument/2006/relationships/image" Target="../media/image109.pn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png"/></Relationships>
</file>

<file path=ppt/slides/_rels/slide3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2.xml"/><Relationship Id="rId5" Type="http://schemas.openxmlformats.org/officeDocument/2006/relationships/image" Target="../media/image119.jpeg"/><Relationship Id="rId4" Type="http://schemas.openxmlformats.org/officeDocument/2006/relationships/image" Target="../media/image118.png"/></Relationships>
</file>

<file path=ppt/slides/_rels/slide34.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3" Type="http://schemas.openxmlformats.org/officeDocument/2006/relationships/image" Target="../media/image121.jpeg"/><Relationship Id="rId7" Type="http://schemas.openxmlformats.org/officeDocument/2006/relationships/image" Target="../media/image125.png"/><Relationship Id="rId12" Type="http://schemas.openxmlformats.org/officeDocument/2006/relationships/image" Target="../media/image130.png"/><Relationship Id="rId2" Type="http://schemas.openxmlformats.org/officeDocument/2006/relationships/image" Target="../media/image120.jpeg"/><Relationship Id="rId1" Type="http://schemas.openxmlformats.org/officeDocument/2006/relationships/slideLayout" Target="../slideLayouts/slideLayout2.xml"/><Relationship Id="rId6" Type="http://schemas.openxmlformats.org/officeDocument/2006/relationships/image" Target="../media/image124.jpeg"/><Relationship Id="rId11" Type="http://schemas.openxmlformats.org/officeDocument/2006/relationships/image" Target="../media/image129.png"/><Relationship Id="rId5" Type="http://schemas.openxmlformats.org/officeDocument/2006/relationships/image" Target="../media/image123.png"/><Relationship Id="rId10" Type="http://schemas.openxmlformats.org/officeDocument/2006/relationships/image" Target="../media/image128.png"/><Relationship Id="rId4" Type="http://schemas.openxmlformats.org/officeDocument/2006/relationships/image" Target="../media/image122.jpeg"/><Relationship Id="rId9" Type="http://schemas.openxmlformats.org/officeDocument/2006/relationships/image" Target="../media/image127.png"/></Relationships>
</file>

<file path=ppt/slides/_rels/slide3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35.jpe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jpeg"/><Relationship Id="rId3" Type="http://schemas.openxmlformats.org/officeDocument/2006/relationships/image" Target="../media/image8.png"/><Relationship Id="rId7" Type="http://schemas.openxmlformats.org/officeDocument/2006/relationships/image" Target="../media/image12.tiff"/><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jpeg"/><Relationship Id="rId14" Type="http://schemas.openxmlformats.org/officeDocument/2006/relationships/image" Target="../media/image19.gif"/></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gif"/><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jpeg"/><Relationship Id="rId18" Type="http://schemas.openxmlformats.org/officeDocument/2006/relationships/image" Target="../media/image40.png"/><Relationship Id="rId3" Type="http://schemas.openxmlformats.org/officeDocument/2006/relationships/image" Target="../media/image25.jpeg"/><Relationship Id="rId21" Type="http://schemas.openxmlformats.org/officeDocument/2006/relationships/image" Target="../media/image43.png"/><Relationship Id="rId7" Type="http://schemas.openxmlformats.org/officeDocument/2006/relationships/image" Target="../media/image29.jpeg"/><Relationship Id="rId12" Type="http://schemas.openxmlformats.org/officeDocument/2006/relationships/image" Target="../media/image34.png"/><Relationship Id="rId17" Type="http://schemas.openxmlformats.org/officeDocument/2006/relationships/image" Target="../media/image39.jpeg"/><Relationship Id="rId2" Type="http://schemas.openxmlformats.org/officeDocument/2006/relationships/image" Target="../media/image24.png"/><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15.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6.png"/><Relationship Id="rId5" Type="http://schemas.openxmlformats.org/officeDocument/2006/relationships/image" Target="../media/image27.jpeg"/><Relationship Id="rId15" Type="http://schemas.openxmlformats.org/officeDocument/2006/relationships/image" Target="../media/image37.jpeg"/><Relationship Id="rId23" Type="http://schemas.openxmlformats.org/officeDocument/2006/relationships/image" Target="../media/image45.jpeg"/><Relationship Id="rId10" Type="http://schemas.openxmlformats.org/officeDocument/2006/relationships/image" Target="../media/image32.jpeg"/><Relationship Id="rId19" Type="http://schemas.openxmlformats.org/officeDocument/2006/relationships/image" Target="../media/image41.jpeg"/><Relationship Id="rId4" Type="http://schemas.openxmlformats.org/officeDocument/2006/relationships/image" Target="../media/image26.jpe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1D0E3C0-5B02-074A-A25D-BFDAB01DA7DF}"/>
              </a:ext>
            </a:extLst>
          </p:cNvPr>
          <p:cNvSpPr txBox="1"/>
          <p:nvPr/>
        </p:nvSpPr>
        <p:spPr>
          <a:xfrm>
            <a:off x="93652" y="5486400"/>
            <a:ext cx="2649548" cy="1200329"/>
          </a:xfrm>
          <a:prstGeom prst="rect">
            <a:avLst/>
          </a:prstGeom>
          <a:noFill/>
          <a:ln>
            <a:noFill/>
          </a:ln>
          <a:effectLst/>
        </p:spPr>
        <p:txBody>
          <a:bodyPr wrap="square" rtlCol="0">
            <a:spAutoFit/>
          </a:bodyPr>
          <a:lstStyle/>
          <a:p>
            <a:r>
              <a:rPr lang="en-US" sz="4400" b="1" dirty="0">
                <a:solidFill>
                  <a:schemeClr val="bg1"/>
                </a:solidFill>
                <a:latin typeface="Century Gothic" panose="020B0502020202020204" pitchFamily="34" charset="0"/>
              </a:rPr>
              <a:t>SELLING</a:t>
            </a:r>
          </a:p>
          <a:p>
            <a:r>
              <a:rPr lang="en-US" sz="2800" b="1" dirty="0">
                <a:solidFill>
                  <a:schemeClr val="bg1"/>
                </a:solidFill>
                <a:latin typeface="Century Gothic" panose="020B0502020202020204" pitchFamily="34" charset="0"/>
              </a:rPr>
              <a:t>YOUR HOME</a:t>
            </a:r>
          </a:p>
        </p:txBody>
      </p:sp>
      <p:pic>
        <p:nvPicPr>
          <p:cNvPr id="4" name="Picture 3" descr="A red background with gold text&#10;&#10;Description automatically generated">
            <a:extLst>
              <a:ext uri="{FF2B5EF4-FFF2-40B4-BE49-F238E27FC236}">
                <a16:creationId xmlns:a16="http://schemas.microsoft.com/office/drawing/2014/main" id="{A610D31D-6F3C-C76E-33A3-A3707800484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EC69D52E-D9F2-8B12-D610-607E48C68317}"/>
              </a:ext>
            </a:extLst>
          </p:cNvPr>
          <p:cNvSpPr txBox="1"/>
          <p:nvPr/>
        </p:nvSpPr>
        <p:spPr>
          <a:xfrm>
            <a:off x="3276600" y="5334000"/>
            <a:ext cx="5562600" cy="369332"/>
          </a:xfrm>
          <a:prstGeom prst="rect">
            <a:avLst/>
          </a:prstGeom>
          <a:noFill/>
        </p:spPr>
        <p:txBody>
          <a:bodyPr wrap="square" rtlCol="0">
            <a:spAutoFit/>
          </a:bodyPr>
          <a:lstStyle/>
          <a:p>
            <a:r>
              <a:rPr lang="en-CA" b="1" dirty="0">
                <a:solidFill>
                  <a:schemeClr val="bg1"/>
                </a:solidFill>
              </a:rPr>
              <a:t>Prepared Exclusively for [Client Information]</a:t>
            </a:r>
          </a:p>
        </p:txBody>
      </p:sp>
    </p:spTree>
    <p:extLst>
      <p:ext uri="{BB962C8B-B14F-4D97-AF65-F5344CB8AC3E}">
        <p14:creationId xmlns:p14="http://schemas.microsoft.com/office/powerpoint/2010/main" val="16420112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y be an image of 12 people">
            <a:extLst>
              <a:ext uri="{FF2B5EF4-FFF2-40B4-BE49-F238E27FC236}">
                <a16:creationId xmlns:a16="http://schemas.microsoft.com/office/drawing/2014/main" id="{A235D4AF-A7F6-4D31-31CD-7A2214BAC43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989236"/>
            <a:ext cx="12725400" cy="848098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CDB3F5A-160B-AC03-0F34-DC21D06CABBB}"/>
              </a:ext>
            </a:extLst>
          </p:cNvPr>
          <p:cNvSpPr/>
          <p:nvPr/>
        </p:nvSpPr>
        <p:spPr>
          <a:xfrm>
            <a:off x="254785" y="6400800"/>
            <a:ext cx="11682429" cy="4572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A Trusted Team Dedicated to Your Success</a:t>
            </a:r>
          </a:p>
        </p:txBody>
      </p:sp>
    </p:spTree>
    <p:extLst>
      <p:ext uri="{BB962C8B-B14F-4D97-AF65-F5344CB8AC3E}">
        <p14:creationId xmlns:p14="http://schemas.microsoft.com/office/powerpoint/2010/main" val="30134684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1091FCF-0808-F944-ACA4-DDA3A85A896E}"/>
              </a:ext>
            </a:extLst>
          </p:cNvPr>
          <p:cNvPicPr>
            <a:picLocks noChangeAspect="1"/>
          </p:cNvPicPr>
          <p:nvPr/>
        </p:nvPicPr>
        <p:blipFill rotWithShape="1">
          <a:blip r:embed="rId2" cstate="print">
            <a:alphaModFix amt="5000"/>
            <a:extLst>
              <a:ext uri="{28A0092B-C50C-407E-A947-70E740481C1C}">
                <a14:useLocalDpi xmlns:a14="http://schemas.microsoft.com/office/drawing/2010/main"/>
              </a:ext>
            </a:extLst>
          </a:blip>
          <a:srcRect/>
          <a:stretch/>
        </p:blipFill>
        <p:spPr>
          <a:xfrm>
            <a:off x="2599803" y="2421897"/>
            <a:ext cx="6992393" cy="2483230"/>
          </a:xfrm>
          <a:prstGeom prst="rect">
            <a:avLst/>
          </a:prstGeom>
        </p:spPr>
      </p:pic>
      <p:sp>
        <p:nvSpPr>
          <p:cNvPr id="29" name="TextBox 28"/>
          <p:cNvSpPr txBox="1"/>
          <p:nvPr/>
        </p:nvSpPr>
        <p:spPr>
          <a:xfrm>
            <a:off x="2667000" y="4089737"/>
            <a:ext cx="2057400" cy="400110"/>
          </a:xfrm>
          <a:prstGeom prst="rect">
            <a:avLst/>
          </a:prstGeom>
          <a:noFill/>
        </p:spPr>
        <p:txBody>
          <a:bodyPr wrap="square" rtlCol="0">
            <a:spAutoFit/>
          </a:bodyPr>
          <a:lstStyle/>
          <a:p>
            <a:pPr algn="ctr"/>
            <a:endParaRPr lang="en-US" sz="2000" b="1" dirty="0">
              <a:solidFill>
                <a:schemeClr val="bg1"/>
              </a:solidFill>
            </a:endParaRPr>
          </a:p>
        </p:txBody>
      </p:sp>
      <p:sp>
        <p:nvSpPr>
          <p:cNvPr id="12" name="Content Placeholder 2"/>
          <p:cNvSpPr txBox="1">
            <a:spLocks/>
          </p:cNvSpPr>
          <p:nvPr/>
        </p:nvSpPr>
        <p:spPr>
          <a:xfrm>
            <a:off x="373023" y="1981200"/>
            <a:ext cx="6906302" cy="412285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latin typeface="Century Gothic"/>
                <a:cs typeface="Century Gothic"/>
              </a:rPr>
              <a:t>Registered Agents on TRREB:         73,000</a:t>
            </a:r>
            <a:endParaRPr lang="en-US" sz="2000" dirty="0">
              <a:latin typeface="Century Gothic"/>
              <a:cs typeface="Century Gothic"/>
            </a:endParaRPr>
          </a:p>
          <a:p>
            <a:pPr marL="0" indent="0">
              <a:buNone/>
            </a:pPr>
            <a:endParaRPr lang="en-US" sz="2400" dirty="0">
              <a:latin typeface="Century Gothic"/>
              <a:cs typeface="Century Gothic"/>
            </a:endParaRPr>
          </a:p>
          <a:p>
            <a:pPr marL="0" indent="0">
              <a:buNone/>
            </a:pPr>
            <a:r>
              <a:rPr lang="en-US" sz="2400" dirty="0">
                <a:latin typeface="Century Gothic"/>
                <a:cs typeface="Century Gothic"/>
              </a:rPr>
              <a:t>Agents doing 0 deals:           37%</a:t>
            </a:r>
          </a:p>
          <a:p>
            <a:pPr marL="0" indent="0">
              <a:buNone/>
            </a:pPr>
            <a:r>
              <a:rPr lang="en-US" sz="2400" dirty="0">
                <a:latin typeface="Century Gothic"/>
                <a:cs typeface="Century Gothic"/>
              </a:rPr>
              <a:t>Agent doing 1-6 deals:         47%</a:t>
            </a:r>
          </a:p>
          <a:p>
            <a:pPr marL="0" indent="0">
              <a:buNone/>
            </a:pPr>
            <a:endParaRPr lang="en-US" sz="2400" dirty="0">
              <a:latin typeface="Century Gothic"/>
              <a:cs typeface="Century Gothic"/>
            </a:endParaRPr>
          </a:p>
          <a:p>
            <a:pPr marL="0" indent="0">
              <a:buNone/>
            </a:pPr>
            <a:r>
              <a:rPr lang="en-US" sz="2400" b="1" dirty="0">
                <a:solidFill>
                  <a:srgbClr val="7E1518"/>
                </a:solidFill>
                <a:latin typeface="Century Gothic"/>
                <a:cs typeface="Century Gothic"/>
              </a:rPr>
              <a:t>Agents doing 7-12 deals:      9%</a:t>
            </a:r>
          </a:p>
          <a:p>
            <a:pPr marL="0" indent="0">
              <a:buNone/>
            </a:pPr>
            <a:r>
              <a:rPr lang="en-US" sz="2400" dirty="0">
                <a:latin typeface="Century Gothic"/>
                <a:cs typeface="Century Gothic"/>
              </a:rPr>
              <a:t>Agents doing 12-24 deals:    4%</a:t>
            </a:r>
          </a:p>
          <a:p>
            <a:pPr marL="0" indent="0">
              <a:buNone/>
            </a:pPr>
            <a:r>
              <a:rPr lang="en-US" sz="2400" dirty="0">
                <a:latin typeface="Century Gothic"/>
                <a:cs typeface="Century Gothic"/>
              </a:rPr>
              <a:t>Agents doing 25-35 deals:    2%</a:t>
            </a:r>
          </a:p>
          <a:p>
            <a:pPr marL="0" indent="0">
              <a:buNone/>
            </a:pPr>
            <a:r>
              <a:rPr lang="en-US" sz="2400" dirty="0">
                <a:latin typeface="Century Gothic"/>
                <a:cs typeface="Century Gothic"/>
              </a:rPr>
              <a:t>Agents doing 36+ deals:       </a:t>
            </a:r>
            <a:r>
              <a:rPr lang="en-US" sz="2400" b="1" dirty="0">
                <a:latin typeface="Century Gothic"/>
                <a:cs typeface="Century Gothic"/>
              </a:rPr>
              <a:t>1% ONLY</a:t>
            </a:r>
          </a:p>
        </p:txBody>
      </p:sp>
      <p:sp>
        <p:nvSpPr>
          <p:cNvPr id="13" name="Content Placeholder 2"/>
          <p:cNvSpPr txBox="1">
            <a:spLocks/>
          </p:cNvSpPr>
          <p:nvPr/>
        </p:nvSpPr>
        <p:spPr>
          <a:xfrm>
            <a:off x="228600" y="6055111"/>
            <a:ext cx="9180512" cy="36004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900" dirty="0">
                <a:latin typeface="Century Gothic"/>
                <a:cs typeface="Century Gothic"/>
              </a:rPr>
              <a:t>* Based on data provided by IMS for approximate deals done by agents in Toronto real estate market</a:t>
            </a:r>
          </a:p>
        </p:txBody>
      </p:sp>
      <p:pic>
        <p:nvPicPr>
          <p:cNvPr id="4" name="Picture 3">
            <a:extLst>
              <a:ext uri="{FF2B5EF4-FFF2-40B4-BE49-F238E27FC236}">
                <a16:creationId xmlns:a16="http://schemas.microsoft.com/office/drawing/2014/main" id="{B5540CE6-E5F7-8C49-AB09-5FAB5A18548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11483" y="0"/>
            <a:ext cx="4423317" cy="6477000"/>
          </a:xfrm>
          <a:prstGeom prst="rect">
            <a:avLst/>
          </a:prstGeom>
        </p:spPr>
      </p:pic>
      <p:sp>
        <p:nvSpPr>
          <p:cNvPr id="8" name="Title 1">
            <a:extLst>
              <a:ext uri="{FF2B5EF4-FFF2-40B4-BE49-F238E27FC236}">
                <a16:creationId xmlns:a16="http://schemas.microsoft.com/office/drawing/2014/main" id="{06F83E2C-9263-2E8D-7184-1B7E1753DEED}"/>
              </a:ext>
            </a:extLst>
          </p:cNvPr>
          <p:cNvSpPr txBox="1">
            <a:spLocks/>
          </p:cNvSpPr>
          <p:nvPr/>
        </p:nvSpPr>
        <p:spPr>
          <a:xfrm>
            <a:off x="304800" y="381000"/>
            <a:ext cx="9601200" cy="1540387"/>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6000" b="1" dirty="0">
                <a:solidFill>
                  <a:srgbClr val="7E1518"/>
                </a:solidFill>
                <a:latin typeface="Montserrat Black" panose="00000A00000000000000" pitchFamily="50" charset="0"/>
                <a:cs typeface="Avenir Black"/>
              </a:rPr>
              <a:t>TRUTH OF REAL</a:t>
            </a:r>
          </a:p>
          <a:p>
            <a:pPr algn="l" fontAlgn="auto">
              <a:spcAft>
                <a:spcPts val="0"/>
              </a:spcAft>
            </a:pPr>
            <a:r>
              <a:rPr lang="en-US" sz="6000" b="1" dirty="0">
                <a:solidFill>
                  <a:srgbClr val="7E1518"/>
                </a:solidFill>
                <a:latin typeface="Montserrat Black" panose="00000A00000000000000" pitchFamily="50" charset="0"/>
                <a:cs typeface="Avenir Black"/>
              </a:rPr>
              <a:t>ESTATE MARKET</a:t>
            </a:r>
          </a:p>
        </p:txBody>
      </p:sp>
      <p:sp>
        <p:nvSpPr>
          <p:cNvPr id="11" name="Rectangle 10">
            <a:extLst>
              <a:ext uri="{FF2B5EF4-FFF2-40B4-BE49-F238E27FC236}">
                <a16:creationId xmlns:a16="http://schemas.microsoft.com/office/drawing/2014/main" id="{2BA2DA3F-9A18-B403-3FC1-2D0558EE30B6}"/>
              </a:ext>
            </a:extLst>
          </p:cNvPr>
          <p:cNvSpPr/>
          <p:nvPr/>
        </p:nvSpPr>
        <p:spPr>
          <a:xfrm>
            <a:off x="254785" y="6400800"/>
            <a:ext cx="11682429" cy="4572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E1518"/>
              </a:solidFill>
            </a:endParaRPr>
          </a:p>
        </p:txBody>
      </p:sp>
    </p:spTree>
    <p:extLst>
      <p:ext uri="{BB962C8B-B14F-4D97-AF65-F5344CB8AC3E}">
        <p14:creationId xmlns:p14="http://schemas.microsoft.com/office/powerpoint/2010/main" val="693405392"/>
      </p:ext>
    </p:extLst>
  </p:cSld>
  <p:clrMapOvr>
    <a:masterClrMapping/>
  </p:clrMapOvr>
  <p:transition spd="slow" advClick="0">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53A1ED-545E-45C4-91EC-FCA1DDD3D692}"/>
              </a:ext>
            </a:extLst>
          </p:cNvPr>
          <p:cNvSpPr/>
          <p:nvPr/>
        </p:nvSpPr>
        <p:spPr>
          <a:xfrm>
            <a:off x="254785" y="76200"/>
            <a:ext cx="11682429" cy="67818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E1518"/>
              </a:solidFill>
            </a:endParaRPr>
          </a:p>
        </p:txBody>
      </p:sp>
      <p:sp>
        <p:nvSpPr>
          <p:cNvPr id="3" name="Content Placeholder 2"/>
          <p:cNvSpPr>
            <a:spLocks noGrp="1"/>
          </p:cNvSpPr>
          <p:nvPr>
            <p:ph idx="1"/>
          </p:nvPr>
        </p:nvSpPr>
        <p:spPr>
          <a:xfrm>
            <a:off x="381000" y="1997587"/>
            <a:ext cx="5597049" cy="6116022"/>
          </a:xfrm>
        </p:spPr>
        <p:txBody>
          <a:bodyPr>
            <a:normAutofit/>
          </a:bodyPr>
          <a:lstStyle/>
          <a:p>
            <a:r>
              <a:rPr lang="en-US" sz="2500" dirty="0">
                <a:solidFill>
                  <a:schemeClr val="bg1"/>
                </a:solidFill>
                <a:latin typeface="Century Gothic" panose="020B0502020202020204" pitchFamily="34" charset="0"/>
              </a:rPr>
              <a:t>Elite Team of Professionals with Average 4+ years of Experience.</a:t>
            </a:r>
            <a:endParaRPr lang="en-US" sz="2500" b="1" dirty="0">
              <a:solidFill>
                <a:schemeClr val="bg1"/>
              </a:solidFill>
              <a:latin typeface="Century Gothic" panose="020B0502020202020204" pitchFamily="34" charset="0"/>
            </a:endParaRPr>
          </a:p>
          <a:p>
            <a:r>
              <a:rPr lang="en-US" sz="2500" dirty="0">
                <a:solidFill>
                  <a:schemeClr val="bg1"/>
                </a:solidFill>
                <a:latin typeface="Century Gothic" panose="020B0502020202020204" pitchFamily="34" charset="0"/>
                <a:cs typeface="Century Gothic"/>
              </a:rPr>
              <a:t>National and international pool of buyers</a:t>
            </a:r>
            <a:r>
              <a:rPr lang="en-US" sz="2500" dirty="0">
                <a:solidFill>
                  <a:schemeClr val="bg1"/>
                </a:solidFill>
                <a:latin typeface="Century Gothic" panose="020B0502020202020204" pitchFamily="34" charset="0"/>
              </a:rPr>
              <a:t> and investors.</a:t>
            </a:r>
          </a:p>
          <a:p>
            <a:r>
              <a:rPr lang="en-US" sz="2500" dirty="0">
                <a:solidFill>
                  <a:schemeClr val="bg1"/>
                </a:solidFill>
                <a:latin typeface="Century Gothic" panose="020B0502020202020204" pitchFamily="34" charset="0"/>
              </a:rPr>
              <a:t>Extensive network &amp; connections with other agents to promote our listings.</a:t>
            </a:r>
          </a:p>
          <a:p>
            <a:r>
              <a:rPr lang="en-US" sz="2500" dirty="0">
                <a:solidFill>
                  <a:schemeClr val="bg1"/>
                </a:solidFill>
                <a:latin typeface="Century Gothic" panose="020B0502020202020204" pitchFamily="34" charset="0"/>
                <a:cs typeface="Arial"/>
              </a:rPr>
              <a:t>Save Max team brings the skill set needed to </a:t>
            </a:r>
            <a:r>
              <a:rPr lang="en-US" sz="2500" b="1" dirty="0">
                <a:solidFill>
                  <a:schemeClr val="bg1"/>
                </a:solidFill>
                <a:latin typeface="Century Gothic" panose="020B0502020202020204" pitchFamily="34" charset="0"/>
                <a:cs typeface="Arial"/>
              </a:rPr>
              <a:t>sell properties at top dollar</a:t>
            </a:r>
            <a:r>
              <a:rPr lang="en-US" sz="2500" dirty="0">
                <a:solidFill>
                  <a:schemeClr val="bg1"/>
                </a:solidFill>
                <a:latin typeface="Century Gothic" panose="020B0502020202020204" pitchFamily="34" charset="0"/>
                <a:cs typeface="Arial"/>
              </a:rPr>
              <a:t>.</a:t>
            </a:r>
          </a:p>
        </p:txBody>
      </p:sp>
      <p:sp>
        <p:nvSpPr>
          <p:cNvPr id="4" name="Title 1">
            <a:extLst>
              <a:ext uri="{FF2B5EF4-FFF2-40B4-BE49-F238E27FC236}">
                <a16:creationId xmlns:a16="http://schemas.microsoft.com/office/drawing/2014/main" id="{A58453E7-1C0F-057E-0627-2A110A73AC8E}"/>
              </a:ext>
            </a:extLst>
          </p:cNvPr>
          <p:cNvSpPr txBox="1">
            <a:spLocks/>
          </p:cNvSpPr>
          <p:nvPr/>
        </p:nvSpPr>
        <p:spPr>
          <a:xfrm>
            <a:off x="381000" y="304800"/>
            <a:ext cx="9601200" cy="1540387"/>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6000" b="1" dirty="0">
                <a:solidFill>
                  <a:schemeClr val="bg1"/>
                </a:solidFill>
                <a:latin typeface="Montserrat Black" panose="00000A00000000000000" pitchFamily="50" charset="0"/>
                <a:cs typeface="Avenir Black"/>
              </a:rPr>
              <a:t>WHAT WE OFFER</a:t>
            </a:r>
          </a:p>
          <a:p>
            <a:pPr algn="l" fontAlgn="auto">
              <a:spcAft>
                <a:spcPts val="0"/>
              </a:spcAft>
            </a:pPr>
            <a:r>
              <a:rPr lang="en-US" sz="6000" b="1" dirty="0">
                <a:solidFill>
                  <a:schemeClr val="bg1"/>
                </a:solidFill>
                <a:latin typeface="Montserrat Black" panose="00000A00000000000000" pitchFamily="50" charset="0"/>
                <a:cs typeface="Avenir Black"/>
              </a:rPr>
              <a:t>AS A TEAM</a:t>
            </a:r>
          </a:p>
        </p:txBody>
      </p:sp>
      <p:pic>
        <p:nvPicPr>
          <p:cNvPr id="2" name="Picture 1">
            <a:extLst>
              <a:ext uri="{FF2B5EF4-FFF2-40B4-BE49-F238E27FC236}">
                <a16:creationId xmlns:a16="http://schemas.microsoft.com/office/drawing/2014/main" id="{DB46CA45-B51D-9517-1AFB-42ED129BC49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78049" y="2362200"/>
            <a:ext cx="6213951" cy="3652977"/>
          </a:xfrm>
          <a:prstGeom prst="rect">
            <a:avLst/>
          </a:prstGeom>
        </p:spPr>
      </p:pic>
    </p:spTree>
    <p:extLst>
      <p:ext uri="{BB962C8B-B14F-4D97-AF65-F5344CB8AC3E}">
        <p14:creationId xmlns:p14="http://schemas.microsoft.com/office/powerpoint/2010/main" val="79928150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122241711_4362837_580412_red_when_word_around_questions_answer_4_xlarge.png"/>
          <p:cNvPicPr>
            <a:picLocks noChangeAspect="1"/>
          </p:cNvPicPr>
          <p:nvPr/>
        </p:nvPicPr>
        <p:blipFill>
          <a:blip r:embed="rId2">
            <a:alphaModFix amt="5000"/>
            <a:extLst>
              <a:ext uri="{28A0092B-C50C-407E-A947-70E740481C1C}">
                <a14:useLocalDpi xmlns:a14="http://schemas.microsoft.com/office/drawing/2010/main"/>
              </a:ext>
            </a:extLst>
          </a:blip>
          <a:stretch>
            <a:fillRect/>
          </a:stretch>
        </p:blipFill>
        <p:spPr>
          <a:xfrm>
            <a:off x="-50158" y="9646"/>
            <a:ext cx="12242158" cy="6830865"/>
          </a:xfrm>
          <a:prstGeom prst="rect">
            <a:avLst/>
          </a:prstGeom>
        </p:spPr>
      </p:pic>
      <p:sp>
        <p:nvSpPr>
          <p:cNvPr id="2" name="Title 1"/>
          <p:cNvSpPr>
            <a:spLocks noGrp="1"/>
          </p:cNvSpPr>
          <p:nvPr>
            <p:ph type="title"/>
          </p:nvPr>
        </p:nvSpPr>
        <p:spPr>
          <a:xfrm>
            <a:off x="424405" y="355534"/>
            <a:ext cx="8229600" cy="11430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l"/>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entury Gothic" panose="020B0502020202020204" pitchFamily="34" charset="0"/>
                <a:cs typeface="Avenir Black"/>
              </a:rPr>
              <a:t>WHEN WILL </a:t>
            </a:r>
            <a:r>
              <a:rPr lang="en-US" sz="5400" b="1" spc="50" dirty="0">
                <a:ln w="11430"/>
                <a:solidFill>
                  <a:schemeClr val="tx2">
                    <a:lumMod val="50000"/>
                  </a:schemeClr>
                </a:solidFill>
                <a:effectLst>
                  <a:outerShdw blurRad="76200" dist="50800" dir="5400000" algn="tl" rotWithShape="0">
                    <a:srgbClr val="000000">
                      <a:alpha val="65000"/>
                    </a:srgbClr>
                  </a:outerShdw>
                </a:effectLst>
                <a:latin typeface="Century Gothic" panose="020B0502020202020204" pitchFamily="34" charset="0"/>
                <a:cs typeface="Avenir Black"/>
              </a:rPr>
              <a:t>IT SELL?</a:t>
            </a:r>
          </a:p>
        </p:txBody>
      </p:sp>
      <p:sp>
        <p:nvSpPr>
          <p:cNvPr id="3" name="Content Placeholder 2"/>
          <p:cNvSpPr>
            <a:spLocks noGrp="1"/>
          </p:cNvSpPr>
          <p:nvPr>
            <p:ph idx="1"/>
          </p:nvPr>
        </p:nvSpPr>
        <p:spPr>
          <a:xfrm>
            <a:off x="424404" y="1526095"/>
            <a:ext cx="11462795" cy="1371599"/>
          </a:xfrm>
        </p:spPr>
        <p:txBody>
          <a:bodyPr>
            <a:normAutofit/>
          </a:bodyPr>
          <a:lstStyle/>
          <a:p>
            <a:pPr marL="0" indent="0">
              <a:buNone/>
            </a:pPr>
            <a:r>
              <a:rPr lang="en-US" sz="2400" dirty="0">
                <a:latin typeface="Century Gothic" panose="020B0502020202020204" pitchFamily="34" charset="0"/>
                <a:cs typeface="Avenir Next Demi Bold"/>
              </a:rPr>
              <a:t>Your home will have the most activity within the </a:t>
            </a:r>
            <a:r>
              <a:rPr lang="en-US" sz="2400" b="1" dirty="0">
                <a:latin typeface="Century Gothic" panose="020B0502020202020204" pitchFamily="34" charset="0"/>
                <a:cs typeface="Avenir Next Demi Bold"/>
              </a:rPr>
              <a:t>first 60 days on the market</a:t>
            </a:r>
            <a:r>
              <a:rPr lang="en-US" sz="2400" dirty="0">
                <a:latin typeface="Century Gothic" panose="020B0502020202020204" pitchFamily="34" charset="0"/>
                <a:cs typeface="Avenir Next Demi Bold"/>
              </a:rPr>
              <a:t>. </a:t>
            </a:r>
            <a:r>
              <a:rPr lang="en-US" sz="2000" b="1" dirty="0">
                <a:solidFill>
                  <a:srgbClr val="FF0000"/>
                </a:solidFill>
                <a:latin typeface="Century Gothic" panose="020B0502020202020204" pitchFamily="34" charset="0"/>
                <a:cs typeface="Avenir Next Demi Bold"/>
              </a:rPr>
              <a:t>CORRECT PRICING </a:t>
            </a:r>
            <a:r>
              <a:rPr lang="en-US" sz="2000" dirty="0">
                <a:latin typeface="Century Gothic" panose="020B0502020202020204" pitchFamily="34" charset="0"/>
                <a:cs typeface="Avenir Next Demi Bold"/>
              </a:rPr>
              <a:t>is the most important thing you can do to sell your home quickly and for the </a:t>
            </a:r>
            <a:r>
              <a:rPr lang="en-US" sz="2000" b="1" dirty="0">
                <a:solidFill>
                  <a:schemeClr val="accent1">
                    <a:lumMod val="50000"/>
                  </a:schemeClr>
                </a:solidFill>
                <a:latin typeface="Century Gothic" panose="020B0502020202020204" pitchFamily="34" charset="0"/>
                <a:cs typeface="Avenir Next Demi Bold"/>
              </a:rPr>
              <a:t>MOST MONEY</a:t>
            </a:r>
            <a:r>
              <a:rPr lang="en-US" sz="2000" dirty="0">
                <a:solidFill>
                  <a:schemeClr val="accent1">
                    <a:lumMod val="50000"/>
                  </a:schemeClr>
                </a:solidFill>
                <a:latin typeface="Century Gothic" panose="020B0502020202020204" pitchFamily="34" charset="0"/>
                <a:cs typeface="Avenir Next Demi Bold"/>
              </a:rPr>
              <a:t>.</a:t>
            </a:r>
          </a:p>
        </p:txBody>
      </p:sp>
      <p:graphicFrame>
        <p:nvGraphicFramePr>
          <p:cNvPr id="10" name="Chart 9"/>
          <p:cNvGraphicFramePr/>
          <p:nvPr>
            <p:extLst>
              <p:ext uri="{D42A27DB-BD31-4B8C-83A1-F6EECF244321}">
                <p14:modId xmlns:p14="http://schemas.microsoft.com/office/powerpoint/2010/main" val="2221408560"/>
              </p:ext>
            </p:extLst>
          </p:nvPr>
        </p:nvGraphicFramePr>
        <p:xfrm>
          <a:off x="2895600" y="2667000"/>
          <a:ext cx="5334000" cy="373380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18E83515-347E-99DF-AF7A-C75519CB97A4}"/>
              </a:ext>
            </a:extLst>
          </p:cNvPr>
          <p:cNvSpPr/>
          <p:nvPr/>
        </p:nvSpPr>
        <p:spPr>
          <a:xfrm>
            <a:off x="254785" y="6400800"/>
            <a:ext cx="11682429" cy="4572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E1518"/>
              </a:solidFill>
            </a:endParaRPr>
          </a:p>
        </p:txBody>
      </p:sp>
    </p:spTree>
    <p:extLst>
      <p:ext uri="{BB962C8B-B14F-4D97-AF65-F5344CB8AC3E}">
        <p14:creationId xmlns:p14="http://schemas.microsoft.com/office/powerpoint/2010/main" val="3536615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350" autoRev="1" fill="hold">
                                          <p:stCondLst>
                                            <p:cond delay="0"/>
                                          </p:stCondLst>
                                        </p:cTn>
                                        <p:tgtEl>
                                          <p:spTgt spid="2"/>
                                        </p:tgtEl>
                                        <p:attrNameLst>
                                          <p:attrName>ppt_w</p:attrName>
                                        </p:attrNameLst>
                                      </p:cBhvr>
                                    </p:anim>
                                    <p:anim by="(#ppt_w*0.50)" calcmode="lin" valueType="num">
                                      <p:cBhvr>
                                        <p:cTn id="8" dur="350" decel="50000" autoRev="1" fill="hold">
                                          <p:stCondLst>
                                            <p:cond delay="0"/>
                                          </p:stCondLst>
                                        </p:cTn>
                                        <p:tgtEl>
                                          <p:spTgt spid="2"/>
                                        </p:tgtEl>
                                        <p:attrNameLst>
                                          <p:attrName>ppt_x</p:attrName>
                                        </p:attrNameLst>
                                      </p:cBhvr>
                                    </p:anim>
                                    <p:anim from="(-#ppt_h/2)" to="(#ppt_y)" calcmode="lin" valueType="num">
                                      <p:cBhvr>
                                        <p:cTn id="9" dur="700" fill="hold">
                                          <p:stCondLst>
                                            <p:cond delay="0"/>
                                          </p:stCondLst>
                                        </p:cTn>
                                        <p:tgtEl>
                                          <p:spTgt spid="2"/>
                                        </p:tgtEl>
                                        <p:attrNameLst>
                                          <p:attrName>ppt_y</p:attrName>
                                        </p:attrNameLst>
                                      </p:cBhvr>
                                    </p:anim>
                                    <p:animRot by="21600000">
                                      <p:cBhvr>
                                        <p:cTn id="10" dur="700" fill="hold">
                                          <p:stCondLst>
                                            <p:cond delay="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6"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7" dur="1000"/>
                                        <p:tgtEl>
                                          <p:spTgt spid="3">
                                            <p:txEl>
                                              <p:pRg st="0" end="0"/>
                                            </p:txEl>
                                          </p:spTgt>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strVal val="#ppt_w*0.70"/>
                                          </p:val>
                                        </p:tav>
                                        <p:tav tm="100000">
                                          <p:val>
                                            <p:strVal val="#ppt_w"/>
                                          </p:val>
                                        </p:tav>
                                      </p:tavLst>
                                    </p:anim>
                                    <p:anim calcmode="lin" valueType="num">
                                      <p:cBhvr>
                                        <p:cTn id="21" dur="1000" fill="hold"/>
                                        <p:tgtEl>
                                          <p:spTgt spid="10"/>
                                        </p:tgtEl>
                                        <p:attrNameLst>
                                          <p:attrName>ppt_h</p:attrName>
                                        </p:attrNameLst>
                                      </p:cBhvr>
                                      <p:tavLst>
                                        <p:tav tm="0">
                                          <p:val>
                                            <p:strVal val="#ppt_h"/>
                                          </p:val>
                                        </p:tav>
                                        <p:tav tm="100000">
                                          <p:val>
                                            <p:strVal val="#ppt_h"/>
                                          </p:val>
                                        </p:tav>
                                      </p:tavLst>
                                    </p:anim>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Graphic spid="10"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04FD88E-4D57-1242-A73A-AD547B359452}"/>
              </a:ext>
            </a:extLst>
          </p:cNvPr>
          <p:cNvSpPr>
            <a:spLocks noGrp="1"/>
          </p:cNvSpPr>
          <p:nvPr>
            <p:ph type="ftr" sz="quarter" idx="11"/>
          </p:nvPr>
        </p:nvSpPr>
        <p:spPr/>
        <p:txBody>
          <a:bodyPr/>
          <a:lstStyle/>
          <a:p>
            <a:r>
              <a:rPr lang="en-US"/>
              <a:t>"OUT IN FRONT" with Experience and Dedication</a:t>
            </a:r>
          </a:p>
        </p:txBody>
      </p:sp>
      <p:sp>
        <p:nvSpPr>
          <p:cNvPr id="8" name="Rectangle 7">
            <a:extLst>
              <a:ext uri="{FF2B5EF4-FFF2-40B4-BE49-F238E27FC236}">
                <a16:creationId xmlns:a16="http://schemas.microsoft.com/office/drawing/2014/main" id="{F75E9866-ED4C-446A-96E5-C1CD279142E3}"/>
              </a:ext>
            </a:extLst>
          </p:cNvPr>
          <p:cNvSpPr/>
          <p:nvPr/>
        </p:nvSpPr>
        <p:spPr>
          <a:xfrm>
            <a:off x="0" y="0"/>
            <a:ext cx="12268199" cy="6858000"/>
          </a:xfrm>
          <a:prstGeom prst="rect">
            <a:avLst/>
          </a:prstGeom>
          <a:solidFill>
            <a:srgbClr val="7E1518"/>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060D0CDE-23FF-46D8-8EE2-070DE542A1DC}"/>
              </a:ext>
            </a:extLst>
          </p:cNvPr>
          <p:cNvSpPr txBox="1">
            <a:spLocks/>
          </p:cNvSpPr>
          <p:nvPr/>
        </p:nvSpPr>
        <p:spPr>
          <a:xfrm>
            <a:off x="1066800" y="1447800"/>
            <a:ext cx="10439400" cy="17526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r>
              <a:rPr lang="en-US" sz="7200" b="1" dirty="0">
                <a:solidFill>
                  <a:schemeClr val="bg1"/>
                </a:solidFill>
                <a:latin typeface="Century Gothic" panose="020B0502020202020204" pitchFamily="34" charset="0"/>
                <a:cs typeface="Arial Black"/>
              </a:rPr>
              <a:t>How does Save Max produce  results?</a:t>
            </a:r>
          </a:p>
          <a:p>
            <a:pPr marL="0" indent="0" algn="ctr" fontAlgn="auto">
              <a:spcAft>
                <a:spcPts val="0"/>
              </a:spcAft>
              <a:buFont typeface="Arial"/>
              <a:buNone/>
            </a:pPr>
            <a:endParaRPr lang="en-US" sz="7200" b="1" dirty="0">
              <a:solidFill>
                <a:schemeClr val="bg1"/>
              </a:solidFill>
              <a:latin typeface="Century Gothic" panose="020B0502020202020204" pitchFamily="34" charset="0"/>
              <a:cs typeface="Arial Black"/>
            </a:endParaRPr>
          </a:p>
        </p:txBody>
      </p:sp>
      <p:graphicFrame>
        <p:nvGraphicFramePr>
          <p:cNvPr id="2" name="Diagram 1">
            <a:extLst>
              <a:ext uri="{FF2B5EF4-FFF2-40B4-BE49-F238E27FC236}">
                <a16:creationId xmlns:a16="http://schemas.microsoft.com/office/drawing/2014/main" id="{530E16F5-8A56-D96C-C487-2C49C2175761}"/>
              </a:ext>
            </a:extLst>
          </p:cNvPr>
          <p:cNvGraphicFramePr/>
          <p:nvPr>
            <p:extLst>
              <p:ext uri="{D42A27DB-BD31-4B8C-83A1-F6EECF244321}">
                <p14:modId xmlns:p14="http://schemas.microsoft.com/office/powerpoint/2010/main" val="385089639"/>
              </p:ext>
            </p:extLst>
          </p:nvPr>
        </p:nvGraphicFramePr>
        <p:xfrm>
          <a:off x="2028504" y="271250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40910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6" presetClass="emph" presetSubtype="0" fill="hold" grpId="0" nodeType="clickEffect">
                                  <p:stCondLst>
                                    <p:cond delay="0"/>
                                  </p:stCondLst>
                                  <p:iterate type="lt">
                                    <p:tmPct val="10000"/>
                                  </p:iterate>
                                  <p:childTnLst>
                                    <p:animScale>
                                      <p:cBhvr>
                                        <p:cTn id="6" dur="250" autoRev="1" fill="hold">
                                          <p:stCondLst>
                                            <p:cond delay="0"/>
                                          </p:stCondLst>
                                        </p:cTn>
                                        <p:tgtEl>
                                          <p:spTgt spid="7">
                                            <p:txEl>
                                              <p:pRg st="0" end="0"/>
                                            </p:txEl>
                                          </p:spTgt>
                                        </p:tgtEl>
                                      </p:cBhvr>
                                      <p:to x="80000" y="100000"/>
                                    </p:animScale>
                                    <p:anim by="(#ppt_w*0.10)" calcmode="lin" valueType="num">
                                      <p:cBhvr>
                                        <p:cTn id="7" dur="250" autoRev="1" fill="hold">
                                          <p:stCondLst>
                                            <p:cond delay="0"/>
                                          </p:stCondLst>
                                        </p:cTn>
                                        <p:tgtEl>
                                          <p:spTgt spid="7">
                                            <p:txEl>
                                              <p:pRg st="0" end="0"/>
                                            </p:txEl>
                                          </p:spTgt>
                                        </p:tgtEl>
                                        <p:attrNameLst>
                                          <p:attrName>ppt_x</p:attrName>
                                        </p:attrNameLst>
                                      </p:cBhvr>
                                    </p:anim>
                                    <p:anim by="(-#ppt_w*0.10)" calcmode="lin" valueType="num">
                                      <p:cBhvr>
                                        <p:cTn id="8" dur="250" autoRev="1" fill="hold">
                                          <p:stCondLst>
                                            <p:cond delay="0"/>
                                          </p:stCondLst>
                                        </p:cTn>
                                        <p:tgtEl>
                                          <p:spTgt spid="7">
                                            <p:txEl>
                                              <p:pRg st="0" end="0"/>
                                            </p:txEl>
                                          </p:spTgt>
                                        </p:tgtEl>
                                        <p:attrNameLst>
                                          <p:attrName>ppt_y</p:attrName>
                                        </p:attrNameLst>
                                      </p:cBhvr>
                                    </p:anim>
                                    <p:animRot by="-480000">
                                      <p:cBhvr>
                                        <p:cTn id="9" dur="250" autoRev="1" fill="hold">
                                          <p:stCondLst>
                                            <p:cond delay="0"/>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579518D-4448-3640-18D4-EB7CE8E8742D}"/>
              </a:ext>
            </a:extLst>
          </p:cNvPr>
          <p:cNvSpPr/>
          <p:nvPr/>
        </p:nvSpPr>
        <p:spPr>
          <a:xfrm>
            <a:off x="544830" y="762000"/>
            <a:ext cx="3874770" cy="6858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solidFill>
                <a:schemeClr val="tx1"/>
              </a:solidFill>
            </a:endParaRPr>
          </a:p>
        </p:txBody>
      </p:sp>
      <p:sp>
        <p:nvSpPr>
          <p:cNvPr id="13" name="Rectangle 12">
            <a:extLst>
              <a:ext uri="{FF2B5EF4-FFF2-40B4-BE49-F238E27FC236}">
                <a16:creationId xmlns:a16="http://schemas.microsoft.com/office/drawing/2014/main" id="{BC44AEBC-4141-4D8F-AD26-ABB72B566775}"/>
              </a:ext>
            </a:extLst>
          </p:cNvPr>
          <p:cNvSpPr/>
          <p:nvPr/>
        </p:nvSpPr>
        <p:spPr>
          <a:xfrm>
            <a:off x="0" y="2002172"/>
            <a:ext cx="2362200" cy="440697"/>
          </a:xfrm>
          <a:prstGeom prst="rect">
            <a:avLst/>
          </a:prstGeom>
          <a:solidFill>
            <a:srgbClr val="7E15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1" name="TextBox 20"/>
          <p:cNvSpPr txBox="1"/>
          <p:nvPr/>
        </p:nvSpPr>
        <p:spPr>
          <a:xfrm>
            <a:off x="629292" y="777471"/>
            <a:ext cx="4095108" cy="646331"/>
          </a:xfrm>
          <a:prstGeom prst="rect">
            <a:avLst/>
          </a:prstGeom>
          <a:noFill/>
        </p:spPr>
        <p:txBody>
          <a:bodyPr wrap="square" rtlCol="0">
            <a:spAutoFit/>
          </a:bodyPr>
          <a:lstStyle/>
          <a:p>
            <a:r>
              <a:rPr lang="en-US" sz="3600" b="1" dirty="0">
                <a:solidFill>
                  <a:schemeClr val="bg1"/>
                </a:solidFill>
                <a:latin typeface="Century Gothic" panose="020B0502020202020204" pitchFamily="34" charset="0"/>
                <a:cs typeface="Arial Black"/>
              </a:rPr>
              <a:t>PRE-MARKETING</a:t>
            </a:r>
          </a:p>
        </p:txBody>
      </p:sp>
      <p:sp>
        <p:nvSpPr>
          <p:cNvPr id="19" name="Rectangle 18"/>
          <p:cNvSpPr/>
          <p:nvPr/>
        </p:nvSpPr>
        <p:spPr>
          <a:xfrm>
            <a:off x="0" y="762000"/>
            <a:ext cx="502920" cy="6858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Content Placeholder 2"/>
          <p:cNvSpPr>
            <a:spLocks noGrp="1"/>
          </p:cNvSpPr>
          <p:nvPr>
            <p:ph idx="1"/>
          </p:nvPr>
        </p:nvSpPr>
        <p:spPr>
          <a:xfrm>
            <a:off x="150471" y="1981200"/>
            <a:ext cx="5029200" cy="4800600"/>
          </a:xfrm>
        </p:spPr>
        <p:txBody>
          <a:bodyPr>
            <a:noAutofit/>
          </a:bodyPr>
          <a:lstStyle/>
          <a:p>
            <a:pPr>
              <a:buFont typeface="Wingdings" charset="2"/>
              <a:buChar char="§"/>
            </a:pPr>
            <a:r>
              <a:rPr lang="en-US" sz="2400" b="1" dirty="0">
                <a:solidFill>
                  <a:schemeClr val="bg1"/>
                </a:solidFill>
                <a:latin typeface="Century Gothic" panose="020B0502020202020204" pitchFamily="34" charset="0"/>
                <a:cs typeface="Avenir Heavy"/>
              </a:rPr>
              <a:t>MLS</a:t>
            </a:r>
          </a:p>
          <a:p>
            <a:pPr>
              <a:buFont typeface="Wingdings" charset="2"/>
              <a:buChar char="§"/>
            </a:pPr>
            <a:r>
              <a:rPr lang="en-US" sz="2400" b="1" dirty="0">
                <a:solidFill>
                  <a:srgbClr val="000000"/>
                </a:solidFill>
                <a:latin typeface="Century Gothic" panose="020B0502020202020204" pitchFamily="34" charset="0"/>
                <a:cs typeface="Avenir Heavy"/>
              </a:rPr>
              <a:t>YARD SIGN</a:t>
            </a:r>
          </a:p>
          <a:p>
            <a:pPr>
              <a:buFont typeface="Wingdings" charset="2"/>
              <a:buChar char="§"/>
            </a:pPr>
            <a:r>
              <a:rPr lang="en-US" sz="2400" b="1" dirty="0">
                <a:solidFill>
                  <a:srgbClr val="000000"/>
                </a:solidFill>
                <a:latin typeface="Century Gothic" panose="020B0502020202020204" pitchFamily="34" charset="0"/>
                <a:cs typeface="Avenir Heavy"/>
              </a:rPr>
              <a:t>ACCURATE PRICING</a:t>
            </a:r>
          </a:p>
          <a:p>
            <a:pPr>
              <a:buFont typeface="Wingdings" charset="2"/>
              <a:buChar char="§"/>
            </a:pPr>
            <a:r>
              <a:rPr lang="en-US" sz="2400" b="1" dirty="0">
                <a:latin typeface="Century Gothic" panose="020B0502020202020204" pitchFamily="34" charset="0"/>
                <a:cs typeface="Avenir Heavy"/>
              </a:rPr>
              <a:t>PROFESSIONAL </a:t>
            </a:r>
          </a:p>
          <a:p>
            <a:pPr marL="0" indent="0">
              <a:buNone/>
            </a:pPr>
            <a:r>
              <a:rPr lang="en-US" sz="2400" b="1" dirty="0">
                <a:solidFill>
                  <a:srgbClr val="FF0000"/>
                </a:solidFill>
                <a:latin typeface="Century Gothic" panose="020B0502020202020204" pitchFamily="34" charset="0"/>
                <a:cs typeface="Avenir Heavy"/>
              </a:rPr>
              <a:t>    </a:t>
            </a:r>
            <a:r>
              <a:rPr lang="en-US" sz="2400" b="1" dirty="0">
                <a:latin typeface="Century Gothic" panose="020B0502020202020204" pitchFamily="34" charset="0"/>
                <a:cs typeface="Avenir Heavy"/>
              </a:rPr>
              <a:t>VIRTUAL TOUR</a:t>
            </a:r>
          </a:p>
          <a:p>
            <a:pPr>
              <a:buFont typeface="Wingdings" charset="2"/>
              <a:buChar char="§"/>
            </a:pPr>
            <a:r>
              <a:rPr lang="en-US" sz="2400" b="1" dirty="0">
                <a:solidFill>
                  <a:srgbClr val="000000"/>
                </a:solidFill>
                <a:latin typeface="Century Gothic" panose="020B0502020202020204" pitchFamily="34" charset="0"/>
                <a:cs typeface="Avenir Heavy"/>
              </a:rPr>
              <a:t>PREMIUM FEATURE SHEETS</a:t>
            </a:r>
          </a:p>
          <a:p>
            <a:pPr>
              <a:buFont typeface="Wingdings" charset="2"/>
              <a:buChar char="§"/>
            </a:pPr>
            <a:r>
              <a:rPr lang="en-US" sz="2400" b="1" dirty="0">
                <a:solidFill>
                  <a:srgbClr val="000000"/>
                </a:solidFill>
                <a:latin typeface="Century Gothic" panose="020B0502020202020204" pitchFamily="34" charset="0"/>
                <a:cs typeface="Avenir Heavy"/>
              </a:rPr>
              <a:t>BRAND WEBSITE</a:t>
            </a:r>
          </a:p>
          <a:p>
            <a:pPr>
              <a:buFont typeface="Wingdings" charset="2"/>
              <a:buChar char="§"/>
            </a:pPr>
            <a:r>
              <a:rPr lang="en-US" sz="2400" b="1" dirty="0">
                <a:latin typeface="Century Gothic" panose="020B0502020202020204" pitchFamily="34" charset="0"/>
                <a:cs typeface="Avenir Heavy"/>
              </a:rPr>
              <a:t>PROFESSIONAL STAGING</a:t>
            </a:r>
          </a:p>
          <a:p>
            <a:pPr>
              <a:buFont typeface="Wingdings" charset="2"/>
              <a:buChar char="§"/>
            </a:pPr>
            <a:r>
              <a:rPr lang="en-US" sz="2400" b="1" dirty="0">
                <a:latin typeface="Century Gothic" panose="020B0502020202020204" pitchFamily="34" charset="0"/>
                <a:cs typeface="Avenir Heavy"/>
              </a:rPr>
              <a:t>DRONE SHOOT FOR AERIAL IMAGES</a:t>
            </a:r>
          </a:p>
          <a:p>
            <a:pPr marL="0" indent="0">
              <a:buNone/>
            </a:pPr>
            <a:endParaRPr lang="en-US" sz="2400" b="1" dirty="0">
              <a:solidFill>
                <a:srgbClr val="FF0000"/>
              </a:solidFill>
              <a:latin typeface="Century Gothic" panose="020B0502020202020204" pitchFamily="34" charset="0"/>
              <a:cs typeface="Avenir Book"/>
            </a:endParaRPr>
          </a:p>
          <a:p>
            <a:endParaRPr lang="en-US" sz="5400" b="1" dirty="0">
              <a:solidFill>
                <a:srgbClr val="FF0000"/>
              </a:solidFill>
              <a:latin typeface="Century Gothic" panose="020B0502020202020204" pitchFamily="34" charset="0"/>
            </a:endParaRPr>
          </a:p>
          <a:p>
            <a:pPr marL="0" indent="0">
              <a:buNone/>
            </a:pPr>
            <a:endParaRPr lang="en-US" sz="5400" dirty="0">
              <a:latin typeface="Century Gothic" panose="020B0502020202020204" pitchFamily="34" charset="0"/>
            </a:endParaRPr>
          </a:p>
        </p:txBody>
      </p:sp>
      <p:sp>
        <p:nvSpPr>
          <p:cNvPr id="32" name="TextBox 31"/>
          <p:cNvSpPr txBox="1"/>
          <p:nvPr/>
        </p:nvSpPr>
        <p:spPr>
          <a:xfrm>
            <a:off x="533400" y="454223"/>
            <a:ext cx="45720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cs typeface="Abadi MT Condensed Extra Bold"/>
              </a:rPr>
              <a:t>To attract the right buyers, we do</a:t>
            </a:r>
          </a:p>
        </p:txBody>
      </p:sp>
      <p:pic>
        <p:nvPicPr>
          <p:cNvPr id="5" name="Picture 4" descr="original.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91400" y="431611"/>
            <a:ext cx="1828800" cy="886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A screenshot of a cell phone&#10;&#10;Description automatically generated">
            <a:extLst>
              <a:ext uri="{FF2B5EF4-FFF2-40B4-BE49-F238E27FC236}">
                <a16:creationId xmlns:a16="http://schemas.microsoft.com/office/drawing/2014/main" id="{8F48EE91-2DE5-49EE-9E0E-7EF16F79C11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264133" y="1393042"/>
            <a:ext cx="6096000" cy="5132693"/>
          </a:xfrm>
          <a:prstGeom prst="rect">
            <a:avLst/>
          </a:prstGeom>
        </p:spPr>
      </p:pic>
    </p:spTree>
    <p:extLst>
      <p:ext uri="{BB962C8B-B14F-4D97-AF65-F5344CB8AC3E}">
        <p14:creationId xmlns:p14="http://schemas.microsoft.com/office/powerpoint/2010/main" val="85197832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ppt_w</p:attrName>
                                        </p:attrNameLst>
                                      </p:cBhvr>
                                      <p:tavLst>
                                        <p:tav tm="0">
                                          <p:val>
                                            <p:fltVal val="0"/>
                                          </p:val>
                                        </p:tav>
                                        <p:tav tm="100000">
                                          <p:val>
                                            <p:strVal val="#ppt_w"/>
                                          </p:val>
                                        </p:tav>
                                      </p:tavLst>
                                    </p:anim>
                                    <p:anim calcmode="lin" valueType="num">
                                      <p:cBhvr>
                                        <p:cTn id="8" dur="250" fill="hold"/>
                                        <p:tgtEl>
                                          <p:spTgt spid="5"/>
                                        </p:tgtEl>
                                        <p:attrNameLst>
                                          <p:attrName>ppt_h</p:attrName>
                                        </p:attrNameLst>
                                      </p:cBhvr>
                                      <p:tavLst>
                                        <p:tav tm="0">
                                          <p:val>
                                            <p:fltVal val="0"/>
                                          </p:val>
                                        </p:tav>
                                        <p:tav tm="100000">
                                          <p:val>
                                            <p:strVal val="#ppt_h"/>
                                          </p:val>
                                        </p:tav>
                                      </p:tavLst>
                                    </p:anim>
                                    <p:animEffect transition="in" filter="fade">
                                      <p:cBhvr>
                                        <p:cTn id="9" dur="25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250" fill="hold"/>
                                        <p:tgtEl>
                                          <p:spTgt spid="3"/>
                                        </p:tgtEl>
                                        <p:attrNameLst>
                                          <p:attrName>ppt_w</p:attrName>
                                        </p:attrNameLst>
                                      </p:cBhvr>
                                      <p:tavLst>
                                        <p:tav tm="0">
                                          <p:val>
                                            <p:fltVal val="0"/>
                                          </p:val>
                                        </p:tav>
                                        <p:tav tm="100000">
                                          <p:val>
                                            <p:strVal val="#ppt_w"/>
                                          </p:val>
                                        </p:tav>
                                      </p:tavLst>
                                    </p:anim>
                                    <p:anim calcmode="lin" valueType="num">
                                      <p:cBhvr>
                                        <p:cTn id="13" dur="250" fill="hold"/>
                                        <p:tgtEl>
                                          <p:spTgt spid="3"/>
                                        </p:tgtEl>
                                        <p:attrNameLst>
                                          <p:attrName>ppt_h</p:attrName>
                                        </p:attrNameLst>
                                      </p:cBhvr>
                                      <p:tavLst>
                                        <p:tav tm="0">
                                          <p:val>
                                            <p:fltVal val="0"/>
                                          </p:val>
                                        </p:tav>
                                        <p:tav tm="100000">
                                          <p:val>
                                            <p:strVal val="#ppt_h"/>
                                          </p:val>
                                        </p:tav>
                                      </p:tavLst>
                                    </p:anim>
                                    <p:animEffect transition="in" filter="fade">
                                      <p:cBhvr>
                                        <p:cTn id="14"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3CEBBE-2173-4C2B-A0BE-1DC4F8F9FAB9}"/>
              </a:ext>
            </a:extLst>
          </p:cNvPr>
          <p:cNvSpPr/>
          <p:nvPr/>
        </p:nvSpPr>
        <p:spPr>
          <a:xfrm>
            <a:off x="0" y="2456333"/>
            <a:ext cx="2362200" cy="440697"/>
          </a:xfrm>
          <a:prstGeom prst="rect">
            <a:avLst/>
          </a:prstGeom>
          <a:solidFill>
            <a:srgbClr val="7E15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Content Placeholder 2"/>
          <p:cNvSpPr>
            <a:spLocks noGrp="1"/>
          </p:cNvSpPr>
          <p:nvPr>
            <p:ph idx="1"/>
          </p:nvPr>
        </p:nvSpPr>
        <p:spPr>
          <a:xfrm>
            <a:off x="150471" y="1981200"/>
            <a:ext cx="5029200" cy="4800600"/>
          </a:xfrm>
        </p:spPr>
        <p:txBody>
          <a:bodyPr>
            <a:noAutofit/>
          </a:bodyPr>
          <a:lstStyle/>
          <a:p>
            <a:pPr>
              <a:buFont typeface="Wingdings" charset="2"/>
              <a:buChar char="§"/>
            </a:pPr>
            <a:r>
              <a:rPr lang="en-US" sz="2400" b="1" dirty="0">
                <a:latin typeface="Century Gothic" panose="020B0502020202020204" pitchFamily="34" charset="0"/>
                <a:cs typeface="Avenir Heavy"/>
              </a:rPr>
              <a:t>MLS</a:t>
            </a:r>
          </a:p>
          <a:p>
            <a:pPr>
              <a:buFont typeface="Wingdings" charset="2"/>
              <a:buChar char="§"/>
            </a:pPr>
            <a:r>
              <a:rPr lang="en-US" sz="2400" b="1" dirty="0">
                <a:solidFill>
                  <a:schemeClr val="bg1"/>
                </a:solidFill>
                <a:latin typeface="Century Gothic" panose="020B0502020202020204" pitchFamily="34" charset="0"/>
                <a:cs typeface="Avenir Heavy"/>
              </a:rPr>
              <a:t>YARD SIGN</a:t>
            </a:r>
          </a:p>
          <a:p>
            <a:pPr>
              <a:buFont typeface="Wingdings" charset="2"/>
              <a:buChar char="§"/>
            </a:pPr>
            <a:r>
              <a:rPr lang="en-US" sz="2400" b="1" dirty="0">
                <a:solidFill>
                  <a:srgbClr val="000000"/>
                </a:solidFill>
                <a:latin typeface="Century Gothic" panose="020B0502020202020204" pitchFamily="34" charset="0"/>
                <a:cs typeface="Avenir Heavy"/>
              </a:rPr>
              <a:t>ACCURATE PRICING</a:t>
            </a:r>
          </a:p>
          <a:p>
            <a:pPr>
              <a:buFont typeface="Wingdings" charset="2"/>
              <a:buChar char="§"/>
            </a:pPr>
            <a:r>
              <a:rPr lang="en-US" sz="2400" b="1" dirty="0">
                <a:latin typeface="Century Gothic" panose="020B0502020202020204" pitchFamily="34" charset="0"/>
                <a:cs typeface="Avenir Heavy"/>
              </a:rPr>
              <a:t>PROFESSIONAL </a:t>
            </a:r>
          </a:p>
          <a:p>
            <a:pPr marL="0" indent="0">
              <a:buNone/>
            </a:pPr>
            <a:r>
              <a:rPr lang="en-US" sz="2400" b="1" dirty="0">
                <a:solidFill>
                  <a:srgbClr val="FF0000"/>
                </a:solidFill>
                <a:latin typeface="Century Gothic" panose="020B0502020202020204" pitchFamily="34" charset="0"/>
                <a:cs typeface="Avenir Heavy"/>
              </a:rPr>
              <a:t>    </a:t>
            </a:r>
            <a:r>
              <a:rPr lang="en-US" sz="2400" b="1" dirty="0">
                <a:latin typeface="Century Gothic" panose="020B0502020202020204" pitchFamily="34" charset="0"/>
                <a:cs typeface="Avenir Heavy"/>
              </a:rPr>
              <a:t>VIRTUAL TOUR</a:t>
            </a:r>
          </a:p>
          <a:p>
            <a:pPr>
              <a:buFont typeface="Wingdings" charset="2"/>
              <a:buChar char="§"/>
            </a:pPr>
            <a:r>
              <a:rPr lang="en-US" sz="2400" b="1" dirty="0">
                <a:solidFill>
                  <a:srgbClr val="000000"/>
                </a:solidFill>
                <a:latin typeface="Century Gothic" panose="020B0502020202020204" pitchFamily="34" charset="0"/>
                <a:cs typeface="Avenir Heavy"/>
              </a:rPr>
              <a:t>PREMIUM FEATURE SHEETS</a:t>
            </a:r>
          </a:p>
          <a:p>
            <a:pPr>
              <a:buFont typeface="Wingdings" charset="2"/>
              <a:buChar char="§"/>
            </a:pPr>
            <a:r>
              <a:rPr lang="en-US" sz="2400" b="1" dirty="0">
                <a:solidFill>
                  <a:srgbClr val="000000"/>
                </a:solidFill>
                <a:latin typeface="Century Gothic" panose="020B0502020202020204" pitchFamily="34" charset="0"/>
                <a:cs typeface="Avenir Heavy"/>
              </a:rPr>
              <a:t>BRAND WEBSITE</a:t>
            </a:r>
          </a:p>
          <a:p>
            <a:pPr>
              <a:buFont typeface="Wingdings" charset="2"/>
              <a:buChar char="§"/>
            </a:pPr>
            <a:r>
              <a:rPr lang="en-US" sz="2400" b="1" dirty="0">
                <a:latin typeface="Century Gothic" panose="020B0502020202020204" pitchFamily="34" charset="0"/>
                <a:cs typeface="Avenir Heavy"/>
              </a:rPr>
              <a:t>PROFESSIONAL STAGING</a:t>
            </a:r>
          </a:p>
          <a:p>
            <a:pPr>
              <a:buFont typeface="Wingdings" charset="2"/>
              <a:buChar char="§"/>
            </a:pPr>
            <a:r>
              <a:rPr lang="en-US" sz="2400" b="1" dirty="0">
                <a:latin typeface="Century Gothic" panose="020B0502020202020204" pitchFamily="34" charset="0"/>
                <a:cs typeface="Avenir Heavy"/>
              </a:rPr>
              <a:t>DRONE SHOOT FOR AERIAL IMAGES</a:t>
            </a:r>
            <a:endParaRPr lang="en-US" sz="2400" b="1" dirty="0">
              <a:solidFill>
                <a:srgbClr val="FF0000"/>
              </a:solidFill>
              <a:latin typeface="Century Gothic" panose="020B0502020202020204" pitchFamily="34" charset="0"/>
              <a:cs typeface="Avenir Book"/>
            </a:endParaRPr>
          </a:p>
          <a:p>
            <a:endParaRPr lang="en-US" sz="5400" b="1" dirty="0">
              <a:solidFill>
                <a:srgbClr val="FF0000"/>
              </a:solidFill>
              <a:latin typeface="Century Gothic" panose="020B0502020202020204" pitchFamily="34" charset="0"/>
            </a:endParaRPr>
          </a:p>
          <a:p>
            <a:pPr marL="0" indent="0">
              <a:buNone/>
            </a:pPr>
            <a:endParaRPr lang="en-US" sz="5400" dirty="0">
              <a:latin typeface="Century Gothic" panose="020B0502020202020204" pitchFamily="34" charset="0"/>
            </a:endParaRPr>
          </a:p>
        </p:txBody>
      </p:sp>
      <p:sp>
        <p:nvSpPr>
          <p:cNvPr id="20" name="Rectangle 19"/>
          <p:cNvSpPr/>
          <p:nvPr/>
        </p:nvSpPr>
        <p:spPr>
          <a:xfrm>
            <a:off x="548689" y="838200"/>
            <a:ext cx="3870911" cy="6858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623429" y="853671"/>
            <a:ext cx="3796172" cy="646331"/>
          </a:xfrm>
          <a:prstGeom prst="rect">
            <a:avLst/>
          </a:prstGeom>
          <a:solidFill>
            <a:schemeClr val="tx1"/>
          </a:solidFill>
        </p:spPr>
        <p:txBody>
          <a:bodyPr wrap="square" rtlCol="0">
            <a:spAutoFit/>
          </a:bodyPr>
          <a:lstStyle/>
          <a:p>
            <a:r>
              <a:rPr lang="en-US" sz="3600" b="1" dirty="0">
                <a:solidFill>
                  <a:schemeClr val="bg1"/>
                </a:solidFill>
                <a:latin typeface="Century Gothic" panose="020B0502020202020204" pitchFamily="34" charset="0"/>
                <a:cs typeface="Arial Black"/>
              </a:rPr>
              <a:t>PRE-MARKETING</a:t>
            </a:r>
          </a:p>
        </p:txBody>
      </p:sp>
      <p:sp>
        <p:nvSpPr>
          <p:cNvPr id="19" name="Rectangle 18"/>
          <p:cNvSpPr/>
          <p:nvPr/>
        </p:nvSpPr>
        <p:spPr>
          <a:xfrm>
            <a:off x="3859" y="838200"/>
            <a:ext cx="502920" cy="6858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TextBox 31"/>
          <p:cNvSpPr txBox="1"/>
          <p:nvPr/>
        </p:nvSpPr>
        <p:spPr>
          <a:xfrm>
            <a:off x="685800" y="537729"/>
            <a:ext cx="45720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cs typeface="Abadi MT Condensed Extra Bold"/>
              </a:rPr>
              <a:t>To attract the right buyers, we do</a:t>
            </a:r>
          </a:p>
        </p:txBody>
      </p:sp>
      <p:pic>
        <p:nvPicPr>
          <p:cNvPr id="5" name="Picture 4" descr="A close up of a sign&#10;&#10;Description automatically generated">
            <a:extLst>
              <a:ext uri="{FF2B5EF4-FFF2-40B4-BE49-F238E27FC236}">
                <a16:creationId xmlns:a16="http://schemas.microsoft.com/office/drawing/2014/main" id="{ADAA4F69-76A2-4FB6-9E39-3C685D0D316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47288" t="13830" r="7927"/>
          <a:stretch/>
        </p:blipFill>
        <p:spPr>
          <a:xfrm>
            <a:off x="6077824" y="152400"/>
            <a:ext cx="5490748" cy="6592349"/>
          </a:xfrm>
          <a:prstGeom prst="rect">
            <a:avLst/>
          </a:prstGeom>
        </p:spPr>
      </p:pic>
      <p:pic>
        <p:nvPicPr>
          <p:cNvPr id="4" name="Picture 3" descr="A person in a suit and tie&#10;&#10;Description automatically generated">
            <a:extLst>
              <a:ext uri="{FF2B5EF4-FFF2-40B4-BE49-F238E27FC236}">
                <a16:creationId xmlns:a16="http://schemas.microsoft.com/office/drawing/2014/main" id="{213BA597-6512-3390-E72F-925FBC092E4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10400" y="1676400"/>
            <a:ext cx="3042634" cy="4800600"/>
          </a:xfrm>
          <a:prstGeom prst="rect">
            <a:avLst/>
          </a:prstGeom>
        </p:spPr>
      </p:pic>
    </p:spTree>
    <p:extLst>
      <p:ext uri="{BB962C8B-B14F-4D97-AF65-F5344CB8AC3E}">
        <p14:creationId xmlns:p14="http://schemas.microsoft.com/office/powerpoint/2010/main" val="21845382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ppt_w</p:attrName>
                                        </p:attrNameLst>
                                      </p:cBhvr>
                                      <p:tavLst>
                                        <p:tav tm="0">
                                          <p:val>
                                            <p:fltVal val="0"/>
                                          </p:val>
                                        </p:tav>
                                        <p:tav tm="100000">
                                          <p:val>
                                            <p:strVal val="#ppt_w"/>
                                          </p:val>
                                        </p:tav>
                                      </p:tavLst>
                                    </p:anim>
                                    <p:anim calcmode="lin" valueType="num">
                                      <p:cBhvr>
                                        <p:cTn id="8" dur="250" fill="hold"/>
                                        <p:tgtEl>
                                          <p:spTgt spid="5"/>
                                        </p:tgtEl>
                                        <p:attrNameLst>
                                          <p:attrName>ppt_h</p:attrName>
                                        </p:attrNameLst>
                                      </p:cBhvr>
                                      <p:tavLst>
                                        <p:tav tm="0">
                                          <p:val>
                                            <p:fltVal val="0"/>
                                          </p:val>
                                        </p:tav>
                                        <p:tav tm="100000">
                                          <p:val>
                                            <p:strVal val="#ppt_h"/>
                                          </p:val>
                                        </p:tav>
                                      </p:tavLst>
                                    </p:anim>
                                    <p:animEffect transition="in" filter="fade">
                                      <p:cBhvr>
                                        <p:cTn id="9"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3CEBBE-2173-4C2B-A0BE-1DC4F8F9FAB9}"/>
              </a:ext>
            </a:extLst>
          </p:cNvPr>
          <p:cNvSpPr/>
          <p:nvPr/>
        </p:nvSpPr>
        <p:spPr>
          <a:xfrm>
            <a:off x="0" y="2875372"/>
            <a:ext cx="3657600" cy="440697"/>
          </a:xfrm>
          <a:prstGeom prst="rect">
            <a:avLst/>
          </a:prstGeom>
          <a:solidFill>
            <a:srgbClr val="7E15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Content Placeholder 2"/>
          <p:cNvSpPr>
            <a:spLocks noGrp="1"/>
          </p:cNvSpPr>
          <p:nvPr>
            <p:ph idx="1"/>
          </p:nvPr>
        </p:nvSpPr>
        <p:spPr>
          <a:xfrm>
            <a:off x="150471" y="1981200"/>
            <a:ext cx="5029200" cy="4800600"/>
          </a:xfrm>
        </p:spPr>
        <p:txBody>
          <a:bodyPr>
            <a:noAutofit/>
          </a:bodyPr>
          <a:lstStyle/>
          <a:p>
            <a:pPr>
              <a:buFont typeface="Wingdings" charset="2"/>
              <a:buChar char="§"/>
            </a:pPr>
            <a:r>
              <a:rPr lang="en-US" sz="2400" b="1" dirty="0">
                <a:latin typeface="Century Gothic" panose="020B0502020202020204" pitchFamily="34" charset="0"/>
                <a:cs typeface="Avenir Heavy"/>
              </a:rPr>
              <a:t>MLS</a:t>
            </a:r>
          </a:p>
          <a:p>
            <a:pPr>
              <a:buFont typeface="Wingdings" charset="2"/>
              <a:buChar char="§"/>
            </a:pPr>
            <a:r>
              <a:rPr lang="en-US" sz="2400" b="1" dirty="0">
                <a:latin typeface="Century Gothic" panose="020B0502020202020204" pitchFamily="34" charset="0"/>
                <a:cs typeface="Avenir Heavy"/>
              </a:rPr>
              <a:t>YARD SIGN</a:t>
            </a:r>
          </a:p>
          <a:p>
            <a:pPr>
              <a:buFont typeface="Wingdings" charset="2"/>
              <a:buChar char="§"/>
            </a:pPr>
            <a:r>
              <a:rPr lang="en-US" sz="2400" b="1" dirty="0">
                <a:solidFill>
                  <a:schemeClr val="bg1"/>
                </a:solidFill>
                <a:latin typeface="Century Gothic" panose="020B0502020202020204" pitchFamily="34" charset="0"/>
                <a:cs typeface="Avenir Heavy"/>
              </a:rPr>
              <a:t>ACCURATE PRICING</a:t>
            </a:r>
          </a:p>
          <a:p>
            <a:pPr>
              <a:buFont typeface="Wingdings" charset="2"/>
              <a:buChar char="§"/>
            </a:pPr>
            <a:r>
              <a:rPr lang="en-US" sz="2400" b="1" dirty="0">
                <a:latin typeface="Century Gothic" panose="020B0502020202020204" pitchFamily="34" charset="0"/>
                <a:cs typeface="Avenir Heavy"/>
              </a:rPr>
              <a:t>PROFESSIONAL </a:t>
            </a:r>
          </a:p>
          <a:p>
            <a:pPr marL="0" indent="0">
              <a:buNone/>
            </a:pPr>
            <a:r>
              <a:rPr lang="en-US" sz="2400" b="1" dirty="0">
                <a:solidFill>
                  <a:srgbClr val="FF0000"/>
                </a:solidFill>
                <a:latin typeface="Century Gothic" panose="020B0502020202020204" pitchFamily="34" charset="0"/>
                <a:cs typeface="Avenir Heavy"/>
              </a:rPr>
              <a:t>    </a:t>
            </a:r>
            <a:r>
              <a:rPr lang="en-US" sz="2400" b="1" dirty="0">
                <a:latin typeface="Century Gothic" panose="020B0502020202020204" pitchFamily="34" charset="0"/>
                <a:cs typeface="Avenir Heavy"/>
              </a:rPr>
              <a:t>VIRTUAL TOUR</a:t>
            </a:r>
          </a:p>
          <a:p>
            <a:pPr>
              <a:buFont typeface="Wingdings" charset="2"/>
              <a:buChar char="§"/>
            </a:pPr>
            <a:r>
              <a:rPr lang="en-US" sz="2400" b="1" dirty="0">
                <a:solidFill>
                  <a:srgbClr val="000000"/>
                </a:solidFill>
                <a:latin typeface="Century Gothic" panose="020B0502020202020204" pitchFamily="34" charset="0"/>
                <a:cs typeface="Avenir Heavy"/>
              </a:rPr>
              <a:t>PREMIUM FEATURE SHEETS</a:t>
            </a:r>
          </a:p>
          <a:p>
            <a:pPr>
              <a:buFont typeface="Wingdings" charset="2"/>
              <a:buChar char="§"/>
            </a:pPr>
            <a:r>
              <a:rPr lang="en-US" sz="2400" b="1" dirty="0">
                <a:solidFill>
                  <a:srgbClr val="000000"/>
                </a:solidFill>
                <a:latin typeface="Century Gothic" panose="020B0502020202020204" pitchFamily="34" charset="0"/>
                <a:cs typeface="Avenir Heavy"/>
              </a:rPr>
              <a:t>BRAND WEBSITE</a:t>
            </a:r>
          </a:p>
          <a:p>
            <a:pPr>
              <a:buFont typeface="Wingdings" charset="2"/>
              <a:buChar char="§"/>
            </a:pPr>
            <a:r>
              <a:rPr lang="en-US" sz="2400" b="1" dirty="0">
                <a:latin typeface="Century Gothic" panose="020B0502020202020204" pitchFamily="34" charset="0"/>
                <a:cs typeface="Avenir Heavy"/>
              </a:rPr>
              <a:t>PROFESSIONAL STAGING</a:t>
            </a:r>
            <a:endParaRPr lang="en-US" sz="2400" b="1" dirty="0">
              <a:solidFill>
                <a:srgbClr val="FF0000"/>
              </a:solidFill>
              <a:latin typeface="Century Gothic" panose="020B0502020202020204" pitchFamily="34" charset="0"/>
              <a:cs typeface="Avenir Heavy"/>
            </a:endParaRPr>
          </a:p>
          <a:p>
            <a:pPr>
              <a:buFont typeface="Wingdings" charset="2"/>
              <a:buChar char="§"/>
            </a:pPr>
            <a:r>
              <a:rPr lang="en-US" sz="2400" b="1" dirty="0">
                <a:latin typeface="Century Gothic" panose="020B0502020202020204" pitchFamily="34" charset="0"/>
                <a:cs typeface="Avenir Heavy"/>
              </a:rPr>
              <a:t>DRONE SHOOT FOR AERIAL IMAGES</a:t>
            </a:r>
            <a:endParaRPr lang="en-US" sz="2400" b="1" dirty="0">
              <a:solidFill>
                <a:srgbClr val="FF0000"/>
              </a:solidFill>
              <a:latin typeface="Century Gothic" panose="020B0502020202020204" pitchFamily="34" charset="0"/>
              <a:cs typeface="Avenir Book"/>
            </a:endParaRPr>
          </a:p>
          <a:p>
            <a:endParaRPr lang="en-US" sz="5400" b="1" dirty="0">
              <a:solidFill>
                <a:srgbClr val="FF0000"/>
              </a:solidFill>
              <a:latin typeface="Century Gothic" panose="020B0502020202020204" pitchFamily="34" charset="0"/>
            </a:endParaRPr>
          </a:p>
          <a:p>
            <a:pPr marL="0" indent="0">
              <a:buNone/>
            </a:pPr>
            <a:endParaRPr lang="en-US" sz="5400" dirty="0">
              <a:latin typeface="Century Gothic" panose="020B0502020202020204" pitchFamily="34" charset="0"/>
            </a:endParaRPr>
          </a:p>
        </p:txBody>
      </p:sp>
      <p:grpSp>
        <p:nvGrpSpPr>
          <p:cNvPr id="18" name="Group 17"/>
          <p:cNvGrpSpPr/>
          <p:nvPr/>
        </p:nvGrpSpPr>
        <p:grpSpPr>
          <a:xfrm>
            <a:off x="548689" y="762000"/>
            <a:ext cx="4484370" cy="685800"/>
            <a:chOff x="0" y="304800"/>
            <a:chExt cx="9144000" cy="685800"/>
          </a:xfrm>
          <a:solidFill>
            <a:schemeClr val="tx1"/>
          </a:solidFill>
        </p:grpSpPr>
        <p:sp>
          <p:nvSpPr>
            <p:cNvPr id="20" name="Rectangle 19"/>
            <p:cNvSpPr/>
            <p:nvPr/>
          </p:nvSpPr>
          <p:spPr>
            <a:xfrm>
              <a:off x="0" y="304800"/>
              <a:ext cx="9144000" cy="6858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152400" y="320271"/>
              <a:ext cx="8350261" cy="646331"/>
            </a:xfrm>
            <a:prstGeom prst="rect">
              <a:avLst/>
            </a:prstGeom>
            <a:grpFill/>
          </p:spPr>
          <p:txBody>
            <a:bodyPr wrap="square" rtlCol="0">
              <a:spAutoFit/>
            </a:bodyPr>
            <a:lstStyle/>
            <a:p>
              <a:r>
                <a:rPr lang="en-US" sz="3600" b="1" dirty="0">
                  <a:solidFill>
                    <a:schemeClr val="bg1"/>
                  </a:solidFill>
                  <a:latin typeface="Century Gothic" panose="020B0502020202020204" pitchFamily="34" charset="0"/>
                  <a:cs typeface="Arial Black"/>
                </a:rPr>
                <a:t>PRE-MARKETING</a:t>
              </a:r>
            </a:p>
          </p:txBody>
        </p:sp>
      </p:grpSp>
      <p:sp>
        <p:nvSpPr>
          <p:cNvPr id="19" name="Rectangle 18"/>
          <p:cNvSpPr/>
          <p:nvPr/>
        </p:nvSpPr>
        <p:spPr>
          <a:xfrm>
            <a:off x="3859" y="762000"/>
            <a:ext cx="502920" cy="6858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685800" y="461529"/>
            <a:ext cx="45720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cs typeface="Abadi MT Condensed Extra Bold"/>
              </a:rPr>
              <a:t>To attract the right buyers, we do</a:t>
            </a:r>
          </a:p>
        </p:txBody>
      </p:sp>
      <p:pic>
        <p:nvPicPr>
          <p:cNvPr id="23" name="Picture 22" descr="RG-Listing-Presentation-Email-copy_Page_24.jpg">
            <a:extLst>
              <a:ext uri="{FF2B5EF4-FFF2-40B4-BE49-F238E27FC236}">
                <a16:creationId xmlns:a16="http://schemas.microsoft.com/office/drawing/2014/main" id="{676A8C09-AB70-4F09-977E-B3F8032198B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257800" y="1524000"/>
            <a:ext cx="6133517" cy="4518261"/>
          </a:xfrm>
          <a:prstGeom prst="rect">
            <a:avLst/>
          </a:prstGeom>
        </p:spPr>
      </p:pic>
    </p:spTree>
    <p:extLst>
      <p:ext uri="{BB962C8B-B14F-4D97-AF65-F5344CB8AC3E}">
        <p14:creationId xmlns:p14="http://schemas.microsoft.com/office/powerpoint/2010/main" val="13646031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250" fill="hold"/>
                                        <p:tgtEl>
                                          <p:spTgt spid="23"/>
                                        </p:tgtEl>
                                        <p:attrNameLst>
                                          <p:attrName>ppt_w</p:attrName>
                                        </p:attrNameLst>
                                      </p:cBhvr>
                                      <p:tavLst>
                                        <p:tav tm="0">
                                          <p:val>
                                            <p:fltVal val="0"/>
                                          </p:val>
                                        </p:tav>
                                        <p:tav tm="100000">
                                          <p:val>
                                            <p:strVal val="#ppt_w"/>
                                          </p:val>
                                        </p:tav>
                                      </p:tavLst>
                                    </p:anim>
                                    <p:anim calcmode="lin" valueType="num">
                                      <p:cBhvr>
                                        <p:cTn id="8" dur="250" fill="hold"/>
                                        <p:tgtEl>
                                          <p:spTgt spid="23"/>
                                        </p:tgtEl>
                                        <p:attrNameLst>
                                          <p:attrName>ppt_h</p:attrName>
                                        </p:attrNameLst>
                                      </p:cBhvr>
                                      <p:tavLst>
                                        <p:tav tm="0">
                                          <p:val>
                                            <p:fltVal val="0"/>
                                          </p:val>
                                        </p:tav>
                                        <p:tav tm="100000">
                                          <p:val>
                                            <p:strVal val="#ppt_h"/>
                                          </p:val>
                                        </p:tav>
                                      </p:tavLst>
                                    </p:anim>
                                    <p:animEffect transition="in" filter="fade">
                                      <p:cBhvr>
                                        <p:cTn id="9"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A49E045-7D88-AC41-A5D0-D7AEA3305461}"/>
              </a:ext>
            </a:extLst>
          </p:cNvPr>
          <p:cNvPicPr>
            <a:picLocks noChangeAspect="1"/>
          </p:cNvPicPr>
          <p:nvPr/>
        </p:nvPicPr>
        <p:blipFill rotWithShape="1">
          <a:blip r:embed="rId2" cstate="print">
            <a:alphaModFix amt="5000"/>
            <a:extLst>
              <a:ext uri="{28A0092B-C50C-407E-A947-70E740481C1C}">
                <a14:useLocalDpi xmlns:a14="http://schemas.microsoft.com/office/drawing/2010/main"/>
              </a:ext>
            </a:extLst>
          </a:blip>
          <a:srcRect/>
          <a:stretch/>
        </p:blipFill>
        <p:spPr>
          <a:xfrm>
            <a:off x="2599803" y="2421897"/>
            <a:ext cx="6992393" cy="2483230"/>
          </a:xfrm>
          <a:prstGeom prst="rect">
            <a:avLst/>
          </a:prstGeom>
        </p:spPr>
      </p:pic>
      <p:pic>
        <p:nvPicPr>
          <p:cNvPr id="2060" name="Picture 12" descr="mud room designs with cabinet lighting and vaulted ceiling">
            <a:extLst>
              <a:ext uri="{FF2B5EF4-FFF2-40B4-BE49-F238E27FC236}">
                <a16:creationId xmlns:a16="http://schemas.microsoft.com/office/drawing/2014/main" id="{1B87C71E-9B92-4BFE-B0A1-3C65F36CBC4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86400" y="1793138"/>
            <a:ext cx="6268414" cy="41536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23CEBBE-2173-4C2B-A0BE-1DC4F8F9FAB9}"/>
              </a:ext>
            </a:extLst>
          </p:cNvPr>
          <p:cNvSpPr/>
          <p:nvPr/>
        </p:nvSpPr>
        <p:spPr>
          <a:xfrm>
            <a:off x="-2893" y="3128007"/>
            <a:ext cx="3657600" cy="914400"/>
          </a:xfrm>
          <a:prstGeom prst="rect">
            <a:avLst/>
          </a:prstGeom>
          <a:solidFill>
            <a:srgbClr val="7E15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Content Placeholder 2"/>
          <p:cNvSpPr>
            <a:spLocks noGrp="1"/>
          </p:cNvSpPr>
          <p:nvPr>
            <p:ph idx="1"/>
          </p:nvPr>
        </p:nvSpPr>
        <p:spPr>
          <a:xfrm>
            <a:off x="147578" y="1793138"/>
            <a:ext cx="5029200" cy="4800600"/>
          </a:xfrm>
        </p:spPr>
        <p:txBody>
          <a:bodyPr>
            <a:noAutofit/>
          </a:bodyPr>
          <a:lstStyle/>
          <a:p>
            <a:pPr>
              <a:buFont typeface="Wingdings" charset="2"/>
              <a:buChar char="§"/>
            </a:pPr>
            <a:r>
              <a:rPr lang="en-US" sz="2400" b="1" dirty="0">
                <a:latin typeface="Century Gothic" panose="020B0502020202020204" pitchFamily="34" charset="0"/>
                <a:cs typeface="Avenir Heavy"/>
              </a:rPr>
              <a:t>MLS</a:t>
            </a:r>
          </a:p>
          <a:p>
            <a:pPr>
              <a:buFont typeface="Wingdings" charset="2"/>
              <a:buChar char="§"/>
            </a:pPr>
            <a:r>
              <a:rPr lang="en-US" sz="2400" b="1" dirty="0">
                <a:latin typeface="Century Gothic" panose="020B0502020202020204" pitchFamily="34" charset="0"/>
                <a:cs typeface="Avenir Heavy"/>
              </a:rPr>
              <a:t>YARD SIGN</a:t>
            </a:r>
          </a:p>
          <a:p>
            <a:pPr>
              <a:buFont typeface="Wingdings" charset="2"/>
              <a:buChar char="§"/>
            </a:pPr>
            <a:r>
              <a:rPr lang="en-US" sz="2400" b="1" dirty="0">
                <a:latin typeface="Century Gothic" panose="020B0502020202020204" pitchFamily="34" charset="0"/>
                <a:cs typeface="Avenir Heavy"/>
              </a:rPr>
              <a:t>ACCURATE PRICING</a:t>
            </a:r>
          </a:p>
          <a:p>
            <a:pPr>
              <a:buFont typeface="Wingdings" charset="2"/>
              <a:buChar char="§"/>
            </a:pPr>
            <a:r>
              <a:rPr lang="en-US" sz="2400" b="1" dirty="0">
                <a:solidFill>
                  <a:schemeClr val="bg1"/>
                </a:solidFill>
                <a:latin typeface="Century Gothic" panose="020B0502020202020204" pitchFamily="34" charset="0"/>
                <a:cs typeface="Avenir Heavy"/>
              </a:rPr>
              <a:t>PROFESSIONAL </a:t>
            </a:r>
          </a:p>
          <a:p>
            <a:pPr marL="0" indent="0">
              <a:buNone/>
            </a:pPr>
            <a:r>
              <a:rPr lang="en-US" sz="2400" b="1" dirty="0">
                <a:solidFill>
                  <a:schemeClr val="bg1"/>
                </a:solidFill>
                <a:latin typeface="Century Gothic" panose="020B0502020202020204" pitchFamily="34" charset="0"/>
                <a:cs typeface="Avenir Heavy"/>
              </a:rPr>
              <a:t>    VIRTUAL TOUR</a:t>
            </a:r>
          </a:p>
          <a:p>
            <a:pPr>
              <a:buFont typeface="Wingdings" charset="2"/>
              <a:buChar char="§"/>
            </a:pPr>
            <a:r>
              <a:rPr lang="en-US" sz="2400" b="1" dirty="0">
                <a:solidFill>
                  <a:srgbClr val="000000"/>
                </a:solidFill>
                <a:latin typeface="Century Gothic" panose="020B0502020202020204" pitchFamily="34" charset="0"/>
                <a:cs typeface="Avenir Heavy"/>
              </a:rPr>
              <a:t>PREMIUM FEATURE SHEETS</a:t>
            </a:r>
          </a:p>
          <a:p>
            <a:pPr>
              <a:buFont typeface="Wingdings" charset="2"/>
              <a:buChar char="§"/>
            </a:pPr>
            <a:r>
              <a:rPr lang="en-US" sz="2400" b="1" dirty="0">
                <a:solidFill>
                  <a:srgbClr val="000000"/>
                </a:solidFill>
                <a:latin typeface="Century Gothic" panose="020B0502020202020204" pitchFamily="34" charset="0"/>
                <a:cs typeface="Avenir Heavy"/>
              </a:rPr>
              <a:t>BRAND WEBSITE</a:t>
            </a:r>
          </a:p>
          <a:p>
            <a:pPr>
              <a:buFont typeface="Wingdings" charset="2"/>
              <a:buChar char="§"/>
            </a:pPr>
            <a:r>
              <a:rPr lang="en-US" sz="2400" b="1" dirty="0">
                <a:latin typeface="Century Gothic" panose="020B0502020202020204" pitchFamily="34" charset="0"/>
                <a:cs typeface="Avenir Heavy"/>
              </a:rPr>
              <a:t>PROFESSIONAL STAGING</a:t>
            </a:r>
          </a:p>
          <a:p>
            <a:pPr>
              <a:buFont typeface="Wingdings" charset="2"/>
              <a:buChar char="§"/>
            </a:pPr>
            <a:r>
              <a:rPr lang="en-US" sz="2400" b="1" dirty="0">
                <a:latin typeface="Century Gothic" panose="020B0502020202020204" pitchFamily="34" charset="0"/>
                <a:cs typeface="Avenir Heavy"/>
              </a:rPr>
              <a:t>DRONE SHOOT FOR AERIAL IMAGES</a:t>
            </a:r>
            <a:endParaRPr lang="en-US" sz="5400" b="1" dirty="0">
              <a:solidFill>
                <a:srgbClr val="FF0000"/>
              </a:solidFill>
              <a:latin typeface="Century Gothic" panose="020B0502020202020204" pitchFamily="34" charset="0"/>
            </a:endParaRPr>
          </a:p>
          <a:p>
            <a:pPr marL="0" indent="0">
              <a:buNone/>
            </a:pPr>
            <a:endParaRPr lang="en-US" sz="5400" dirty="0">
              <a:latin typeface="Century Gothic" panose="020B0502020202020204" pitchFamily="34" charset="0"/>
            </a:endParaRPr>
          </a:p>
        </p:txBody>
      </p:sp>
      <p:sp>
        <p:nvSpPr>
          <p:cNvPr id="20" name="Rectangle 19"/>
          <p:cNvSpPr/>
          <p:nvPr/>
        </p:nvSpPr>
        <p:spPr>
          <a:xfrm>
            <a:off x="546976" y="636586"/>
            <a:ext cx="3948824" cy="6858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621715" y="649069"/>
            <a:ext cx="3797885" cy="646331"/>
          </a:xfrm>
          <a:prstGeom prst="rect">
            <a:avLst/>
          </a:prstGeom>
          <a:solidFill>
            <a:schemeClr val="tx1"/>
          </a:solidFill>
        </p:spPr>
        <p:txBody>
          <a:bodyPr wrap="square" rtlCol="0">
            <a:spAutoFit/>
          </a:bodyPr>
          <a:lstStyle/>
          <a:p>
            <a:r>
              <a:rPr lang="en-US" sz="3600" b="1" dirty="0">
                <a:solidFill>
                  <a:schemeClr val="bg1"/>
                </a:solidFill>
                <a:latin typeface="Century Gothic" panose="020B0502020202020204" pitchFamily="34" charset="0"/>
                <a:cs typeface="Arial Black"/>
              </a:rPr>
              <a:t>PRE-MARKETING</a:t>
            </a:r>
          </a:p>
        </p:txBody>
      </p:sp>
      <p:sp>
        <p:nvSpPr>
          <p:cNvPr id="19" name="Rectangle 18"/>
          <p:cNvSpPr/>
          <p:nvPr/>
        </p:nvSpPr>
        <p:spPr>
          <a:xfrm>
            <a:off x="2146" y="636586"/>
            <a:ext cx="502920" cy="6858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684087" y="336115"/>
            <a:ext cx="45720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cs typeface="Abadi MT Condensed Extra Bold"/>
              </a:rPr>
              <a:t>To attract the right buyers, we do</a:t>
            </a:r>
          </a:p>
        </p:txBody>
      </p:sp>
      <p:pic>
        <p:nvPicPr>
          <p:cNvPr id="2058" name="Picture 10" descr="Creating Real Estate Listing Photos That Sell | HomeCity">
            <a:extLst>
              <a:ext uri="{FF2B5EF4-FFF2-40B4-BE49-F238E27FC236}">
                <a16:creationId xmlns:a16="http://schemas.microsoft.com/office/drawing/2014/main" id="{160401F8-F074-49F7-A3AE-AED61C386C5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330142" y="1645015"/>
            <a:ext cx="6444642" cy="430173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al Estate Photography &amp; Video in NJ &amp; NYC - Marketing made easy.">
            <a:extLst>
              <a:ext uri="{FF2B5EF4-FFF2-40B4-BE49-F238E27FC236}">
                <a16:creationId xmlns:a16="http://schemas.microsoft.com/office/drawing/2014/main" id="{361B6BF0-1DA2-45BD-8F2D-E0211F0CC8F8}"/>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860394" y="1527391"/>
            <a:ext cx="7158940" cy="4496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5104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60"/>
                                        </p:tgtEl>
                                        <p:attrNameLst>
                                          <p:attrName>style.visibility</p:attrName>
                                        </p:attrNameLst>
                                      </p:cBhvr>
                                      <p:to>
                                        <p:strVal val="visible"/>
                                      </p:to>
                                    </p:set>
                                    <p:anim calcmode="lin" valueType="num">
                                      <p:cBhvr>
                                        <p:cTn id="7" dur="250" fill="hold"/>
                                        <p:tgtEl>
                                          <p:spTgt spid="2060"/>
                                        </p:tgtEl>
                                        <p:attrNameLst>
                                          <p:attrName>ppt_w</p:attrName>
                                        </p:attrNameLst>
                                      </p:cBhvr>
                                      <p:tavLst>
                                        <p:tav tm="0">
                                          <p:val>
                                            <p:fltVal val="0"/>
                                          </p:val>
                                        </p:tav>
                                        <p:tav tm="100000">
                                          <p:val>
                                            <p:strVal val="#ppt_w"/>
                                          </p:val>
                                        </p:tav>
                                      </p:tavLst>
                                    </p:anim>
                                    <p:anim calcmode="lin" valueType="num">
                                      <p:cBhvr>
                                        <p:cTn id="8" dur="250" fill="hold"/>
                                        <p:tgtEl>
                                          <p:spTgt spid="2060"/>
                                        </p:tgtEl>
                                        <p:attrNameLst>
                                          <p:attrName>ppt_h</p:attrName>
                                        </p:attrNameLst>
                                      </p:cBhvr>
                                      <p:tavLst>
                                        <p:tav tm="0">
                                          <p:val>
                                            <p:fltVal val="0"/>
                                          </p:val>
                                        </p:tav>
                                        <p:tav tm="100000">
                                          <p:val>
                                            <p:strVal val="#ppt_h"/>
                                          </p:val>
                                        </p:tav>
                                      </p:tavLst>
                                    </p:anim>
                                    <p:animEffect transition="in" filter="fade">
                                      <p:cBhvr>
                                        <p:cTn id="9" dur="250"/>
                                        <p:tgtEl>
                                          <p:spTgt spid="206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58"/>
                                        </p:tgtEl>
                                        <p:attrNameLst>
                                          <p:attrName>style.visibility</p:attrName>
                                        </p:attrNameLst>
                                      </p:cBhvr>
                                      <p:to>
                                        <p:strVal val="visible"/>
                                      </p:to>
                                    </p:set>
                                    <p:anim calcmode="lin" valueType="num">
                                      <p:cBhvr>
                                        <p:cTn id="14" dur="500" fill="hold"/>
                                        <p:tgtEl>
                                          <p:spTgt spid="2058"/>
                                        </p:tgtEl>
                                        <p:attrNameLst>
                                          <p:attrName>ppt_w</p:attrName>
                                        </p:attrNameLst>
                                      </p:cBhvr>
                                      <p:tavLst>
                                        <p:tav tm="0">
                                          <p:val>
                                            <p:fltVal val="0"/>
                                          </p:val>
                                        </p:tav>
                                        <p:tav tm="100000">
                                          <p:val>
                                            <p:strVal val="#ppt_w"/>
                                          </p:val>
                                        </p:tav>
                                      </p:tavLst>
                                    </p:anim>
                                    <p:anim calcmode="lin" valueType="num">
                                      <p:cBhvr>
                                        <p:cTn id="15" dur="500" fill="hold"/>
                                        <p:tgtEl>
                                          <p:spTgt spid="2058"/>
                                        </p:tgtEl>
                                        <p:attrNameLst>
                                          <p:attrName>ppt_h</p:attrName>
                                        </p:attrNameLst>
                                      </p:cBhvr>
                                      <p:tavLst>
                                        <p:tav tm="0">
                                          <p:val>
                                            <p:fltVal val="0"/>
                                          </p:val>
                                        </p:tav>
                                        <p:tav tm="100000">
                                          <p:val>
                                            <p:strVal val="#ppt_h"/>
                                          </p:val>
                                        </p:tav>
                                      </p:tavLst>
                                    </p:anim>
                                    <p:animEffect transition="in" filter="fade">
                                      <p:cBhvr>
                                        <p:cTn id="16" dur="500"/>
                                        <p:tgtEl>
                                          <p:spTgt spid="205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054"/>
                                        </p:tgtEl>
                                        <p:attrNameLst>
                                          <p:attrName>style.visibility</p:attrName>
                                        </p:attrNameLst>
                                      </p:cBhvr>
                                      <p:to>
                                        <p:strVal val="visible"/>
                                      </p:to>
                                    </p:set>
                                    <p:anim calcmode="lin" valueType="num">
                                      <p:cBhvr>
                                        <p:cTn id="21" dur="250" fill="hold"/>
                                        <p:tgtEl>
                                          <p:spTgt spid="2054"/>
                                        </p:tgtEl>
                                        <p:attrNameLst>
                                          <p:attrName>ppt_w</p:attrName>
                                        </p:attrNameLst>
                                      </p:cBhvr>
                                      <p:tavLst>
                                        <p:tav tm="0">
                                          <p:val>
                                            <p:fltVal val="0"/>
                                          </p:val>
                                        </p:tav>
                                        <p:tav tm="100000">
                                          <p:val>
                                            <p:strVal val="#ppt_w"/>
                                          </p:val>
                                        </p:tav>
                                      </p:tavLst>
                                    </p:anim>
                                    <p:anim calcmode="lin" valueType="num">
                                      <p:cBhvr>
                                        <p:cTn id="22" dur="250" fill="hold"/>
                                        <p:tgtEl>
                                          <p:spTgt spid="2054"/>
                                        </p:tgtEl>
                                        <p:attrNameLst>
                                          <p:attrName>ppt_h</p:attrName>
                                        </p:attrNameLst>
                                      </p:cBhvr>
                                      <p:tavLst>
                                        <p:tav tm="0">
                                          <p:val>
                                            <p:fltVal val="0"/>
                                          </p:val>
                                        </p:tav>
                                        <p:tav tm="100000">
                                          <p:val>
                                            <p:strVal val="#ppt_h"/>
                                          </p:val>
                                        </p:tav>
                                      </p:tavLst>
                                    </p:anim>
                                    <p:animEffect transition="in" filter="fade">
                                      <p:cBhvr>
                                        <p:cTn id="23" dur="25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A4AE6DA-38B6-40CE-85F8-81A6E44A4386}"/>
              </a:ext>
            </a:extLst>
          </p:cNvPr>
          <p:cNvSpPr/>
          <p:nvPr/>
        </p:nvSpPr>
        <p:spPr>
          <a:xfrm>
            <a:off x="0" y="4038600"/>
            <a:ext cx="4728628" cy="440697"/>
          </a:xfrm>
          <a:prstGeom prst="rect">
            <a:avLst/>
          </a:prstGeom>
          <a:solidFill>
            <a:srgbClr val="7E15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Content Placeholder 2"/>
          <p:cNvSpPr>
            <a:spLocks noGrp="1"/>
          </p:cNvSpPr>
          <p:nvPr>
            <p:ph idx="1"/>
          </p:nvPr>
        </p:nvSpPr>
        <p:spPr>
          <a:xfrm>
            <a:off x="457200" y="1828800"/>
            <a:ext cx="5029200" cy="4800600"/>
          </a:xfrm>
        </p:spPr>
        <p:txBody>
          <a:bodyPr>
            <a:noAutofit/>
          </a:bodyPr>
          <a:lstStyle/>
          <a:p>
            <a:pPr>
              <a:buFont typeface="Wingdings" charset="2"/>
              <a:buChar char="§"/>
            </a:pPr>
            <a:r>
              <a:rPr lang="en-US" sz="2400" b="1" dirty="0">
                <a:latin typeface="Century Gothic" panose="020B0502020202020204" pitchFamily="34" charset="0"/>
                <a:cs typeface="Avenir Heavy"/>
              </a:rPr>
              <a:t>MLS</a:t>
            </a:r>
          </a:p>
          <a:p>
            <a:pPr>
              <a:buFont typeface="Wingdings" charset="2"/>
              <a:buChar char="§"/>
            </a:pPr>
            <a:r>
              <a:rPr lang="en-US" sz="2400" b="1" dirty="0">
                <a:latin typeface="Century Gothic" panose="020B0502020202020204" pitchFamily="34" charset="0"/>
                <a:cs typeface="Avenir Heavy"/>
              </a:rPr>
              <a:t>YARD SIGN</a:t>
            </a:r>
          </a:p>
          <a:p>
            <a:pPr>
              <a:buFont typeface="Wingdings" charset="2"/>
              <a:buChar char="§"/>
            </a:pPr>
            <a:r>
              <a:rPr lang="en-US" sz="2400" b="1" dirty="0">
                <a:latin typeface="Century Gothic" panose="020B0502020202020204" pitchFamily="34" charset="0"/>
                <a:cs typeface="Avenir Heavy"/>
              </a:rPr>
              <a:t>ACCURATE PRICING</a:t>
            </a:r>
          </a:p>
          <a:p>
            <a:pPr>
              <a:buFont typeface="Wingdings" charset="2"/>
              <a:buChar char="§"/>
            </a:pPr>
            <a:r>
              <a:rPr lang="en-US" sz="2400" b="1" dirty="0">
                <a:latin typeface="Century Gothic" panose="020B0502020202020204" pitchFamily="34" charset="0"/>
                <a:cs typeface="Avenir Heavy"/>
              </a:rPr>
              <a:t>PROFESSIONAL </a:t>
            </a:r>
          </a:p>
          <a:p>
            <a:pPr marL="0" indent="0">
              <a:buNone/>
            </a:pPr>
            <a:r>
              <a:rPr lang="en-US" sz="2400" b="1" dirty="0">
                <a:latin typeface="Century Gothic" panose="020B0502020202020204" pitchFamily="34" charset="0"/>
                <a:cs typeface="Avenir Heavy"/>
              </a:rPr>
              <a:t>    VIRTUAL TOUR</a:t>
            </a:r>
          </a:p>
          <a:p>
            <a:pPr>
              <a:buFont typeface="Wingdings" charset="2"/>
              <a:buChar char="§"/>
            </a:pPr>
            <a:r>
              <a:rPr lang="en-US" sz="2400" b="1" dirty="0">
                <a:solidFill>
                  <a:schemeClr val="bg1"/>
                </a:solidFill>
                <a:latin typeface="Century Gothic" panose="020B0502020202020204" pitchFamily="34" charset="0"/>
                <a:cs typeface="Avenir Heavy"/>
              </a:rPr>
              <a:t>PREMIUM FEATURE SHEETS</a:t>
            </a:r>
          </a:p>
          <a:p>
            <a:pPr>
              <a:buFont typeface="Wingdings" charset="2"/>
              <a:buChar char="§"/>
            </a:pPr>
            <a:r>
              <a:rPr lang="en-US" sz="2400" b="1" dirty="0">
                <a:solidFill>
                  <a:srgbClr val="000000"/>
                </a:solidFill>
                <a:latin typeface="Century Gothic" panose="020B0502020202020204" pitchFamily="34" charset="0"/>
                <a:cs typeface="Avenir Heavy"/>
              </a:rPr>
              <a:t>BRAND WEBSITE</a:t>
            </a:r>
          </a:p>
          <a:p>
            <a:pPr>
              <a:buFont typeface="Wingdings" charset="2"/>
              <a:buChar char="§"/>
            </a:pPr>
            <a:r>
              <a:rPr lang="en-US" sz="2400" b="1" dirty="0">
                <a:latin typeface="Century Gothic" panose="020B0502020202020204" pitchFamily="34" charset="0"/>
                <a:cs typeface="Avenir Heavy"/>
              </a:rPr>
              <a:t>PROFESSIONAL STAGING</a:t>
            </a:r>
            <a:endParaRPr lang="en-US" sz="2400" b="1" dirty="0">
              <a:solidFill>
                <a:srgbClr val="FF0000"/>
              </a:solidFill>
              <a:latin typeface="Century Gothic" panose="020B0502020202020204" pitchFamily="34" charset="0"/>
              <a:cs typeface="Avenir Heavy"/>
            </a:endParaRPr>
          </a:p>
          <a:p>
            <a:pPr>
              <a:buFont typeface="Wingdings" charset="2"/>
              <a:buChar char="§"/>
            </a:pPr>
            <a:r>
              <a:rPr lang="en-US" sz="2400" b="1" dirty="0">
                <a:latin typeface="Century Gothic" panose="020B0502020202020204" pitchFamily="34" charset="0"/>
                <a:cs typeface="Avenir Heavy"/>
              </a:rPr>
              <a:t>DRONE SHOOT FOR AERIAL IMAGES</a:t>
            </a:r>
            <a:endParaRPr lang="en-US" sz="2400" b="1" dirty="0">
              <a:solidFill>
                <a:srgbClr val="FF0000"/>
              </a:solidFill>
              <a:latin typeface="Century Gothic" panose="020B0502020202020204" pitchFamily="34" charset="0"/>
              <a:cs typeface="Avenir Book"/>
            </a:endParaRPr>
          </a:p>
          <a:p>
            <a:endParaRPr lang="en-US" sz="5400" b="1" dirty="0">
              <a:solidFill>
                <a:srgbClr val="FF0000"/>
              </a:solidFill>
              <a:latin typeface="Century Gothic" panose="020B0502020202020204" pitchFamily="34" charset="0"/>
            </a:endParaRPr>
          </a:p>
          <a:p>
            <a:pPr marL="0" indent="0">
              <a:buNone/>
            </a:pPr>
            <a:endParaRPr lang="en-US" sz="5400" dirty="0">
              <a:latin typeface="Century Gothic" panose="020B0502020202020204" pitchFamily="34" charset="0"/>
            </a:endParaRPr>
          </a:p>
        </p:txBody>
      </p:sp>
      <p:grpSp>
        <p:nvGrpSpPr>
          <p:cNvPr id="18" name="Group 17"/>
          <p:cNvGrpSpPr/>
          <p:nvPr/>
        </p:nvGrpSpPr>
        <p:grpSpPr>
          <a:xfrm>
            <a:off x="558782" y="716647"/>
            <a:ext cx="4484370" cy="685800"/>
            <a:chOff x="0" y="304800"/>
            <a:chExt cx="9144000" cy="685800"/>
          </a:xfrm>
          <a:solidFill>
            <a:schemeClr val="tx1"/>
          </a:solidFill>
        </p:grpSpPr>
        <p:sp>
          <p:nvSpPr>
            <p:cNvPr id="20" name="Rectangle 19"/>
            <p:cNvSpPr/>
            <p:nvPr/>
          </p:nvSpPr>
          <p:spPr>
            <a:xfrm>
              <a:off x="0" y="304800"/>
              <a:ext cx="9144000" cy="6858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152400" y="320271"/>
              <a:ext cx="8350261" cy="646331"/>
            </a:xfrm>
            <a:prstGeom prst="rect">
              <a:avLst/>
            </a:prstGeom>
            <a:grpFill/>
          </p:spPr>
          <p:txBody>
            <a:bodyPr wrap="square" rtlCol="0">
              <a:spAutoFit/>
            </a:bodyPr>
            <a:lstStyle/>
            <a:p>
              <a:r>
                <a:rPr lang="en-US" sz="3600" b="1" dirty="0">
                  <a:solidFill>
                    <a:schemeClr val="bg1"/>
                  </a:solidFill>
                  <a:latin typeface="Century Gothic" panose="020B0502020202020204" pitchFamily="34" charset="0"/>
                  <a:cs typeface="Arial Black"/>
                </a:rPr>
                <a:t>PRE-MARKETING</a:t>
              </a:r>
            </a:p>
          </p:txBody>
        </p:sp>
      </p:grpSp>
      <p:sp>
        <p:nvSpPr>
          <p:cNvPr id="19" name="Rectangle 18"/>
          <p:cNvSpPr/>
          <p:nvPr/>
        </p:nvSpPr>
        <p:spPr>
          <a:xfrm>
            <a:off x="0" y="716647"/>
            <a:ext cx="516872" cy="6858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695893" y="416176"/>
            <a:ext cx="45720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cs typeface="Abadi MT Condensed Extra Bold"/>
              </a:rPr>
              <a:t>To attract the right buyers, we do</a:t>
            </a:r>
          </a:p>
        </p:txBody>
      </p:sp>
      <p:pic>
        <p:nvPicPr>
          <p:cNvPr id="12" name="Picture 11">
            <a:extLst>
              <a:ext uri="{FF2B5EF4-FFF2-40B4-BE49-F238E27FC236}">
                <a16:creationId xmlns:a16="http://schemas.microsoft.com/office/drawing/2014/main" id="{636DFFF2-CFC0-4F05-95A4-7128645003C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a:ext>
            </a:extLst>
          </a:blip>
          <a:srcRect l="14901" t="14837" b="12223"/>
          <a:stretch/>
        </p:blipFill>
        <p:spPr>
          <a:xfrm>
            <a:off x="4572000" y="732118"/>
            <a:ext cx="8686801" cy="5584255"/>
          </a:xfrm>
          <a:prstGeom prst="rect">
            <a:avLst/>
          </a:prstGeom>
        </p:spPr>
      </p:pic>
    </p:spTree>
    <p:extLst>
      <p:ext uri="{BB962C8B-B14F-4D97-AF65-F5344CB8AC3E}">
        <p14:creationId xmlns:p14="http://schemas.microsoft.com/office/powerpoint/2010/main" val="41435556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50" fill="hold"/>
                                        <p:tgtEl>
                                          <p:spTgt spid="12"/>
                                        </p:tgtEl>
                                        <p:attrNameLst>
                                          <p:attrName>ppt_w</p:attrName>
                                        </p:attrNameLst>
                                      </p:cBhvr>
                                      <p:tavLst>
                                        <p:tav tm="0">
                                          <p:val>
                                            <p:fltVal val="0"/>
                                          </p:val>
                                        </p:tav>
                                        <p:tav tm="100000">
                                          <p:val>
                                            <p:strVal val="#ppt_w"/>
                                          </p:val>
                                        </p:tav>
                                      </p:tavLst>
                                    </p:anim>
                                    <p:anim calcmode="lin" valueType="num">
                                      <p:cBhvr>
                                        <p:cTn id="8" dur="250" fill="hold"/>
                                        <p:tgtEl>
                                          <p:spTgt spid="12"/>
                                        </p:tgtEl>
                                        <p:attrNameLst>
                                          <p:attrName>ppt_h</p:attrName>
                                        </p:attrNameLst>
                                      </p:cBhvr>
                                      <p:tavLst>
                                        <p:tav tm="0">
                                          <p:val>
                                            <p:fltVal val="0"/>
                                          </p:val>
                                        </p:tav>
                                        <p:tav tm="100000">
                                          <p:val>
                                            <p:strVal val="#ppt_h"/>
                                          </p:val>
                                        </p:tav>
                                      </p:tavLst>
                                    </p:anim>
                                    <p:animEffect transition="in" filter="fade">
                                      <p:cBhvr>
                                        <p:cTn id="9"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dashVert">
          <a:fgClr>
            <a:schemeClr val="bg1"/>
          </a:fgClr>
          <a:bgClr>
            <a:prstClr val="white"/>
          </a:bgClr>
        </a:pattFill>
        <a:effectLst/>
      </p:bgPr>
    </p:bg>
    <p:spTree>
      <p:nvGrpSpPr>
        <p:cNvPr id="1" name=""/>
        <p:cNvGrpSpPr/>
        <p:nvPr/>
      </p:nvGrpSpPr>
      <p:grpSpPr>
        <a:xfrm>
          <a:off x="0" y="0"/>
          <a:ext cx="0" cy="0"/>
          <a:chOff x="0" y="0"/>
          <a:chExt cx="0" cy="0"/>
        </a:xfrm>
      </p:grpSpPr>
      <p:sp>
        <p:nvSpPr>
          <p:cNvPr id="9" name="Rectangle 8"/>
          <p:cNvSpPr/>
          <p:nvPr/>
        </p:nvSpPr>
        <p:spPr>
          <a:xfrm>
            <a:off x="-152399" y="0"/>
            <a:ext cx="11887199" cy="68580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E1518"/>
              </a:solidFill>
            </a:endParaRPr>
          </a:p>
        </p:txBody>
      </p:sp>
      <p:sp>
        <p:nvSpPr>
          <p:cNvPr id="2" name="Title 1"/>
          <p:cNvSpPr>
            <a:spLocks noGrp="1"/>
          </p:cNvSpPr>
          <p:nvPr>
            <p:ph type="title"/>
          </p:nvPr>
        </p:nvSpPr>
        <p:spPr>
          <a:xfrm>
            <a:off x="838200" y="457200"/>
            <a:ext cx="8229600" cy="1143000"/>
          </a:xfrm>
        </p:spPr>
        <p:txBody>
          <a:bodyPr>
            <a:normAutofit/>
          </a:bodyPr>
          <a:lstStyle/>
          <a:p>
            <a:pPr algn="l"/>
            <a:r>
              <a:rPr lang="en-US" sz="6000" b="1" dirty="0">
                <a:solidFill>
                  <a:schemeClr val="bg1"/>
                </a:solidFill>
                <a:latin typeface="Montserrat Black" panose="00000A00000000000000" pitchFamily="50" charset="0"/>
                <a:cs typeface="Avenir Black"/>
              </a:rPr>
              <a:t>WELCOME</a:t>
            </a:r>
          </a:p>
        </p:txBody>
      </p:sp>
      <p:sp>
        <p:nvSpPr>
          <p:cNvPr id="3" name="Content Placeholder 2"/>
          <p:cNvSpPr>
            <a:spLocks noGrp="1"/>
          </p:cNvSpPr>
          <p:nvPr>
            <p:ph idx="1"/>
          </p:nvPr>
        </p:nvSpPr>
        <p:spPr>
          <a:xfrm>
            <a:off x="1066800" y="1737518"/>
            <a:ext cx="10363200" cy="4525963"/>
          </a:xfrm>
        </p:spPr>
        <p:txBody>
          <a:bodyPr>
            <a:noAutofit/>
          </a:bodyPr>
          <a:lstStyle/>
          <a:p>
            <a:r>
              <a:rPr lang="en-US" sz="2800" dirty="0">
                <a:solidFill>
                  <a:schemeClr val="bg1"/>
                </a:solidFill>
                <a:latin typeface="Century Gothic" panose="020B0502020202020204" pitchFamily="34" charset="0"/>
                <a:cs typeface="Arial"/>
              </a:rPr>
              <a:t>Thank you for giving </a:t>
            </a:r>
            <a:r>
              <a:rPr lang="en-US" sz="2800" b="1" dirty="0">
                <a:solidFill>
                  <a:schemeClr val="bg1"/>
                </a:solidFill>
                <a:latin typeface="Century Gothic" panose="020B0502020202020204" pitchFamily="34" charset="0"/>
                <a:cs typeface="Arial"/>
              </a:rPr>
              <a:t>Save Max</a:t>
            </a:r>
            <a:r>
              <a:rPr lang="en-US" sz="2800" dirty="0">
                <a:solidFill>
                  <a:schemeClr val="bg1"/>
                </a:solidFill>
                <a:latin typeface="Century Gothic" panose="020B0502020202020204" pitchFamily="34" charset="0"/>
                <a:cs typeface="Arial"/>
              </a:rPr>
              <a:t> the opportunity to present before you &amp; the potential opportunity to represent you in the sale of your home. </a:t>
            </a:r>
          </a:p>
          <a:p>
            <a:pPr marL="0" indent="0">
              <a:buNone/>
            </a:pPr>
            <a:endParaRPr lang="en-US" sz="2800" dirty="0">
              <a:solidFill>
                <a:schemeClr val="bg1"/>
              </a:solidFill>
              <a:latin typeface="Century Gothic" panose="020B0502020202020204" pitchFamily="34" charset="0"/>
            </a:endParaRPr>
          </a:p>
          <a:p>
            <a:r>
              <a:rPr lang="en-US" sz="2800" dirty="0">
                <a:solidFill>
                  <a:schemeClr val="bg1"/>
                </a:solidFill>
                <a:latin typeface="Century Gothic" panose="020B0502020202020204" pitchFamily="34" charset="0"/>
                <a:cs typeface="Arial" charset="0"/>
              </a:rPr>
              <a:t>Your </a:t>
            </a:r>
            <a:r>
              <a:rPr lang="en-US" sz="2800" b="1" dirty="0">
                <a:solidFill>
                  <a:schemeClr val="bg1"/>
                </a:solidFill>
                <a:latin typeface="Century Gothic" panose="020B0502020202020204" pitchFamily="34" charset="0"/>
                <a:cs typeface="Arial" charset="0"/>
              </a:rPr>
              <a:t>HOME</a:t>
            </a:r>
            <a:r>
              <a:rPr lang="en-US" sz="2800" dirty="0">
                <a:solidFill>
                  <a:schemeClr val="bg1"/>
                </a:solidFill>
                <a:latin typeface="Century Gothic" panose="020B0502020202020204" pitchFamily="34" charset="0"/>
                <a:cs typeface="Arial" charset="0"/>
              </a:rPr>
              <a:t> is </a:t>
            </a:r>
            <a:r>
              <a:rPr lang="en-US" sz="2800" b="1" dirty="0">
                <a:solidFill>
                  <a:schemeClr val="bg1"/>
                </a:solidFill>
                <a:latin typeface="Century Gothic" panose="020B0502020202020204" pitchFamily="34" charset="0"/>
                <a:cs typeface="Arial" charset="0"/>
              </a:rPr>
              <a:t>UNIQUE</a:t>
            </a:r>
            <a:r>
              <a:rPr lang="en-US" sz="2800" dirty="0">
                <a:solidFill>
                  <a:schemeClr val="bg1"/>
                </a:solidFill>
                <a:latin typeface="Century Gothic" panose="020B0502020202020204" pitchFamily="34" charset="0"/>
                <a:cs typeface="Arial" charset="0"/>
              </a:rPr>
              <a:t> ; Both as a place you have built many memories in and as a significant asset. We are respectful of your home &amp; mindful of our responsibility to maximize its value in minimum timeframe.    </a:t>
            </a:r>
            <a:endParaRPr lang="en-US" sz="2800" dirty="0">
              <a:solidFill>
                <a:schemeClr val="bg1"/>
              </a:solidFill>
              <a:latin typeface="Century Gothic" panose="020B0502020202020204" pitchFamily="34" charset="0"/>
            </a:endParaRPr>
          </a:p>
        </p:txBody>
      </p:sp>
      <p:sp>
        <p:nvSpPr>
          <p:cNvPr id="10" name="TextBox 9"/>
          <p:cNvSpPr txBox="1"/>
          <p:nvPr/>
        </p:nvSpPr>
        <p:spPr>
          <a:xfrm>
            <a:off x="-570954" y="4287524"/>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155467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C47C788-0373-45B3-AAA4-3194B3F092A7}"/>
              </a:ext>
            </a:extLst>
          </p:cNvPr>
          <p:cNvPicPr>
            <a:picLocks noChangeAspect="1"/>
          </p:cNvPicPr>
          <p:nvPr/>
        </p:nvPicPr>
        <p:blipFill rotWithShape="1">
          <a:blip r:embed="rId2" cstate="print">
            <a:alphaModFix amt="5000"/>
            <a:extLst>
              <a:ext uri="{28A0092B-C50C-407E-A947-70E740481C1C}">
                <a14:useLocalDpi xmlns:a14="http://schemas.microsoft.com/office/drawing/2010/main"/>
              </a:ext>
            </a:extLst>
          </a:blip>
          <a:srcRect/>
          <a:stretch/>
        </p:blipFill>
        <p:spPr>
          <a:xfrm>
            <a:off x="2599803" y="2421897"/>
            <a:ext cx="6992393" cy="2483230"/>
          </a:xfrm>
          <a:prstGeom prst="rect">
            <a:avLst/>
          </a:prstGeom>
        </p:spPr>
      </p:pic>
      <p:sp>
        <p:nvSpPr>
          <p:cNvPr id="23" name="Rectangle 22">
            <a:extLst>
              <a:ext uri="{FF2B5EF4-FFF2-40B4-BE49-F238E27FC236}">
                <a16:creationId xmlns:a16="http://schemas.microsoft.com/office/drawing/2014/main" id="{9A4AE6DA-38B6-40CE-85F8-81A6E44A4386}"/>
              </a:ext>
            </a:extLst>
          </p:cNvPr>
          <p:cNvSpPr/>
          <p:nvPr/>
        </p:nvSpPr>
        <p:spPr>
          <a:xfrm>
            <a:off x="0" y="4283703"/>
            <a:ext cx="4419600" cy="440697"/>
          </a:xfrm>
          <a:prstGeom prst="rect">
            <a:avLst/>
          </a:prstGeom>
          <a:solidFill>
            <a:srgbClr val="7E15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Content Placeholder 2"/>
          <p:cNvSpPr>
            <a:spLocks noGrp="1"/>
          </p:cNvSpPr>
          <p:nvPr>
            <p:ph idx="1"/>
          </p:nvPr>
        </p:nvSpPr>
        <p:spPr>
          <a:xfrm>
            <a:off x="150471" y="1636931"/>
            <a:ext cx="5029200" cy="4800600"/>
          </a:xfrm>
        </p:spPr>
        <p:txBody>
          <a:bodyPr>
            <a:noAutofit/>
          </a:bodyPr>
          <a:lstStyle/>
          <a:p>
            <a:pPr>
              <a:buFont typeface="Wingdings" charset="2"/>
              <a:buChar char="§"/>
            </a:pPr>
            <a:r>
              <a:rPr lang="en-US" sz="2400" b="1" dirty="0">
                <a:latin typeface="Century Gothic" panose="020B0502020202020204" pitchFamily="34" charset="0"/>
                <a:cs typeface="Avenir Heavy"/>
              </a:rPr>
              <a:t>MLS</a:t>
            </a:r>
          </a:p>
          <a:p>
            <a:pPr>
              <a:buFont typeface="Wingdings" charset="2"/>
              <a:buChar char="§"/>
            </a:pPr>
            <a:r>
              <a:rPr lang="en-US" sz="2400" b="1" dirty="0">
                <a:latin typeface="Century Gothic" panose="020B0502020202020204" pitchFamily="34" charset="0"/>
                <a:cs typeface="Avenir Heavy"/>
              </a:rPr>
              <a:t>YARD SIGN</a:t>
            </a:r>
          </a:p>
          <a:p>
            <a:pPr>
              <a:buFont typeface="Wingdings" charset="2"/>
              <a:buChar char="§"/>
            </a:pPr>
            <a:r>
              <a:rPr lang="en-US" sz="2400" b="1" dirty="0">
                <a:latin typeface="Century Gothic" panose="020B0502020202020204" pitchFamily="34" charset="0"/>
                <a:cs typeface="Avenir Heavy"/>
              </a:rPr>
              <a:t>ACCURATE PRICING</a:t>
            </a:r>
          </a:p>
          <a:p>
            <a:pPr>
              <a:buFont typeface="Wingdings" charset="2"/>
              <a:buChar char="§"/>
            </a:pPr>
            <a:r>
              <a:rPr lang="en-US" sz="2400" b="1" dirty="0">
                <a:latin typeface="Century Gothic" panose="020B0502020202020204" pitchFamily="34" charset="0"/>
                <a:cs typeface="Avenir Heavy"/>
              </a:rPr>
              <a:t>PROFESSIONAL </a:t>
            </a:r>
          </a:p>
          <a:p>
            <a:pPr marL="0" indent="0">
              <a:buNone/>
            </a:pPr>
            <a:r>
              <a:rPr lang="en-US" sz="2400" b="1" dirty="0">
                <a:latin typeface="Century Gothic" panose="020B0502020202020204" pitchFamily="34" charset="0"/>
                <a:cs typeface="Avenir Heavy"/>
              </a:rPr>
              <a:t>    VIRTUAL TOUR</a:t>
            </a:r>
          </a:p>
          <a:p>
            <a:pPr>
              <a:buFont typeface="Wingdings" charset="2"/>
              <a:buChar char="§"/>
            </a:pPr>
            <a:r>
              <a:rPr lang="en-US" sz="2400" b="1" dirty="0">
                <a:latin typeface="Century Gothic" panose="020B0502020202020204" pitchFamily="34" charset="0"/>
                <a:cs typeface="Avenir Heavy"/>
              </a:rPr>
              <a:t>PREMIUM FEATURE SHEETS</a:t>
            </a:r>
          </a:p>
          <a:p>
            <a:pPr>
              <a:buFont typeface="Wingdings" charset="2"/>
              <a:buChar char="§"/>
            </a:pPr>
            <a:r>
              <a:rPr lang="en-US" sz="2400" b="1" dirty="0">
                <a:solidFill>
                  <a:schemeClr val="bg1"/>
                </a:solidFill>
                <a:latin typeface="Century Gothic" panose="020B0502020202020204" pitchFamily="34" charset="0"/>
                <a:cs typeface="Avenir Heavy"/>
              </a:rPr>
              <a:t>BRAND WEBSITE</a:t>
            </a:r>
          </a:p>
          <a:p>
            <a:pPr>
              <a:buFont typeface="Wingdings" charset="2"/>
              <a:buChar char="§"/>
            </a:pPr>
            <a:r>
              <a:rPr lang="en-US" sz="2400" b="1" dirty="0">
                <a:latin typeface="Century Gothic" panose="020B0502020202020204" pitchFamily="34" charset="0"/>
                <a:cs typeface="Avenir Heavy"/>
              </a:rPr>
              <a:t>PROFESSIONAL STAGING</a:t>
            </a:r>
          </a:p>
          <a:p>
            <a:pPr>
              <a:buFont typeface="Wingdings" charset="2"/>
              <a:buChar char="§"/>
            </a:pPr>
            <a:r>
              <a:rPr lang="en-US" sz="2400" b="1" dirty="0">
                <a:latin typeface="Century Gothic" panose="020B0502020202020204" pitchFamily="34" charset="0"/>
                <a:cs typeface="Avenir Heavy"/>
              </a:rPr>
              <a:t>DRONE SHOOT FOR AERIAL IMAGES</a:t>
            </a:r>
            <a:endParaRPr lang="en-US" sz="2400" b="1" dirty="0">
              <a:solidFill>
                <a:srgbClr val="FF0000"/>
              </a:solidFill>
              <a:latin typeface="Century Gothic" panose="020B0502020202020204" pitchFamily="34" charset="0"/>
              <a:cs typeface="Avenir Book"/>
            </a:endParaRPr>
          </a:p>
          <a:p>
            <a:endParaRPr lang="en-US" sz="5400" b="1" dirty="0">
              <a:solidFill>
                <a:srgbClr val="FF0000"/>
              </a:solidFill>
              <a:latin typeface="Century Gothic" panose="020B0502020202020204" pitchFamily="34" charset="0"/>
            </a:endParaRPr>
          </a:p>
          <a:p>
            <a:pPr marL="0" indent="0">
              <a:buNone/>
            </a:pPr>
            <a:endParaRPr lang="en-US" sz="5400" dirty="0">
              <a:latin typeface="Century Gothic" panose="020B0502020202020204" pitchFamily="34" charset="0"/>
            </a:endParaRPr>
          </a:p>
        </p:txBody>
      </p:sp>
      <p:grpSp>
        <p:nvGrpSpPr>
          <p:cNvPr id="18" name="Group 17"/>
          <p:cNvGrpSpPr/>
          <p:nvPr/>
        </p:nvGrpSpPr>
        <p:grpSpPr>
          <a:xfrm>
            <a:off x="548689" y="404998"/>
            <a:ext cx="4484370" cy="685800"/>
            <a:chOff x="0" y="304800"/>
            <a:chExt cx="9144000" cy="685800"/>
          </a:xfrm>
          <a:solidFill>
            <a:schemeClr val="tx1"/>
          </a:solidFill>
        </p:grpSpPr>
        <p:sp>
          <p:nvSpPr>
            <p:cNvPr id="20" name="Rectangle 19"/>
            <p:cNvSpPr/>
            <p:nvPr/>
          </p:nvSpPr>
          <p:spPr>
            <a:xfrm>
              <a:off x="0" y="304800"/>
              <a:ext cx="9144000" cy="6858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152400" y="320271"/>
              <a:ext cx="8350261" cy="646331"/>
            </a:xfrm>
            <a:prstGeom prst="rect">
              <a:avLst/>
            </a:prstGeom>
            <a:grpFill/>
          </p:spPr>
          <p:txBody>
            <a:bodyPr wrap="square" rtlCol="0">
              <a:spAutoFit/>
            </a:bodyPr>
            <a:lstStyle/>
            <a:p>
              <a:r>
                <a:rPr lang="en-US" sz="3600" b="1" dirty="0">
                  <a:solidFill>
                    <a:schemeClr val="bg1"/>
                  </a:solidFill>
                  <a:latin typeface="Century Gothic" panose="020B0502020202020204" pitchFamily="34" charset="0"/>
                  <a:cs typeface="Arial Black"/>
                </a:rPr>
                <a:t>PRE-MARKETING</a:t>
              </a:r>
            </a:p>
          </p:txBody>
        </p:sp>
      </p:grpSp>
      <p:sp>
        <p:nvSpPr>
          <p:cNvPr id="19" name="Rectangle 18"/>
          <p:cNvSpPr/>
          <p:nvPr/>
        </p:nvSpPr>
        <p:spPr>
          <a:xfrm>
            <a:off x="3859" y="404998"/>
            <a:ext cx="502920" cy="6858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685800" y="104527"/>
            <a:ext cx="45720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cs typeface="Abadi MT Condensed Extra Bold"/>
              </a:rPr>
              <a:t>To attract the right buyers, we do</a:t>
            </a:r>
          </a:p>
        </p:txBody>
      </p:sp>
      <p:sp>
        <p:nvSpPr>
          <p:cNvPr id="2" name="AutoShape 2">
            <a:extLst>
              <a:ext uri="{FF2B5EF4-FFF2-40B4-BE49-F238E27FC236}">
                <a16:creationId xmlns:a16="http://schemas.microsoft.com/office/drawing/2014/main" id="{3E3B4696-0418-4135-95C9-5AF837CF399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descr="A screenshot of a computer and a phone&#10;&#10;Description automatically generated">
            <a:extLst>
              <a:ext uri="{FF2B5EF4-FFF2-40B4-BE49-F238E27FC236}">
                <a16:creationId xmlns:a16="http://schemas.microsoft.com/office/drawing/2014/main" id="{64CF2308-1712-056F-1FBE-00F2B50F204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33800" y="654802"/>
            <a:ext cx="9258504" cy="6203198"/>
          </a:xfrm>
          <a:prstGeom prst="rect">
            <a:avLst/>
          </a:prstGeom>
        </p:spPr>
      </p:pic>
    </p:spTree>
    <p:extLst>
      <p:ext uri="{BB962C8B-B14F-4D97-AF65-F5344CB8AC3E}">
        <p14:creationId xmlns:p14="http://schemas.microsoft.com/office/powerpoint/2010/main" val="269818336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A4AE6DA-38B6-40CE-85F8-81A6E44A4386}"/>
              </a:ext>
            </a:extLst>
          </p:cNvPr>
          <p:cNvSpPr/>
          <p:nvPr/>
        </p:nvSpPr>
        <p:spPr>
          <a:xfrm>
            <a:off x="0" y="4740903"/>
            <a:ext cx="4419600" cy="440697"/>
          </a:xfrm>
          <a:prstGeom prst="rect">
            <a:avLst/>
          </a:prstGeom>
          <a:solidFill>
            <a:srgbClr val="7E15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Content Placeholder 2"/>
          <p:cNvSpPr>
            <a:spLocks noGrp="1"/>
          </p:cNvSpPr>
          <p:nvPr>
            <p:ph idx="1"/>
          </p:nvPr>
        </p:nvSpPr>
        <p:spPr>
          <a:xfrm>
            <a:off x="150471" y="1636931"/>
            <a:ext cx="5029200" cy="4800600"/>
          </a:xfrm>
        </p:spPr>
        <p:txBody>
          <a:bodyPr>
            <a:noAutofit/>
          </a:bodyPr>
          <a:lstStyle/>
          <a:p>
            <a:pPr>
              <a:buFont typeface="Wingdings" charset="2"/>
              <a:buChar char="§"/>
            </a:pPr>
            <a:r>
              <a:rPr lang="en-US" sz="2400" b="1" dirty="0">
                <a:latin typeface="Century Gothic" panose="020B0502020202020204" pitchFamily="34" charset="0"/>
                <a:cs typeface="Avenir Heavy"/>
              </a:rPr>
              <a:t>MLS</a:t>
            </a:r>
          </a:p>
          <a:p>
            <a:pPr>
              <a:buFont typeface="Wingdings" charset="2"/>
              <a:buChar char="§"/>
            </a:pPr>
            <a:r>
              <a:rPr lang="en-US" sz="2400" b="1" dirty="0">
                <a:latin typeface="Century Gothic" panose="020B0502020202020204" pitchFamily="34" charset="0"/>
                <a:cs typeface="Avenir Heavy"/>
              </a:rPr>
              <a:t>YARD SIGN</a:t>
            </a:r>
          </a:p>
          <a:p>
            <a:pPr>
              <a:buFont typeface="Wingdings" charset="2"/>
              <a:buChar char="§"/>
            </a:pPr>
            <a:r>
              <a:rPr lang="en-US" sz="2400" b="1" dirty="0">
                <a:latin typeface="Century Gothic" panose="020B0502020202020204" pitchFamily="34" charset="0"/>
                <a:cs typeface="Avenir Heavy"/>
              </a:rPr>
              <a:t>ACCURATE PRICING</a:t>
            </a:r>
          </a:p>
          <a:p>
            <a:pPr>
              <a:buFont typeface="Wingdings" charset="2"/>
              <a:buChar char="§"/>
            </a:pPr>
            <a:r>
              <a:rPr lang="en-US" sz="2400" b="1" dirty="0">
                <a:latin typeface="Century Gothic" panose="020B0502020202020204" pitchFamily="34" charset="0"/>
                <a:cs typeface="Avenir Heavy"/>
              </a:rPr>
              <a:t>PROFESSIONAL </a:t>
            </a:r>
          </a:p>
          <a:p>
            <a:pPr marL="0" indent="0">
              <a:buNone/>
            </a:pPr>
            <a:r>
              <a:rPr lang="en-US" sz="2400" b="1" dirty="0">
                <a:latin typeface="Century Gothic" panose="020B0502020202020204" pitchFamily="34" charset="0"/>
                <a:cs typeface="Avenir Heavy"/>
              </a:rPr>
              <a:t>    VIRTUAL TOUR</a:t>
            </a:r>
          </a:p>
          <a:p>
            <a:pPr>
              <a:buFont typeface="Wingdings" charset="2"/>
              <a:buChar char="§"/>
            </a:pPr>
            <a:r>
              <a:rPr lang="en-US" sz="2400" b="1" dirty="0">
                <a:latin typeface="Century Gothic" panose="020B0502020202020204" pitchFamily="34" charset="0"/>
                <a:cs typeface="Avenir Heavy"/>
              </a:rPr>
              <a:t>PREMIUM FEATURE SHEETS</a:t>
            </a:r>
          </a:p>
          <a:p>
            <a:pPr>
              <a:buFont typeface="Wingdings" charset="2"/>
              <a:buChar char="§"/>
            </a:pPr>
            <a:r>
              <a:rPr lang="en-US" sz="2400" b="1" dirty="0">
                <a:latin typeface="Century Gothic" panose="020B0502020202020204" pitchFamily="34" charset="0"/>
                <a:cs typeface="Avenir Heavy"/>
              </a:rPr>
              <a:t>BRAND WEBSITE</a:t>
            </a:r>
          </a:p>
          <a:p>
            <a:pPr>
              <a:buFont typeface="Wingdings" charset="2"/>
              <a:buChar char="§"/>
            </a:pPr>
            <a:r>
              <a:rPr lang="en-US" sz="2400" b="1" dirty="0">
                <a:solidFill>
                  <a:schemeClr val="bg1"/>
                </a:solidFill>
                <a:latin typeface="Century Gothic" panose="020B0502020202020204" pitchFamily="34" charset="0"/>
                <a:cs typeface="Avenir Heavy"/>
              </a:rPr>
              <a:t>PROFESSIONAL STAGING</a:t>
            </a:r>
          </a:p>
          <a:p>
            <a:pPr>
              <a:buFont typeface="Wingdings" charset="2"/>
              <a:buChar char="§"/>
            </a:pPr>
            <a:r>
              <a:rPr lang="en-US" sz="2400" b="1" dirty="0">
                <a:latin typeface="Century Gothic" panose="020B0502020202020204" pitchFamily="34" charset="0"/>
                <a:cs typeface="Avenir Heavy"/>
              </a:rPr>
              <a:t>DRONE SHOOT FOR AERIAL IMAGES</a:t>
            </a:r>
            <a:endParaRPr lang="en-US" sz="2400" b="1" dirty="0">
              <a:solidFill>
                <a:srgbClr val="FF0000"/>
              </a:solidFill>
              <a:latin typeface="Century Gothic" panose="020B0502020202020204" pitchFamily="34" charset="0"/>
              <a:cs typeface="Avenir Book"/>
            </a:endParaRPr>
          </a:p>
          <a:p>
            <a:endParaRPr lang="en-US" sz="5400" b="1" dirty="0">
              <a:solidFill>
                <a:srgbClr val="FF0000"/>
              </a:solidFill>
              <a:latin typeface="Century Gothic" panose="020B0502020202020204" pitchFamily="34" charset="0"/>
            </a:endParaRPr>
          </a:p>
          <a:p>
            <a:pPr marL="0" indent="0">
              <a:buNone/>
            </a:pPr>
            <a:endParaRPr lang="en-US" sz="5400" dirty="0">
              <a:latin typeface="Century Gothic" panose="020B0502020202020204" pitchFamily="34" charset="0"/>
            </a:endParaRPr>
          </a:p>
        </p:txBody>
      </p:sp>
      <p:pic>
        <p:nvPicPr>
          <p:cNvPr id="22" name="Picture 21">
            <a:extLst>
              <a:ext uri="{FF2B5EF4-FFF2-40B4-BE49-F238E27FC236}">
                <a16:creationId xmlns:a16="http://schemas.microsoft.com/office/drawing/2014/main" id="{7A49E045-7D88-AC41-A5D0-D7AEA3305461}"/>
              </a:ext>
            </a:extLst>
          </p:cNvPr>
          <p:cNvPicPr>
            <a:picLocks noChangeAspect="1"/>
          </p:cNvPicPr>
          <p:nvPr/>
        </p:nvPicPr>
        <p:blipFill rotWithShape="1">
          <a:blip r:embed="rId2" cstate="print">
            <a:alphaModFix amt="5000"/>
            <a:extLst>
              <a:ext uri="{28A0092B-C50C-407E-A947-70E740481C1C}">
                <a14:useLocalDpi xmlns:a14="http://schemas.microsoft.com/office/drawing/2010/main"/>
              </a:ext>
            </a:extLst>
          </a:blip>
          <a:srcRect/>
          <a:stretch/>
        </p:blipFill>
        <p:spPr>
          <a:xfrm>
            <a:off x="2599803" y="2421897"/>
            <a:ext cx="6992393" cy="2483230"/>
          </a:xfrm>
          <a:prstGeom prst="rect">
            <a:avLst/>
          </a:prstGeom>
        </p:spPr>
      </p:pic>
      <p:grpSp>
        <p:nvGrpSpPr>
          <p:cNvPr id="18" name="Group 17"/>
          <p:cNvGrpSpPr/>
          <p:nvPr/>
        </p:nvGrpSpPr>
        <p:grpSpPr>
          <a:xfrm>
            <a:off x="548689" y="404998"/>
            <a:ext cx="4484370" cy="685800"/>
            <a:chOff x="0" y="304800"/>
            <a:chExt cx="9144000" cy="685800"/>
          </a:xfrm>
          <a:solidFill>
            <a:schemeClr val="tx1"/>
          </a:solidFill>
        </p:grpSpPr>
        <p:sp>
          <p:nvSpPr>
            <p:cNvPr id="20" name="Rectangle 19"/>
            <p:cNvSpPr/>
            <p:nvPr/>
          </p:nvSpPr>
          <p:spPr>
            <a:xfrm>
              <a:off x="0" y="304800"/>
              <a:ext cx="9144000" cy="6858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152400" y="320271"/>
              <a:ext cx="8350261" cy="646331"/>
            </a:xfrm>
            <a:prstGeom prst="rect">
              <a:avLst/>
            </a:prstGeom>
            <a:grpFill/>
          </p:spPr>
          <p:txBody>
            <a:bodyPr wrap="square" rtlCol="0">
              <a:spAutoFit/>
            </a:bodyPr>
            <a:lstStyle/>
            <a:p>
              <a:r>
                <a:rPr lang="en-US" sz="3600" b="1" dirty="0">
                  <a:solidFill>
                    <a:schemeClr val="bg1"/>
                  </a:solidFill>
                  <a:latin typeface="Century Gothic" panose="020B0502020202020204" pitchFamily="34" charset="0"/>
                  <a:cs typeface="Arial Black"/>
                </a:rPr>
                <a:t>PRE-MARKETING</a:t>
              </a:r>
            </a:p>
          </p:txBody>
        </p:sp>
      </p:grpSp>
      <p:sp>
        <p:nvSpPr>
          <p:cNvPr id="19" name="Rectangle 18"/>
          <p:cNvSpPr/>
          <p:nvPr/>
        </p:nvSpPr>
        <p:spPr>
          <a:xfrm>
            <a:off x="3859" y="404998"/>
            <a:ext cx="502920" cy="6858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685800" y="104527"/>
            <a:ext cx="45720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cs typeface="Abadi MT Condensed Extra Bold"/>
              </a:rPr>
              <a:t>To attract the right buyers, we do</a:t>
            </a:r>
          </a:p>
        </p:txBody>
      </p:sp>
      <p:pic>
        <p:nvPicPr>
          <p:cNvPr id="3078" name="Picture 6" descr="Subtleties of Home StagingTeam Gaffney">
            <a:extLst>
              <a:ext uri="{FF2B5EF4-FFF2-40B4-BE49-F238E27FC236}">
                <a16:creationId xmlns:a16="http://schemas.microsoft.com/office/drawing/2014/main" id="{380B8EE5-771E-4ACD-AC47-5F41F27A1747}"/>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033059" y="1698601"/>
            <a:ext cx="6681497" cy="392982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Five ways to stage a dining room to sell - Baraka GTA Staging">
            <a:extLst>
              <a:ext uri="{FF2B5EF4-FFF2-40B4-BE49-F238E27FC236}">
                <a16:creationId xmlns:a16="http://schemas.microsoft.com/office/drawing/2014/main" id="{35F97E01-06CF-48D4-B6B0-CFCE81B5A28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025357" y="1391268"/>
            <a:ext cx="6716268" cy="447613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Master Bedroom Staging">
            <a:extLst>
              <a:ext uri="{FF2B5EF4-FFF2-40B4-BE49-F238E27FC236}">
                <a16:creationId xmlns:a16="http://schemas.microsoft.com/office/drawing/2014/main" id="{990074D4-A05C-4EFC-B68F-79A297D5D64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08956" y="1249629"/>
            <a:ext cx="6802044" cy="5101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213896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78"/>
                                        </p:tgtEl>
                                        <p:attrNameLst>
                                          <p:attrName>style.visibility</p:attrName>
                                        </p:attrNameLst>
                                      </p:cBhvr>
                                      <p:to>
                                        <p:strVal val="visible"/>
                                      </p:to>
                                    </p:set>
                                    <p:anim calcmode="lin" valueType="num">
                                      <p:cBhvr>
                                        <p:cTn id="7" dur="250" fill="hold"/>
                                        <p:tgtEl>
                                          <p:spTgt spid="3078"/>
                                        </p:tgtEl>
                                        <p:attrNameLst>
                                          <p:attrName>ppt_w</p:attrName>
                                        </p:attrNameLst>
                                      </p:cBhvr>
                                      <p:tavLst>
                                        <p:tav tm="0">
                                          <p:val>
                                            <p:fltVal val="0"/>
                                          </p:val>
                                        </p:tav>
                                        <p:tav tm="100000">
                                          <p:val>
                                            <p:strVal val="#ppt_w"/>
                                          </p:val>
                                        </p:tav>
                                      </p:tavLst>
                                    </p:anim>
                                    <p:anim calcmode="lin" valueType="num">
                                      <p:cBhvr>
                                        <p:cTn id="8" dur="250" fill="hold"/>
                                        <p:tgtEl>
                                          <p:spTgt spid="3078"/>
                                        </p:tgtEl>
                                        <p:attrNameLst>
                                          <p:attrName>ppt_h</p:attrName>
                                        </p:attrNameLst>
                                      </p:cBhvr>
                                      <p:tavLst>
                                        <p:tav tm="0">
                                          <p:val>
                                            <p:fltVal val="0"/>
                                          </p:val>
                                        </p:tav>
                                        <p:tav tm="100000">
                                          <p:val>
                                            <p:strVal val="#ppt_h"/>
                                          </p:val>
                                        </p:tav>
                                      </p:tavLst>
                                    </p:anim>
                                    <p:animEffect transition="in" filter="fade">
                                      <p:cBhvr>
                                        <p:cTn id="9" dur="250"/>
                                        <p:tgtEl>
                                          <p:spTgt spid="307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080"/>
                                        </p:tgtEl>
                                        <p:attrNameLst>
                                          <p:attrName>style.visibility</p:attrName>
                                        </p:attrNameLst>
                                      </p:cBhvr>
                                      <p:to>
                                        <p:strVal val="visible"/>
                                      </p:to>
                                    </p:set>
                                    <p:anim calcmode="lin" valueType="num">
                                      <p:cBhvr>
                                        <p:cTn id="14" dur="250" fill="hold"/>
                                        <p:tgtEl>
                                          <p:spTgt spid="3080"/>
                                        </p:tgtEl>
                                        <p:attrNameLst>
                                          <p:attrName>ppt_w</p:attrName>
                                        </p:attrNameLst>
                                      </p:cBhvr>
                                      <p:tavLst>
                                        <p:tav tm="0">
                                          <p:val>
                                            <p:fltVal val="0"/>
                                          </p:val>
                                        </p:tav>
                                        <p:tav tm="100000">
                                          <p:val>
                                            <p:strVal val="#ppt_w"/>
                                          </p:val>
                                        </p:tav>
                                      </p:tavLst>
                                    </p:anim>
                                    <p:anim calcmode="lin" valueType="num">
                                      <p:cBhvr>
                                        <p:cTn id="15" dur="250" fill="hold"/>
                                        <p:tgtEl>
                                          <p:spTgt spid="3080"/>
                                        </p:tgtEl>
                                        <p:attrNameLst>
                                          <p:attrName>ppt_h</p:attrName>
                                        </p:attrNameLst>
                                      </p:cBhvr>
                                      <p:tavLst>
                                        <p:tav tm="0">
                                          <p:val>
                                            <p:fltVal val="0"/>
                                          </p:val>
                                        </p:tav>
                                        <p:tav tm="100000">
                                          <p:val>
                                            <p:strVal val="#ppt_h"/>
                                          </p:val>
                                        </p:tav>
                                      </p:tavLst>
                                    </p:anim>
                                    <p:animEffect transition="in" filter="fade">
                                      <p:cBhvr>
                                        <p:cTn id="16" dur="250"/>
                                        <p:tgtEl>
                                          <p:spTgt spid="308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084"/>
                                        </p:tgtEl>
                                        <p:attrNameLst>
                                          <p:attrName>style.visibility</p:attrName>
                                        </p:attrNameLst>
                                      </p:cBhvr>
                                      <p:to>
                                        <p:strVal val="visible"/>
                                      </p:to>
                                    </p:set>
                                    <p:anim calcmode="lin" valueType="num">
                                      <p:cBhvr>
                                        <p:cTn id="21" dur="250" fill="hold"/>
                                        <p:tgtEl>
                                          <p:spTgt spid="3084"/>
                                        </p:tgtEl>
                                        <p:attrNameLst>
                                          <p:attrName>ppt_w</p:attrName>
                                        </p:attrNameLst>
                                      </p:cBhvr>
                                      <p:tavLst>
                                        <p:tav tm="0">
                                          <p:val>
                                            <p:fltVal val="0"/>
                                          </p:val>
                                        </p:tav>
                                        <p:tav tm="100000">
                                          <p:val>
                                            <p:strVal val="#ppt_w"/>
                                          </p:val>
                                        </p:tav>
                                      </p:tavLst>
                                    </p:anim>
                                    <p:anim calcmode="lin" valueType="num">
                                      <p:cBhvr>
                                        <p:cTn id="22" dur="250" fill="hold"/>
                                        <p:tgtEl>
                                          <p:spTgt spid="3084"/>
                                        </p:tgtEl>
                                        <p:attrNameLst>
                                          <p:attrName>ppt_h</p:attrName>
                                        </p:attrNameLst>
                                      </p:cBhvr>
                                      <p:tavLst>
                                        <p:tav tm="0">
                                          <p:val>
                                            <p:fltVal val="0"/>
                                          </p:val>
                                        </p:tav>
                                        <p:tav tm="100000">
                                          <p:val>
                                            <p:strVal val="#ppt_h"/>
                                          </p:val>
                                        </p:tav>
                                      </p:tavLst>
                                    </p:anim>
                                    <p:animEffect transition="in" filter="fade">
                                      <p:cBhvr>
                                        <p:cTn id="23" dur="250"/>
                                        <p:tgtEl>
                                          <p:spTgt spid="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A4AE6DA-38B6-40CE-85F8-81A6E44A4386}"/>
              </a:ext>
            </a:extLst>
          </p:cNvPr>
          <p:cNvSpPr/>
          <p:nvPr/>
        </p:nvSpPr>
        <p:spPr>
          <a:xfrm>
            <a:off x="-1" y="5449668"/>
            <a:ext cx="4953001" cy="798731"/>
          </a:xfrm>
          <a:prstGeom prst="rect">
            <a:avLst/>
          </a:prstGeom>
          <a:solidFill>
            <a:srgbClr val="7E15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Content Placeholder 2"/>
          <p:cNvSpPr>
            <a:spLocks noGrp="1"/>
          </p:cNvSpPr>
          <p:nvPr>
            <p:ph idx="1"/>
          </p:nvPr>
        </p:nvSpPr>
        <p:spPr>
          <a:xfrm>
            <a:off x="457200" y="1905000"/>
            <a:ext cx="5029200" cy="4800600"/>
          </a:xfrm>
        </p:spPr>
        <p:txBody>
          <a:bodyPr>
            <a:noAutofit/>
          </a:bodyPr>
          <a:lstStyle/>
          <a:p>
            <a:pPr>
              <a:buFont typeface="Wingdings" charset="2"/>
              <a:buChar char="§"/>
            </a:pPr>
            <a:r>
              <a:rPr lang="en-US" sz="2400" b="1" dirty="0">
                <a:latin typeface="Century Gothic" panose="020B0502020202020204" pitchFamily="34" charset="0"/>
                <a:cs typeface="Avenir Heavy"/>
              </a:rPr>
              <a:t>MLS</a:t>
            </a:r>
          </a:p>
          <a:p>
            <a:pPr>
              <a:buFont typeface="Wingdings" charset="2"/>
              <a:buChar char="§"/>
            </a:pPr>
            <a:r>
              <a:rPr lang="en-US" sz="2400" b="1" dirty="0">
                <a:latin typeface="Century Gothic" panose="020B0502020202020204" pitchFamily="34" charset="0"/>
                <a:cs typeface="Avenir Heavy"/>
              </a:rPr>
              <a:t>YARD SIGN</a:t>
            </a:r>
          </a:p>
          <a:p>
            <a:pPr>
              <a:buFont typeface="Wingdings" charset="2"/>
              <a:buChar char="§"/>
            </a:pPr>
            <a:r>
              <a:rPr lang="en-US" sz="2400" b="1" dirty="0">
                <a:latin typeface="Century Gothic" panose="020B0502020202020204" pitchFamily="34" charset="0"/>
                <a:cs typeface="Avenir Heavy"/>
              </a:rPr>
              <a:t>ACCURATE PRICING</a:t>
            </a:r>
          </a:p>
          <a:p>
            <a:pPr>
              <a:buFont typeface="Wingdings" charset="2"/>
              <a:buChar char="§"/>
            </a:pPr>
            <a:r>
              <a:rPr lang="en-US" sz="2400" b="1" dirty="0">
                <a:latin typeface="Century Gothic" panose="020B0502020202020204" pitchFamily="34" charset="0"/>
                <a:cs typeface="Avenir Heavy"/>
              </a:rPr>
              <a:t>PROFESSIONAL </a:t>
            </a:r>
          </a:p>
          <a:p>
            <a:pPr marL="0" indent="0">
              <a:buNone/>
            </a:pPr>
            <a:r>
              <a:rPr lang="en-US" sz="2400" b="1" dirty="0">
                <a:latin typeface="Century Gothic" panose="020B0502020202020204" pitchFamily="34" charset="0"/>
                <a:cs typeface="Avenir Heavy"/>
              </a:rPr>
              <a:t>    VIRTUAL TOUR</a:t>
            </a:r>
          </a:p>
          <a:p>
            <a:pPr>
              <a:buFont typeface="Wingdings" charset="2"/>
              <a:buChar char="§"/>
            </a:pPr>
            <a:r>
              <a:rPr lang="en-US" sz="2400" b="1" dirty="0">
                <a:latin typeface="Century Gothic" panose="020B0502020202020204" pitchFamily="34" charset="0"/>
                <a:cs typeface="Avenir Heavy"/>
              </a:rPr>
              <a:t>PREMIUM FEATURE SHEETS</a:t>
            </a:r>
          </a:p>
          <a:p>
            <a:pPr>
              <a:buFont typeface="Wingdings" charset="2"/>
              <a:buChar char="§"/>
            </a:pPr>
            <a:r>
              <a:rPr lang="en-US" sz="2400" b="1" dirty="0">
                <a:latin typeface="Century Gothic" panose="020B0502020202020204" pitchFamily="34" charset="0"/>
                <a:cs typeface="Avenir Heavy"/>
              </a:rPr>
              <a:t>BRAND WEBSITE</a:t>
            </a:r>
          </a:p>
          <a:p>
            <a:pPr>
              <a:buFont typeface="Wingdings" charset="2"/>
              <a:buChar char="§"/>
            </a:pPr>
            <a:r>
              <a:rPr lang="en-US" sz="2400" b="1" dirty="0">
                <a:latin typeface="Century Gothic" panose="020B0502020202020204" pitchFamily="34" charset="0"/>
                <a:cs typeface="Avenir Heavy"/>
              </a:rPr>
              <a:t>PROFESSIONAL STAGING</a:t>
            </a:r>
          </a:p>
          <a:p>
            <a:pPr>
              <a:buFont typeface="Wingdings" charset="2"/>
              <a:buChar char="§"/>
            </a:pPr>
            <a:r>
              <a:rPr lang="en-US" sz="2400" b="1" dirty="0">
                <a:solidFill>
                  <a:schemeClr val="bg1"/>
                </a:solidFill>
                <a:latin typeface="Century Gothic" panose="020B0502020202020204" pitchFamily="34" charset="0"/>
                <a:cs typeface="Avenir Heavy"/>
              </a:rPr>
              <a:t>DRONE SHOOT FOR AERIAL IMAGES</a:t>
            </a:r>
          </a:p>
          <a:p>
            <a:pPr marL="0" indent="0">
              <a:buNone/>
            </a:pPr>
            <a:endParaRPr lang="en-US" sz="2400" b="1" dirty="0">
              <a:solidFill>
                <a:srgbClr val="FF0000"/>
              </a:solidFill>
              <a:latin typeface="Century Gothic" panose="020B0502020202020204" pitchFamily="34" charset="0"/>
              <a:cs typeface="Avenir Book"/>
            </a:endParaRPr>
          </a:p>
          <a:p>
            <a:endParaRPr lang="en-US" sz="5400" b="1" dirty="0">
              <a:solidFill>
                <a:srgbClr val="FF0000"/>
              </a:solidFill>
              <a:latin typeface="Century Gothic" panose="020B0502020202020204" pitchFamily="34" charset="0"/>
            </a:endParaRPr>
          </a:p>
          <a:p>
            <a:pPr marL="0" indent="0">
              <a:buNone/>
            </a:pPr>
            <a:endParaRPr lang="en-US" sz="5400" dirty="0">
              <a:latin typeface="Century Gothic" panose="020B0502020202020204" pitchFamily="34" charset="0"/>
            </a:endParaRPr>
          </a:p>
        </p:txBody>
      </p:sp>
      <p:grpSp>
        <p:nvGrpSpPr>
          <p:cNvPr id="18" name="Group 17"/>
          <p:cNvGrpSpPr/>
          <p:nvPr/>
        </p:nvGrpSpPr>
        <p:grpSpPr>
          <a:xfrm>
            <a:off x="548689" y="681471"/>
            <a:ext cx="4484370" cy="685800"/>
            <a:chOff x="0" y="304800"/>
            <a:chExt cx="9144000" cy="685800"/>
          </a:xfrm>
          <a:solidFill>
            <a:schemeClr val="tx1"/>
          </a:solidFill>
        </p:grpSpPr>
        <p:sp>
          <p:nvSpPr>
            <p:cNvPr id="20" name="Rectangle 19"/>
            <p:cNvSpPr/>
            <p:nvPr/>
          </p:nvSpPr>
          <p:spPr>
            <a:xfrm>
              <a:off x="0" y="304800"/>
              <a:ext cx="9144000" cy="6858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152400" y="320271"/>
              <a:ext cx="8350261" cy="646331"/>
            </a:xfrm>
            <a:prstGeom prst="rect">
              <a:avLst/>
            </a:prstGeom>
            <a:grpFill/>
          </p:spPr>
          <p:txBody>
            <a:bodyPr wrap="square" rtlCol="0">
              <a:spAutoFit/>
            </a:bodyPr>
            <a:lstStyle/>
            <a:p>
              <a:r>
                <a:rPr lang="en-US" sz="3600" b="1" dirty="0">
                  <a:solidFill>
                    <a:schemeClr val="bg1"/>
                  </a:solidFill>
                  <a:latin typeface="Century Gothic" panose="020B0502020202020204" pitchFamily="34" charset="0"/>
                  <a:cs typeface="Arial Black"/>
                </a:rPr>
                <a:t>PRE-MARKETING</a:t>
              </a:r>
            </a:p>
          </p:txBody>
        </p:sp>
      </p:grpSp>
      <p:sp>
        <p:nvSpPr>
          <p:cNvPr id="19" name="Rectangle 18"/>
          <p:cNvSpPr/>
          <p:nvPr/>
        </p:nvSpPr>
        <p:spPr>
          <a:xfrm>
            <a:off x="3859" y="681471"/>
            <a:ext cx="502920" cy="6858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685800" y="381000"/>
            <a:ext cx="45720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cs typeface="Abadi MT Condensed Extra Bold"/>
              </a:rPr>
              <a:t>To attract the right buyers, we do</a:t>
            </a:r>
          </a:p>
        </p:txBody>
      </p:sp>
      <p:pic>
        <p:nvPicPr>
          <p:cNvPr id="13" name="Picture 2" descr="C:\Users\LoveleenDhiman\Desktop\matterport_dollhouse2.png">
            <a:extLst>
              <a:ext uri="{FF2B5EF4-FFF2-40B4-BE49-F238E27FC236}">
                <a16:creationId xmlns:a16="http://schemas.microsoft.com/office/drawing/2014/main" id="{CE2EE370-A5BB-46CD-B17E-693C04EC86C0}"/>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182469" y="609600"/>
            <a:ext cx="6260275" cy="2856630"/>
          </a:xfrm>
          <a:prstGeom prst="rect">
            <a:avLst/>
          </a:prstGeom>
          <a:noFill/>
        </p:spPr>
      </p:pic>
      <p:pic>
        <p:nvPicPr>
          <p:cNvPr id="14" name="Picture 3" descr="C:\Users\LoveleenDhiman\Desktop\matterport_dollhouse1.png">
            <a:extLst>
              <a:ext uri="{FF2B5EF4-FFF2-40B4-BE49-F238E27FC236}">
                <a16:creationId xmlns:a16="http://schemas.microsoft.com/office/drawing/2014/main" id="{FAE0748A-1141-46E6-898D-2DC3B2781237}"/>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b="6796"/>
          <a:stretch/>
        </p:blipFill>
        <p:spPr bwMode="auto">
          <a:xfrm>
            <a:off x="5943600" y="3352800"/>
            <a:ext cx="5791227" cy="3036177"/>
          </a:xfrm>
          <a:prstGeom prst="rect">
            <a:avLst/>
          </a:prstGeom>
          <a:noFill/>
        </p:spPr>
      </p:pic>
    </p:spTree>
    <p:extLst>
      <p:ext uri="{BB962C8B-B14F-4D97-AF65-F5344CB8AC3E}">
        <p14:creationId xmlns:p14="http://schemas.microsoft.com/office/powerpoint/2010/main" val="242725452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50" fill="hold"/>
                                        <p:tgtEl>
                                          <p:spTgt spid="13"/>
                                        </p:tgtEl>
                                        <p:attrNameLst>
                                          <p:attrName>ppt_w</p:attrName>
                                        </p:attrNameLst>
                                      </p:cBhvr>
                                      <p:tavLst>
                                        <p:tav tm="0">
                                          <p:val>
                                            <p:fltVal val="0"/>
                                          </p:val>
                                        </p:tav>
                                        <p:tav tm="100000">
                                          <p:val>
                                            <p:strVal val="#ppt_w"/>
                                          </p:val>
                                        </p:tav>
                                      </p:tavLst>
                                    </p:anim>
                                    <p:anim calcmode="lin" valueType="num">
                                      <p:cBhvr>
                                        <p:cTn id="8" dur="250" fill="hold"/>
                                        <p:tgtEl>
                                          <p:spTgt spid="13"/>
                                        </p:tgtEl>
                                        <p:attrNameLst>
                                          <p:attrName>ppt_h</p:attrName>
                                        </p:attrNameLst>
                                      </p:cBhvr>
                                      <p:tavLst>
                                        <p:tav tm="0">
                                          <p:val>
                                            <p:fltVal val="0"/>
                                          </p:val>
                                        </p:tav>
                                        <p:tav tm="100000">
                                          <p:val>
                                            <p:strVal val="#ppt_h"/>
                                          </p:val>
                                        </p:tav>
                                      </p:tavLst>
                                    </p:anim>
                                    <p:animEffect transition="in" filter="fade">
                                      <p:cBhvr>
                                        <p:cTn id="9" dur="25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250" fill="hold"/>
                                        <p:tgtEl>
                                          <p:spTgt spid="14"/>
                                        </p:tgtEl>
                                        <p:attrNameLst>
                                          <p:attrName>ppt_w</p:attrName>
                                        </p:attrNameLst>
                                      </p:cBhvr>
                                      <p:tavLst>
                                        <p:tav tm="0">
                                          <p:val>
                                            <p:fltVal val="0"/>
                                          </p:val>
                                        </p:tav>
                                        <p:tav tm="100000">
                                          <p:val>
                                            <p:strVal val="#ppt_w"/>
                                          </p:val>
                                        </p:tav>
                                      </p:tavLst>
                                    </p:anim>
                                    <p:anim calcmode="lin" valueType="num">
                                      <p:cBhvr>
                                        <p:cTn id="13" dur="250" fill="hold"/>
                                        <p:tgtEl>
                                          <p:spTgt spid="14"/>
                                        </p:tgtEl>
                                        <p:attrNameLst>
                                          <p:attrName>ppt_h</p:attrName>
                                        </p:attrNameLst>
                                      </p:cBhvr>
                                      <p:tavLst>
                                        <p:tav tm="0">
                                          <p:val>
                                            <p:fltVal val="0"/>
                                          </p:val>
                                        </p:tav>
                                        <p:tav tm="100000">
                                          <p:val>
                                            <p:strVal val="#ppt_h"/>
                                          </p:val>
                                        </p:tav>
                                      </p:tavLst>
                                    </p:anim>
                                    <p:animEffect transition="in" filter="fade">
                                      <p:cBhvr>
                                        <p:cTn id="14"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36765"/>
            <a:ext cx="8382000" cy="1600200"/>
          </a:xfrm>
        </p:spPr>
        <p:txBody>
          <a:bodyPr>
            <a:normAutofit/>
          </a:bodyPr>
          <a:lstStyle/>
          <a:p>
            <a:r>
              <a:rPr lang="en-US" sz="4000" b="1" dirty="0">
                <a:solidFill>
                  <a:srgbClr val="BA0003"/>
                </a:solidFill>
                <a:latin typeface="Century Gothic" panose="020B0502020202020204" pitchFamily="34" charset="0"/>
                <a:cs typeface="Arial Black"/>
              </a:rPr>
              <a:t>MARKETING YOUR PROPERTY</a:t>
            </a:r>
            <a:br>
              <a:rPr lang="en-US" sz="4000" b="1" dirty="0">
                <a:solidFill>
                  <a:srgbClr val="BA0003"/>
                </a:solidFill>
                <a:latin typeface="Century Gothic" panose="020B0502020202020204" pitchFamily="34" charset="0"/>
                <a:cs typeface="Arial Black"/>
              </a:rPr>
            </a:br>
            <a:r>
              <a:rPr lang="en-US" sz="3100" b="1" dirty="0">
                <a:solidFill>
                  <a:srgbClr val="BA0003"/>
                </a:solidFill>
                <a:latin typeface="Century Gothic" panose="020B0502020202020204" pitchFamily="34" charset="0"/>
                <a:cs typeface="Arial Black"/>
              </a:rPr>
              <a:t>(Post-Listing) </a:t>
            </a:r>
          </a:p>
        </p:txBody>
      </p:sp>
      <p:sp>
        <p:nvSpPr>
          <p:cNvPr id="8" name="TextBox 7"/>
          <p:cNvSpPr txBox="1"/>
          <p:nvPr/>
        </p:nvSpPr>
        <p:spPr>
          <a:xfrm>
            <a:off x="1352550" y="2590318"/>
            <a:ext cx="9486900" cy="1015663"/>
          </a:xfrm>
          <a:prstGeom prst="rect">
            <a:avLst/>
          </a:prstGeom>
          <a:noFill/>
        </p:spPr>
        <p:txBody>
          <a:bodyPr wrap="square" rtlCol="0">
            <a:spAutoFit/>
          </a:bodyPr>
          <a:lstStyle/>
          <a:p>
            <a:pPr algn="ctr"/>
            <a:r>
              <a:rPr lang="en-US" sz="2000" dirty="0">
                <a:latin typeface="Century Gothic" panose="020B0502020202020204" pitchFamily="34" charset="0"/>
                <a:cs typeface="Avenir Heavy"/>
              </a:rPr>
              <a:t>We take time Each Day to Go Out, Spread the Word, actively prospect the marketplace and blast your Home for Sale across the Internet &amp; Social Media Network to Actively look for a Buyer for your Property.</a:t>
            </a:r>
          </a:p>
        </p:txBody>
      </p:sp>
      <p:pic>
        <p:nvPicPr>
          <p:cNvPr id="6" name="Picture 5" descr="5fgfDZ-price-it-right.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48000" y="4380514"/>
            <a:ext cx="1524000" cy="1513523"/>
          </a:xfrm>
          <a:prstGeom prst="rect">
            <a:avLst/>
          </a:prstGeom>
        </p:spPr>
      </p:pic>
      <p:pic>
        <p:nvPicPr>
          <p:cNvPr id="16" name="Picture 15" descr="plus-sign-22.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48200" y="4837713"/>
            <a:ext cx="480066" cy="474882"/>
          </a:xfrm>
          <a:prstGeom prst="rect">
            <a:avLst/>
          </a:prstGeom>
        </p:spPr>
      </p:pic>
      <p:pic>
        <p:nvPicPr>
          <p:cNvPr id="17" name="Picture 16" descr="icon-marketing.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05400" y="4304313"/>
            <a:ext cx="1701466" cy="1701466"/>
          </a:xfrm>
          <a:prstGeom prst="rect">
            <a:avLst/>
          </a:prstGeom>
        </p:spPr>
      </p:pic>
      <p:pic>
        <p:nvPicPr>
          <p:cNvPr id="18" name="Picture 17" descr="fc_equalto_41709_md.gif"/>
          <p:cNvPicPr>
            <a:picLocks noChangeAspect="1"/>
          </p:cNvPicPr>
          <p:nvPr/>
        </p:nvPicPr>
        <p:blipFill rotWithShape="1">
          <a:blip r:embed="rId5" cstate="print">
            <a:extLst>
              <a:ext uri="{28A0092B-C50C-407E-A947-70E740481C1C}">
                <a14:useLocalDpi xmlns:a14="http://schemas.microsoft.com/office/drawing/2010/main"/>
              </a:ext>
            </a:extLst>
          </a:blip>
          <a:srcRect l="28048" t="37205" r="28148" b="40200"/>
          <a:stretch/>
        </p:blipFill>
        <p:spPr>
          <a:xfrm>
            <a:off x="6858000" y="4913914"/>
            <a:ext cx="381000" cy="254611"/>
          </a:xfrm>
          <a:prstGeom prst="rect">
            <a:avLst/>
          </a:prstGeom>
        </p:spPr>
      </p:pic>
      <p:grpSp>
        <p:nvGrpSpPr>
          <p:cNvPr id="21" name="Group 20"/>
          <p:cNvGrpSpPr/>
          <p:nvPr/>
        </p:nvGrpSpPr>
        <p:grpSpPr>
          <a:xfrm>
            <a:off x="7315200" y="4228113"/>
            <a:ext cx="1828800" cy="1920240"/>
            <a:chOff x="5715000" y="4800600"/>
            <a:chExt cx="1828800" cy="1920240"/>
          </a:xfrm>
        </p:grpSpPr>
        <p:sp>
          <p:nvSpPr>
            <p:cNvPr id="12" name="Rectangle 11"/>
            <p:cNvSpPr/>
            <p:nvPr/>
          </p:nvSpPr>
          <p:spPr>
            <a:xfrm>
              <a:off x="5715000" y="5027579"/>
              <a:ext cx="1828800" cy="111868"/>
            </a:xfrm>
            <a:prstGeom prst="rect">
              <a:avLst/>
            </a:prstGeom>
            <a:solidFill>
              <a:srgbClr val="FF000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5" name="Rectangle 14"/>
            <p:cNvSpPr/>
            <p:nvPr/>
          </p:nvSpPr>
          <p:spPr>
            <a:xfrm rot="16200000">
              <a:off x="6482595" y="5775666"/>
              <a:ext cx="1752600" cy="107267"/>
            </a:xfrm>
            <a:prstGeom prst="rect">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19" name="Picture 18" descr="510790-0-soldsign.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67400" y="4800600"/>
              <a:ext cx="1371600" cy="318790"/>
            </a:xfrm>
            <a:prstGeom prst="rect">
              <a:avLst/>
            </a:prstGeom>
          </p:spPr>
        </p:pic>
        <p:pic>
          <p:nvPicPr>
            <p:cNvPr id="20" name="Picture 19" descr="Sale Sign.pn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5867400" y="5105400"/>
              <a:ext cx="1371600" cy="1615440"/>
            </a:xfrm>
            <a:prstGeom prst="rect">
              <a:avLst/>
            </a:prstGeom>
          </p:spPr>
        </p:pic>
      </p:grpSp>
      <p:pic>
        <p:nvPicPr>
          <p:cNvPr id="13" name="Picture 12" descr="A person in a suit and tie&#10;&#10;Description automatically generated">
            <a:extLst>
              <a:ext uri="{FF2B5EF4-FFF2-40B4-BE49-F238E27FC236}">
                <a16:creationId xmlns:a16="http://schemas.microsoft.com/office/drawing/2014/main" id="{44F08613-2CBE-7564-4DD7-BE41C0638A5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438315" y="4228114"/>
            <a:ext cx="1433082" cy="1920240"/>
          </a:xfrm>
          <a:prstGeom prst="rect">
            <a:avLst/>
          </a:prstGeom>
        </p:spPr>
      </p:pic>
    </p:spTree>
    <p:extLst>
      <p:ext uri="{BB962C8B-B14F-4D97-AF65-F5344CB8AC3E}">
        <p14:creationId xmlns:p14="http://schemas.microsoft.com/office/powerpoint/2010/main" val="289119630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black and gold cards&#10;&#10;Description automatically generated">
            <a:extLst>
              <a:ext uri="{FF2B5EF4-FFF2-40B4-BE49-F238E27FC236}">
                <a16:creationId xmlns:a16="http://schemas.microsoft.com/office/drawing/2014/main" id="{73735F54-FFC5-EDEE-8F2F-ABA7DDF4C531}"/>
              </a:ext>
            </a:extLst>
          </p:cNvPr>
          <p:cNvPicPr>
            <a:picLocks noChangeAspect="1"/>
          </p:cNvPicPr>
          <p:nvPr/>
        </p:nvPicPr>
        <p:blipFill>
          <a:blip r:embed="rId2"/>
          <a:stretch>
            <a:fillRect/>
          </a:stretch>
        </p:blipFill>
        <p:spPr>
          <a:xfrm>
            <a:off x="-2362200" y="-533400"/>
            <a:ext cx="12487141" cy="8324760"/>
          </a:xfrm>
          <a:prstGeom prst="rect">
            <a:avLst/>
          </a:prstGeom>
        </p:spPr>
      </p:pic>
      <p:sp>
        <p:nvSpPr>
          <p:cNvPr id="16" name="Rectangle 15">
            <a:extLst>
              <a:ext uri="{FF2B5EF4-FFF2-40B4-BE49-F238E27FC236}">
                <a16:creationId xmlns:a16="http://schemas.microsoft.com/office/drawing/2014/main" id="{E026F18A-5BAE-4DFA-B5D9-7B8F4AEF48A8}"/>
              </a:ext>
            </a:extLst>
          </p:cNvPr>
          <p:cNvSpPr/>
          <p:nvPr/>
        </p:nvSpPr>
        <p:spPr>
          <a:xfrm>
            <a:off x="585209" y="152400"/>
            <a:ext cx="6033605" cy="6858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5D4780C-E561-4ADB-9717-214E75228F03}"/>
              </a:ext>
            </a:extLst>
          </p:cNvPr>
          <p:cNvSpPr txBox="1"/>
          <p:nvPr/>
        </p:nvSpPr>
        <p:spPr>
          <a:xfrm>
            <a:off x="613113" y="152400"/>
            <a:ext cx="5868253" cy="646331"/>
          </a:xfrm>
          <a:prstGeom prst="rect">
            <a:avLst/>
          </a:prstGeom>
          <a:solidFill>
            <a:schemeClr val="tx1"/>
          </a:solidFill>
        </p:spPr>
        <p:txBody>
          <a:bodyPr wrap="square" rtlCol="0">
            <a:spAutoFit/>
          </a:bodyPr>
          <a:lstStyle/>
          <a:p>
            <a:r>
              <a:rPr lang="en-US" sz="3600" b="1" dirty="0">
                <a:solidFill>
                  <a:schemeClr val="bg1"/>
                </a:solidFill>
                <a:latin typeface="Century Gothic" panose="020B0502020202020204" pitchFamily="34" charset="0"/>
                <a:cs typeface="Arial Black"/>
              </a:rPr>
              <a:t>FLYERS &amp; PRINT MATERIALS</a:t>
            </a:r>
          </a:p>
        </p:txBody>
      </p:sp>
      <p:sp>
        <p:nvSpPr>
          <p:cNvPr id="15" name="Rectangle 14">
            <a:extLst>
              <a:ext uri="{FF2B5EF4-FFF2-40B4-BE49-F238E27FC236}">
                <a16:creationId xmlns:a16="http://schemas.microsoft.com/office/drawing/2014/main" id="{1757E281-0F8B-40C9-BE98-647F3EB2804E}"/>
              </a:ext>
            </a:extLst>
          </p:cNvPr>
          <p:cNvSpPr/>
          <p:nvPr/>
        </p:nvSpPr>
        <p:spPr>
          <a:xfrm>
            <a:off x="1" y="152400"/>
            <a:ext cx="533400" cy="6858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A advertisement for a property&#10;&#10;Description automatically generated">
            <a:extLst>
              <a:ext uri="{FF2B5EF4-FFF2-40B4-BE49-F238E27FC236}">
                <a16:creationId xmlns:a16="http://schemas.microsoft.com/office/drawing/2014/main" id="{DB2D8536-0D22-DE68-4BB2-B936FED6D24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364419">
            <a:off x="7390013" y="371767"/>
            <a:ext cx="4030788" cy="6149159"/>
          </a:xfrm>
          <a:prstGeom prst="rect">
            <a:avLst/>
          </a:prstGeom>
        </p:spPr>
      </p:pic>
    </p:spTree>
    <p:extLst>
      <p:ext uri="{BB962C8B-B14F-4D97-AF65-F5344CB8AC3E}">
        <p14:creationId xmlns:p14="http://schemas.microsoft.com/office/powerpoint/2010/main" val="41321504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facebook logo"/>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72400" y="1228164"/>
            <a:ext cx="1447800" cy="1447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96200" y="2819400"/>
            <a:ext cx="3200400" cy="3785652"/>
          </a:xfrm>
          <a:prstGeom prst="rect">
            <a:avLst/>
          </a:prstGeom>
          <a:noFill/>
        </p:spPr>
        <p:txBody>
          <a:bodyPr wrap="square" rtlCol="0">
            <a:spAutoFit/>
          </a:bodyPr>
          <a:lstStyle/>
          <a:p>
            <a:r>
              <a:rPr lang="en-US" sz="4800" b="1" dirty="0">
                <a:solidFill>
                  <a:srgbClr val="7E1518"/>
                </a:solidFill>
                <a:latin typeface="Century Gothic" panose="020B0502020202020204" pitchFamily="34" charset="0"/>
              </a:rPr>
              <a:t>150k</a:t>
            </a:r>
            <a:r>
              <a:rPr lang="en-US" sz="4800" b="1" dirty="0">
                <a:latin typeface="Century Gothic" panose="020B0502020202020204" pitchFamily="34" charset="0"/>
              </a:rPr>
              <a:t> Followers</a:t>
            </a:r>
          </a:p>
          <a:p>
            <a:endParaRPr lang="en-US" sz="4800" b="1" dirty="0">
              <a:latin typeface="Century Gothic" panose="020B0502020202020204" pitchFamily="34" charset="0"/>
            </a:endParaRPr>
          </a:p>
          <a:p>
            <a:r>
              <a:rPr lang="en-US" sz="4800" b="1" dirty="0">
                <a:solidFill>
                  <a:srgbClr val="7E1518"/>
                </a:solidFill>
                <a:latin typeface="Century Gothic" panose="020B0502020202020204" pitchFamily="34" charset="0"/>
              </a:rPr>
              <a:t>5 Million </a:t>
            </a:r>
            <a:r>
              <a:rPr lang="en-US" sz="4800" b="1" dirty="0">
                <a:latin typeface="Century Gothic" panose="020B0502020202020204" pitchFamily="34" charset="0"/>
              </a:rPr>
              <a:t>Reach</a:t>
            </a:r>
            <a:endParaRPr lang="en-CA" sz="4800" dirty="0">
              <a:latin typeface="Century Gothic" panose="020B0502020202020204" pitchFamily="34" charset="0"/>
            </a:endParaRPr>
          </a:p>
        </p:txBody>
      </p:sp>
      <p:sp>
        <p:nvSpPr>
          <p:cNvPr id="12" name="Rectangle 11">
            <a:extLst>
              <a:ext uri="{FF2B5EF4-FFF2-40B4-BE49-F238E27FC236}">
                <a16:creationId xmlns:a16="http://schemas.microsoft.com/office/drawing/2014/main" id="{6D7DF655-30A0-40EC-9D25-5CCCAEF874C7}"/>
              </a:ext>
            </a:extLst>
          </p:cNvPr>
          <p:cNvSpPr/>
          <p:nvPr/>
        </p:nvSpPr>
        <p:spPr>
          <a:xfrm>
            <a:off x="609601" y="228600"/>
            <a:ext cx="7961616" cy="6858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08F099B-24F3-46E2-9378-F586C2354A0D}"/>
              </a:ext>
            </a:extLst>
          </p:cNvPr>
          <p:cNvSpPr txBox="1"/>
          <p:nvPr/>
        </p:nvSpPr>
        <p:spPr>
          <a:xfrm>
            <a:off x="633192" y="221620"/>
            <a:ext cx="7913610" cy="646331"/>
          </a:xfrm>
          <a:prstGeom prst="rect">
            <a:avLst/>
          </a:prstGeom>
          <a:noFill/>
        </p:spPr>
        <p:txBody>
          <a:bodyPr wrap="square" rtlCol="0">
            <a:spAutoFit/>
          </a:bodyPr>
          <a:lstStyle/>
          <a:p>
            <a:r>
              <a:rPr lang="en-US" sz="3600" b="1" dirty="0">
                <a:solidFill>
                  <a:schemeClr val="bg1"/>
                </a:solidFill>
                <a:latin typeface="Century Gothic" panose="020B0502020202020204" pitchFamily="34" charset="0"/>
                <a:cs typeface="Arial Black"/>
              </a:rPr>
              <a:t>HEAVILY ADVERTISED OPEN HOUSES</a:t>
            </a:r>
          </a:p>
        </p:txBody>
      </p:sp>
      <p:sp>
        <p:nvSpPr>
          <p:cNvPr id="11" name="Rectangle 10">
            <a:extLst>
              <a:ext uri="{FF2B5EF4-FFF2-40B4-BE49-F238E27FC236}">
                <a16:creationId xmlns:a16="http://schemas.microsoft.com/office/drawing/2014/main" id="{46103B85-5ED2-4CD6-99F8-9715701F553D}"/>
              </a:ext>
            </a:extLst>
          </p:cNvPr>
          <p:cNvSpPr/>
          <p:nvPr/>
        </p:nvSpPr>
        <p:spPr>
          <a:xfrm>
            <a:off x="1" y="228600"/>
            <a:ext cx="533400" cy="6858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 large group of houses&#10;&#10;Description automatically generated">
            <a:extLst>
              <a:ext uri="{FF2B5EF4-FFF2-40B4-BE49-F238E27FC236}">
                <a16:creationId xmlns:a16="http://schemas.microsoft.com/office/drawing/2014/main" id="{D2957676-826F-F362-625F-21E5B6E3FD0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47799" y="1142999"/>
            <a:ext cx="5332329" cy="5332329"/>
          </a:xfrm>
          <a:prstGeom prst="rect">
            <a:avLst/>
          </a:prstGeom>
        </p:spPr>
      </p:pic>
    </p:spTree>
    <p:extLst>
      <p:ext uri="{BB962C8B-B14F-4D97-AF65-F5344CB8AC3E}">
        <p14:creationId xmlns:p14="http://schemas.microsoft.com/office/powerpoint/2010/main" val="48076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666BD26-8FA0-4FB7-AF9F-411780DEA647}"/>
              </a:ext>
            </a:extLst>
          </p:cNvPr>
          <p:cNvPicPr>
            <a:picLocks noChangeAspect="1"/>
          </p:cNvPicPr>
          <p:nvPr/>
        </p:nvPicPr>
        <p:blipFill rotWithShape="1">
          <a:blip r:embed="rId2" cstate="print">
            <a:alphaModFix amt="5000"/>
            <a:extLst>
              <a:ext uri="{28A0092B-C50C-407E-A947-70E740481C1C}">
                <a14:useLocalDpi xmlns:a14="http://schemas.microsoft.com/office/drawing/2010/main"/>
              </a:ext>
            </a:extLst>
          </a:blip>
          <a:srcRect/>
          <a:stretch/>
        </p:blipFill>
        <p:spPr>
          <a:xfrm>
            <a:off x="2599803" y="2421897"/>
            <a:ext cx="6992393" cy="2483230"/>
          </a:xfrm>
          <a:prstGeom prst="rect">
            <a:avLst/>
          </a:prstGeom>
        </p:spPr>
      </p:pic>
      <p:sp>
        <p:nvSpPr>
          <p:cNvPr id="10" name="TextBox 9"/>
          <p:cNvSpPr txBox="1"/>
          <p:nvPr/>
        </p:nvSpPr>
        <p:spPr>
          <a:xfrm>
            <a:off x="1600200" y="191869"/>
            <a:ext cx="9067800" cy="400110"/>
          </a:xfrm>
          <a:prstGeom prst="rect">
            <a:avLst/>
          </a:prstGeom>
          <a:noFill/>
        </p:spPr>
        <p:txBody>
          <a:bodyPr wrap="square" rtlCol="0">
            <a:spAutoFit/>
          </a:bodyPr>
          <a:lstStyle/>
          <a:p>
            <a:pPr algn="ctr"/>
            <a:r>
              <a:rPr lang="en-US" sz="2000" dirty="0">
                <a:solidFill>
                  <a:schemeClr val="bg1"/>
                </a:solidFill>
                <a:latin typeface="Arial Black"/>
                <a:cs typeface="Arial Black"/>
              </a:rPr>
              <a:t>VIRTUAL OPEN HOUSE STRATEGY- COVID SITUATION</a:t>
            </a:r>
          </a:p>
        </p:txBody>
      </p:sp>
      <p:sp>
        <p:nvSpPr>
          <p:cNvPr id="9" name="Rectangle 8">
            <a:extLst>
              <a:ext uri="{FF2B5EF4-FFF2-40B4-BE49-F238E27FC236}">
                <a16:creationId xmlns:a16="http://schemas.microsoft.com/office/drawing/2014/main" id="{AFA17F48-5755-49C7-B11F-A3E67B929945}"/>
              </a:ext>
            </a:extLst>
          </p:cNvPr>
          <p:cNvSpPr/>
          <p:nvPr/>
        </p:nvSpPr>
        <p:spPr>
          <a:xfrm>
            <a:off x="609601" y="142874"/>
            <a:ext cx="4800599" cy="6858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21BB0A0-110B-4CF9-AC41-55D39C4E2BC2}"/>
              </a:ext>
            </a:extLst>
          </p:cNvPr>
          <p:cNvSpPr txBox="1"/>
          <p:nvPr/>
        </p:nvSpPr>
        <p:spPr>
          <a:xfrm>
            <a:off x="686160" y="145857"/>
            <a:ext cx="4647840" cy="646331"/>
          </a:xfrm>
          <a:prstGeom prst="rect">
            <a:avLst/>
          </a:prstGeom>
          <a:noFill/>
        </p:spPr>
        <p:txBody>
          <a:bodyPr wrap="square" rtlCol="0">
            <a:spAutoFit/>
          </a:bodyPr>
          <a:lstStyle/>
          <a:p>
            <a:r>
              <a:rPr lang="en-US" sz="3600" b="1" dirty="0">
                <a:solidFill>
                  <a:schemeClr val="bg1"/>
                </a:solidFill>
                <a:latin typeface="Century Gothic" panose="020B0502020202020204" pitchFamily="34" charset="0"/>
                <a:cs typeface="Arial Black"/>
              </a:rPr>
              <a:t>EMAIL PROMOTIONS</a:t>
            </a:r>
          </a:p>
        </p:txBody>
      </p:sp>
      <p:sp>
        <p:nvSpPr>
          <p:cNvPr id="8" name="Rectangle 7">
            <a:extLst>
              <a:ext uri="{FF2B5EF4-FFF2-40B4-BE49-F238E27FC236}">
                <a16:creationId xmlns:a16="http://schemas.microsoft.com/office/drawing/2014/main" id="{F3AA7769-D122-4E3C-8DA6-FF56DB6D22E6}"/>
              </a:ext>
            </a:extLst>
          </p:cNvPr>
          <p:cNvSpPr/>
          <p:nvPr/>
        </p:nvSpPr>
        <p:spPr>
          <a:xfrm>
            <a:off x="0" y="142874"/>
            <a:ext cx="533400" cy="6858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 Placeholder 7">
            <a:extLst>
              <a:ext uri="{FF2B5EF4-FFF2-40B4-BE49-F238E27FC236}">
                <a16:creationId xmlns:a16="http://schemas.microsoft.com/office/drawing/2014/main" id="{E3276F6D-22C5-4724-8E4D-348849067A32}"/>
              </a:ext>
            </a:extLst>
          </p:cNvPr>
          <p:cNvSpPr txBox="1">
            <a:spLocks/>
          </p:cNvSpPr>
          <p:nvPr/>
        </p:nvSpPr>
        <p:spPr>
          <a:xfrm>
            <a:off x="5486400" y="2240151"/>
            <a:ext cx="6312030" cy="2846721"/>
          </a:xfrm>
          <a:prstGeom prst="rect">
            <a:avLst/>
          </a:prstGeom>
        </p:spPr>
        <p:txBody>
          <a:bodyPr vert="horz" lIns="91440" tIns="45720" rIns="91440" bIns="45720" rtlCol="0" anchor="ctr">
            <a:noAutofit/>
          </a:bodyP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ＭＳ Ｐゴシック" charset="0"/>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a:lstStyle>
          <a:p>
            <a:r>
              <a:rPr lang="en-US" sz="2400" dirty="0">
                <a:solidFill>
                  <a:schemeClr val="tx1"/>
                </a:solidFill>
                <a:latin typeface="Century Gothic" pitchFamily="34" charset="0"/>
              </a:rPr>
              <a:t>Huge database and pool of buyers to </a:t>
            </a:r>
            <a:r>
              <a:rPr lang="en-US" sz="2400" b="1" dirty="0">
                <a:solidFill>
                  <a:srgbClr val="FF0000"/>
                </a:solidFill>
                <a:latin typeface="Century Gothic" pitchFamily="34" charset="0"/>
              </a:rPr>
              <a:t>market upcoming listings to thousands of targeted consumers </a:t>
            </a:r>
            <a:r>
              <a:rPr lang="en-US" sz="2400" dirty="0">
                <a:solidFill>
                  <a:schemeClr val="tx1"/>
                </a:solidFill>
                <a:latin typeface="Century Gothic" pitchFamily="34" charset="0"/>
              </a:rPr>
              <a:t>by sending out well designed and resourceful e-blasts to warrant our recipients' precious time and attention. </a:t>
            </a:r>
          </a:p>
        </p:txBody>
      </p:sp>
      <p:pic>
        <p:nvPicPr>
          <p:cNvPr id="16" name="Picture 15" descr="A hand holding a cellphone&#10;&#10;Description automatically generated">
            <a:extLst>
              <a:ext uri="{FF2B5EF4-FFF2-40B4-BE49-F238E27FC236}">
                <a16:creationId xmlns:a16="http://schemas.microsoft.com/office/drawing/2014/main" id="{16E0F892-7DCB-42EC-B91D-A6B9E0689A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7222" t="18889" r="15185"/>
          <a:stretch/>
        </p:blipFill>
        <p:spPr>
          <a:xfrm>
            <a:off x="81418" y="1066800"/>
            <a:ext cx="6168037" cy="5791200"/>
          </a:xfrm>
          <a:prstGeom prst="rect">
            <a:avLst/>
          </a:prstGeom>
        </p:spPr>
      </p:pic>
    </p:spTree>
    <p:extLst>
      <p:ext uri="{BB962C8B-B14F-4D97-AF65-F5344CB8AC3E}">
        <p14:creationId xmlns:p14="http://schemas.microsoft.com/office/powerpoint/2010/main" val="313729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5418" y="-40936"/>
            <a:ext cx="12303617" cy="1495581"/>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81200" y="228600"/>
            <a:ext cx="8305800" cy="114300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b="1" spc="50" dirty="0">
                <a:ln w="11430"/>
                <a:solidFill>
                  <a:schemeClr val="bg1"/>
                </a:solidFill>
                <a:effectLst>
                  <a:outerShdw blurRad="76200" dist="50800" dir="5400000" algn="tl" rotWithShape="0">
                    <a:srgbClr val="000000">
                      <a:alpha val="65000"/>
                    </a:srgbClr>
                  </a:outerShdw>
                </a:effectLst>
                <a:latin typeface="Century Gothic" panose="020B0502020202020204" pitchFamily="34" charset="0"/>
                <a:cs typeface="Arial Black"/>
              </a:rPr>
              <a:t>Promoting Your Home</a:t>
            </a:r>
          </a:p>
        </p:txBody>
      </p:sp>
      <p:pic>
        <p:nvPicPr>
          <p:cNvPr id="11" name="Picture 10" descr="original.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28485" y="1765993"/>
            <a:ext cx="1948315" cy="748607"/>
          </a:xfrm>
          <a:prstGeom prst="rect">
            <a:avLst/>
          </a:prstGeom>
        </p:spPr>
      </p:pic>
      <p:pic>
        <p:nvPicPr>
          <p:cNvPr id="10" name="Picture 9" descr="YouTube-logo-full_color.png"/>
          <p:cNvPicPr>
            <a:picLocks noChangeAspect="1"/>
          </p:cNvPicPr>
          <p:nvPr/>
        </p:nvPicPr>
        <p:blipFill rotWithShape="1">
          <a:blip r:embed="rId3" cstate="print">
            <a:extLst>
              <a:ext uri="{28A0092B-C50C-407E-A947-70E740481C1C}">
                <a14:useLocalDpi xmlns:a14="http://schemas.microsoft.com/office/drawing/2010/main"/>
              </a:ext>
            </a:extLst>
          </a:blip>
          <a:srcRect l="14626" t="26334" r="15343" b="25591"/>
          <a:stretch/>
        </p:blipFill>
        <p:spPr>
          <a:xfrm>
            <a:off x="7086600" y="1752600"/>
            <a:ext cx="1600402" cy="683644"/>
          </a:xfrm>
          <a:prstGeom prst="rect">
            <a:avLst/>
          </a:prstGeom>
        </p:spPr>
      </p:pic>
      <p:pic>
        <p:nvPicPr>
          <p:cNvPr id="23" name="Picture 22">
            <a:extLst>
              <a:ext uri="{FF2B5EF4-FFF2-40B4-BE49-F238E27FC236}">
                <a16:creationId xmlns:a16="http://schemas.microsoft.com/office/drawing/2014/main" id="{94EE54D1-DC98-0947-9B65-B90DFAB17AD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00533" y="1604303"/>
            <a:ext cx="1704988" cy="605497"/>
          </a:xfrm>
          <a:prstGeom prst="rect">
            <a:avLst/>
          </a:prstGeom>
        </p:spPr>
      </p:pic>
      <p:sp>
        <p:nvSpPr>
          <p:cNvPr id="21" name="Rectangle 20">
            <a:extLst>
              <a:ext uri="{FF2B5EF4-FFF2-40B4-BE49-F238E27FC236}">
                <a16:creationId xmlns:a16="http://schemas.microsoft.com/office/drawing/2014/main" id="{6CF3219F-E4B4-4D52-B214-9F98FB65EFB3}"/>
              </a:ext>
            </a:extLst>
          </p:cNvPr>
          <p:cNvSpPr/>
          <p:nvPr/>
        </p:nvSpPr>
        <p:spPr>
          <a:xfrm>
            <a:off x="3276600" y="6188075"/>
            <a:ext cx="5638800" cy="441325"/>
          </a:xfrm>
          <a:prstGeom prst="rect">
            <a:avLst/>
          </a:prstGeom>
          <a:solidFill>
            <a:srgbClr val="7E15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1"/>
          </p:nvPr>
        </p:nvSpPr>
        <p:spPr>
          <a:xfrm>
            <a:off x="3408111" y="6194920"/>
            <a:ext cx="5451977" cy="365125"/>
          </a:xfrm>
        </p:spPr>
        <p:txBody>
          <a:bodyPr/>
          <a:lstStyle/>
          <a:p>
            <a:r>
              <a:rPr lang="en-US" sz="2400" b="1" dirty="0">
                <a:solidFill>
                  <a:schemeClr val="bg1"/>
                </a:solidFill>
                <a:latin typeface="Century Gothic" panose="020B0502020202020204" pitchFamily="34" charset="0"/>
              </a:rPr>
              <a:t>Listing Syndication to over 600 sites</a:t>
            </a:r>
          </a:p>
        </p:txBody>
      </p:sp>
      <p:grpSp>
        <p:nvGrpSpPr>
          <p:cNvPr id="3" name="Group 2">
            <a:extLst>
              <a:ext uri="{FF2B5EF4-FFF2-40B4-BE49-F238E27FC236}">
                <a16:creationId xmlns:a16="http://schemas.microsoft.com/office/drawing/2014/main" id="{F0BD5743-3FF4-E73E-B424-FED1B38590CD}"/>
              </a:ext>
            </a:extLst>
          </p:cNvPr>
          <p:cNvGrpSpPr/>
          <p:nvPr/>
        </p:nvGrpSpPr>
        <p:grpSpPr>
          <a:xfrm>
            <a:off x="1865421" y="2209800"/>
            <a:ext cx="8192979" cy="3733800"/>
            <a:chOff x="1857269" y="2209800"/>
            <a:chExt cx="8192979" cy="3733800"/>
          </a:xfrm>
        </p:grpSpPr>
        <p:pic>
          <p:nvPicPr>
            <p:cNvPr id="7" name="Picture 6" descr="how_to_sell_your_home_during_the_winter_months.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10000" y="2209800"/>
              <a:ext cx="4343400" cy="3097865"/>
            </a:xfrm>
            <a:prstGeom prst="ellipse">
              <a:avLst/>
            </a:prstGeom>
            <a:ln>
              <a:noFill/>
            </a:ln>
            <a:effectLst>
              <a:softEdge rad="112500"/>
            </a:effectLst>
          </p:spPr>
        </p:pic>
        <p:pic>
          <p:nvPicPr>
            <p:cNvPr id="12" name="Picture 11" descr="pei-mls-logo.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410200" y="5311457"/>
              <a:ext cx="1354534" cy="602824"/>
            </a:xfrm>
            <a:prstGeom prst="rect">
              <a:avLst/>
            </a:prstGeom>
          </p:spPr>
        </p:pic>
        <p:pic>
          <p:nvPicPr>
            <p:cNvPr id="13" name="Picture 12" descr="Homefinder.ca_.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103519" y="2438400"/>
              <a:ext cx="2087481" cy="652338"/>
            </a:xfrm>
            <a:prstGeom prst="rect">
              <a:avLst/>
            </a:prstGeom>
          </p:spPr>
        </p:pic>
        <p:pic>
          <p:nvPicPr>
            <p:cNvPr id="14" name="Picture 13" descr="google-logo-high-res.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001000" y="2590802"/>
              <a:ext cx="1739567" cy="597134"/>
            </a:xfrm>
            <a:prstGeom prst="rect">
              <a:avLst/>
            </a:prstGeom>
          </p:spPr>
        </p:pic>
        <p:pic>
          <p:nvPicPr>
            <p:cNvPr id="19" name="Picture 18" descr="bing.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209598" y="3048002"/>
              <a:ext cx="1600402" cy="897510"/>
            </a:xfrm>
            <a:prstGeom prst="rect">
              <a:avLst/>
            </a:prstGeom>
          </p:spPr>
        </p:pic>
        <p:pic>
          <p:nvPicPr>
            <p:cNvPr id="20" name="Picture 19" descr="msn-logo.jp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305800" y="3276600"/>
              <a:ext cx="1744448" cy="642539"/>
            </a:xfrm>
            <a:prstGeom prst="rect">
              <a:avLst/>
            </a:prstGeom>
          </p:spPr>
        </p:pic>
        <p:pic>
          <p:nvPicPr>
            <p:cNvPr id="6" name="Picture 5" descr="twitter-logo.png"/>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7696200" y="4675402"/>
              <a:ext cx="2026247" cy="579882"/>
            </a:xfrm>
            <a:prstGeom prst="rect">
              <a:avLst/>
            </a:prstGeom>
          </p:spPr>
        </p:pic>
        <p:pic>
          <p:nvPicPr>
            <p:cNvPr id="24" name="Picture 23">
              <a:extLst>
                <a:ext uri="{FF2B5EF4-FFF2-40B4-BE49-F238E27FC236}">
                  <a16:creationId xmlns:a16="http://schemas.microsoft.com/office/drawing/2014/main" id="{83C76489-FFEB-BC47-B2BE-D67E021DBC4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359215" y="5410200"/>
              <a:ext cx="1669985" cy="453337"/>
            </a:xfrm>
            <a:prstGeom prst="rect">
              <a:avLst/>
            </a:prstGeom>
          </p:spPr>
        </p:pic>
        <p:pic>
          <p:nvPicPr>
            <p:cNvPr id="27" name="Picture 26">
              <a:extLst>
                <a:ext uri="{FF2B5EF4-FFF2-40B4-BE49-F238E27FC236}">
                  <a16:creationId xmlns:a16="http://schemas.microsoft.com/office/drawing/2014/main" id="{EF879753-B850-1943-AEFD-2166CCDBBB51}"/>
                </a:ext>
              </a:extLst>
            </p:cNvPr>
            <p:cNvPicPr>
              <a:picLocks noChangeAspect="1"/>
            </p:cNvPicPr>
            <p:nvPr/>
          </p:nvPicPr>
          <p:blipFill>
            <a:blip r:embed="rId13"/>
            <a:stretch>
              <a:fillRect/>
            </a:stretch>
          </p:blipFill>
          <p:spPr>
            <a:xfrm>
              <a:off x="6934200" y="5223426"/>
              <a:ext cx="2316081" cy="720174"/>
            </a:xfrm>
            <a:prstGeom prst="rect">
              <a:avLst/>
            </a:prstGeom>
          </p:spPr>
        </p:pic>
        <p:pic>
          <p:nvPicPr>
            <p:cNvPr id="28" name="Picture 27">
              <a:extLst>
                <a:ext uri="{FF2B5EF4-FFF2-40B4-BE49-F238E27FC236}">
                  <a16:creationId xmlns:a16="http://schemas.microsoft.com/office/drawing/2014/main" id="{3CD59B8E-E7E4-BD41-85AF-0828A24232AA}"/>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2560719" y="4808074"/>
              <a:ext cx="2087481" cy="602126"/>
            </a:xfrm>
            <a:prstGeom prst="rect">
              <a:avLst/>
            </a:prstGeom>
          </p:spPr>
        </p:pic>
        <p:pic>
          <p:nvPicPr>
            <p:cNvPr id="2050" name="Picture 2" descr="Monthly Stats Highlights – CREA">
              <a:extLst>
                <a:ext uri="{FF2B5EF4-FFF2-40B4-BE49-F238E27FC236}">
                  <a16:creationId xmlns:a16="http://schemas.microsoft.com/office/drawing/2014/main" id="{463875B6-ABA6-478C-89EA-E0F06ADEFDB1}"/>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857269" y="3807767"/>
              <a:ext cx="1952731" cy="10181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Zillow Group launches Zillow Home Loans to Support Zillow Offers ...">
              <a:extLst>
                <a:ext uri="{FF2B5EF4-FFF2-40B4-BE49-F238E27FC236}">
                  <a16:creationId xmlns:a16="http://schemas.microsoft.com/office/drawing/2014/main" id="{3906A4EA-A6A1-4377-B628-9C5F076B7C26}"/>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8153400" y="4196177"/>
              <a:ext cx="1523189" cy="31891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709248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B5A3FA4-EAF7-40A7-9A58-B172445C8BF7}"/>
              </a:ext>
            </a:extLst>
          </p:cNvPr>
          <p:cNvSpPr/>
          <p:nvPr/>
        </p:nvSpPr>
        <p:spPr>
          <a:xfrm>
            <a:off x="609974" y="354836"/>
            <a:ext cx="6710618" cy="6858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2D3BCC6-5AE4-4E27-9CFE-7B90504664AD}"/>
              </a:ext>
            </a:extLst>
          </p:cNvPr>
          <p:cNvSpPr txBox="1"/>
          <p:nvPr/>
        </p:nvSpPr>
        <p:spPr>
          <a:xfrm>
            <a:off x="825119" y="370307"/>
            <a:ext cx="6243703" cy="646331"/>
          </a:xfrm>
          <a:prstGeom prst="rect">
            <a:avLst/>
          </a:prstGeom>
          <a:noFill/>
        </p:spPr>
        <p:txBody>
          <a:bodyPr wrap="square" rtlCol="0">
            <a:spAutoFit/>
          </a:bodyPr>
          <a:lstStyle/>
          <a:p>
            <a:r>
              <a:rPr lang="en-US" sz="3600" b="1" dirty="0">
                <a:solidFill>
                  <a:schemeClr val="bg1"/>
                </a:solidFill>
                <a:latin typeface="Century Gothic" panose="020B0502020202020204" pitchFamily="34" charset="0"/>
                <a:cs typeface="Arial Black"/>
              </a:rPr>
              <a:t>SOCIAL MEDIA MARKETING</a:t>
            </a:r>
          </a:p>
        </p:txBody>
      </p:sp>
      <p:sp>
        <p:nvSpPr>
          <p:cNvPr id="23" name="Rectangle 22">
            <a:extLst>
              <a:ext uri="{FF2B5EF4-FFF2-40B4-BE49-F238E27FC236}">
                <a16:creationId xmlns:a16="http://schemas.microsoft.com/office/drawing/2014/main" id="{1EEA0CAF-150B-4144-8F38-26C40F0BE467}"/>
              </a:ext>
            </a:extLst>
          </p:cNvPr>
          <p:cNvSpPr/>
          <p:nvPr/>
        </p:nvSpPr>
        <p:spPr>
          <a:xfrm>
            <a:off x="1" y="349251"/>
            <a:ext cx="532876" cy="6858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descr="LinkedIn_Logo_2013.svg.png">
            <a:hlinkClick r:id="rId2"/>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98221" y="4724400"/>
            <a:ext cx="4277809" cy="1084424"/>
          </a:xfrm>
          <a:prstGeom prst="rect">
            <a:avLst/>
          </a:prstGeom>
        </p:spPr>
      </p:pic>
      <p:pic>
        <p:nvPicPr>
          <p:cNvPr id="27" name="Picture 26">
            <a:extLst>
              <a:ext uri="{FF2B5EF4-FFF2-40B4-BE49-F238E27FC236}">
                <a16:creationId xmlns:a16="http://schemas.microsoft.com/office/drawing/2014/main" id="{56602B78-71EF-3949-AFA3-E26BE5693F8E}"/>
              </a:ext>
            </a:extLst>
          </p:cNvPr>
          <p:cNvPicPr>
            <a:picLocks noChangeAspect="1"/>
          </p:cNvPicPr>
          <p:nvPr/>
        </p:nvPicPr>
        <p:blipFill>
          <a:blip r:embed="rId4"/>
          <a:stretch>
            <a:fillRect/>
          </a:stretch>
        </p:blipFill>
        <p:spPr>
          <a:xfrm>
            <a:off x="3168677" y="2704551"/>
            <a:ext cx="5444675" cy="1692996"/>
          </a:xfrm>
          <a:prstGeom prst="rect">
            <a:avLst/>
          </a:prstGeom>
        </p:spPr>
      </p:pic>
      <p:pic>
        <p:nvPicPr>
          <p:cNvPr id="6" name="Picture 5">
            <a:extLst>
              <a:ext uri="{FF2B5EF4-FFF2-40B4-BE49-F238E27FC236}">
                <a16:creationId xmlns:a16="http://schemas.microsoft.com/office/drawing/2014/main" id="{B406DD2B-66ED-8840-B699-6AC4098D266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096000" y="1191711"/>
            <a:ext cx="6011253" cy="1488842"/>
          </a:xfrm>
          <a:prstGeom prst="rect">
            <a:avLst/>
          </a:prstGeom>
        </p:spPr>
      </p:pic>
      <p:pic>
        <p:nvPicPr>
          <p:cNvPr id="28" name="Picture 27" descr="YouTube-logo-full_color.png">
            <a:extLst>
              <a:ext uri="{FF2B5EF4-FFF2-40B4-BE49-F238E27FC236}">
                <a16:creationId xmlns:a16="http://schemas.microsoft.com/office/drawing/2014/main" id="{1F15B9B7-A995-4646-918E-88180D2E107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14626" t="26334" r="15343" b="25591"/>
          <a:stretch/>
        </p:blipFill>
        <p:spPr>
          <a:xfrm>
            <a:off x="990600" y="4462550"/>
            <a:ext cx="3494469" cy="1492732"/>
          </a:xfrm>
          <a:prstGeom prst="rect">
            <a:avLst/>
          </a:prstGeom>
        </p:spPr>
      </p:pic>
      <p:sp>
        <p:nvSpPr>
          <p:cNvPr id="7" name="TextBox 6">
            <a:extLst>
              <a:ext uri="{FF2B5EF4-FFF2-40B4-BE49-F238E27FC236}">
                <a16:creationId xmlns:a16="http://schemas.microsoft.com/office/drawing/2014/main" id="{626E7673-99C6-AB35-BEF2-F29264D9C7E5}"/>
              </a:ext>
            </a:extLst>
          </p:cNvPr>
          <p:cNvSpPr txBox="1"/>
          <p:nvPr/>
        </p:nvSpPr>
        <p:spPr>
          <a:xfrm>
            <a:off x="2088785" y="33971"/>
            <a:ext cx="764709" cy="113565"/>
          </a:xfrm>
          <a:prstGeom prst="rect">
            <a:avLst/>
          </a:prstGeom>
          <a:noFill/>
        </p:spPr>
        <p:txBody>
          <a:bodyPr wrap="square">
            <a:spAutoFit/>
          </a:bodyPr>
          <a:lstStyle/>
          <a:p>
            <a:endParaRPr lang="en-CA" dirty="0"/>
          </a:p>
        </p:txBody>
      </p:sp>
      <p:pic>
        <p:nvPicPr>
          <p:cNvPr id="1026" name="Picture 2">
            <a:extLst>
              <a:ext uri="{FF2B5EF4-FFF2-40B4-BE49-F238E27FC236}">
                <a16:creationId xmlns:a16="http://schemas.microsoft.com/office/drawing/2014/main" id="{64AA10CB-06A2-27C1-A5BA-CB15C7650860}"/>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09974" y="1247936"/>
            <a:ext cx="5117406" cy="149524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NEW TWITTER X LOGO PNG 2024 - eDigital Agency">
            <a:extLst>
              <a:ext uri="{FF2B5EF4-FFF2-40B4-BE49-F238E27FC236}">
                <a16:creationId xmlns:a16="http://schemas.microsoft.com/office/drawing/2014/main" id="{376B4CCE-5665-2312-65DD-6F20733542DB}"/>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334000" y="4556366"/>
            <a:ext cx="1225495" cy="12524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cut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25DF315-3847-804C-A2C1-284F3E9779BC}"/>
              </a:ext>
            </a:extLst>
          </p:cNvPr>
          <p:cNvPicPr>
            <a:picLocks noChangeAspect="1"/>
          </p:cNvPicPr>
          <p:nvPr/>
        </p:nvPicPr>
        <p:blipFill rotWithShape="1">
          <a:blip r:embed="rId2" cstate="print">
            <a:alphaModFix amt="5000"/>
            <a:extLst>
              <a:ext uri="{28A0092B-C50C-407E-A947-70E740481C1C}">
                <a14:useLocalDpi xmlns:a14="http://schemas.microsoft.com/office/drawing/2010/main"/>
              </a:ext>
            </a:extLst>
          </a:blip>
          <a:srcRect/>
          <a:stretch/>
        </p:blipFill>
        <p:spPr>
          <a:xfrm>
            <a:off x="2599803" y="2421897"/>
            <a:ext cx="6992393" cy="2483230"/>
          </a:xfrm>
          <a:prstGeom prst="rect">
            <a:avLst/>
          </a:prstGeom>
        </p:spPr>
      </p:pic>
      <p:sp>
        <p:nvSpPr>
          <p:cNvPr id="11" name="Rectangle 10">
            <a:extLst>
              <a:ext uri="{FF2B5EF4-FFF2-40B4-BE49-F238E27FC236}">
                <a16:creationId xmlns:a16="http://schemas.microsoft.com/office/drawing/2014/main" id="{EBA814D5-4E3D-4AFC-B448-4008B4A766F9}"/>
              </a:ext>
            </a:extLst>
          </p:cNvPr>
          <p:cNvSpPr/>
          <p:nvPr/>
        </p:nvSpPr>
        <p:spPr>
          <a:xfrm>
            <a:off x="685801" y="381000"/>
            <a:ext cx="4648200" cy="6858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52C0AA9-B628-41F3-8D76-F63F39452D68}"/>
              </a:ext>
            </a:extLst>
          </p:cNvPr>
          <p:cNvSpPr txBox="1"/>
          <p:nvPr/>
        </p:nvSpPr>
        <p:spPr>
          <a:xfrm>
            <a:off x="685800" y="396471"/>
            <a:ext cx="4648200" cy="646331"/>
          </a:xfrm>
          <a:prstGeom prst="rect">
            <a:avLst/>
          </a:prstGeom>
          <a:noFill/>
        </p:spPr>
        <p:txBody>
          <a:bodyPr wrap="square" rtlCol="0">
            <a:spAutoFit/>
          </a:bodyPr>
          <a:lstStyle/>
          <a:p>
            <a:r>
              <a:rPr lang="en-US" sz="3600" b="1" dirty="0">
                <a:solidFill>
                  <a:schemeClr val="bg1"/>
                </a:solidFill>
                <a:latin typeface="Century Gothic" panose="020B0502020202020204" pitchFamily="34" charset="0"/>
                <a:cs typeface="Arial Black"/>
              </a:rPr>
              <a:t>RADIO ADVERTISING</a:t>
            </a:r>
          </a:p>
        </p:txBody>
      </p:sp>
      <p:sp>
        <p:nvSpPr>
          <p:cNvPr id="10" name="Rectangle 9">
            <a:extLst>
              <a:ext uri="{FF2B5EF4-FFF2-40B4-BE49-F238E27FC236}">
                <a16:creationId xmlns:a16="http://schemas.microsoft.com/office/drawing/2014/main" id="{8B1E7FDB-EC22-496D-8061-64901C77B834}"/>
              </a:ext>
            </a:extLst>
          </p:cNvPr>
          <p:cNvSpPr/>
          <p:nvPr/>
        </p:nvSpPr>
        <p:spPr>
          <a:xfrm>
            <a:off x="1" y="381000"/>
            <a:ext cx="609600" cy="6858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2524CAF-E28F-42FF-9321-0467D22BAA2B}"/>
              </a:ext>
            </a:extLst>
          </p:cNvPr>
          <p:cNvGrpSpPr/>
          <p:nvPr/>
        </p:nvGrpSpPr>
        <p:grpSpPr>
          <a:xfrm>
            <a:off x="185634" y="1447800"/>
            <a:ext cx="11668332" cy="4809316"/>
            <a:chOff x="474191" y="1353621"/>
            <a:chExt cx="10771095" cy="4226974"/>
          </a:xfrm>
        </p:grpSpPr>
        <p:pic>
          <p:nvPicPr>
            <p:cNvPr id="12294" name="Picture 6" descr="Don't Change the Station: How a Great Script Can Improve Your ...">
              <a:extLst>
                <a:ext uri="{FF2B5EF4-FFF2-40B4-BE49-F238E27FC236}">
                  <a16:creationId xmlns:a16="http://schemas.microsoft.com/office/drawing/2014/main" id="{0369F70D-88C9-4CF9-A154-C251005887B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4191" y="1353621"/>
              <a:ext cx="7321753" cy="4222211"/>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Blackburn's bill aims to update copyright law for radio stations ...">
              <a:extLst>
                <a:ext uri="{FF2B5EF4-FFF2-40B4-BE49-F238E27FC236}">
                  <a16:creationId xmlns:a16="http://schemas.microsoft.com/office/drawing/2014/main" id="{4DD16505-753D-42B4-AB3B-9ADE35E89D5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82786" y="1353621"/>
              <a:ext cx="4762500" cy="3152775"/>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Radio Ads Production: For Broader Targeted Advertising - Bunny Studio">
              <a:extLst>
                <a:ext uri="{FF2B5EF4-FFF2-40B4-BE49-F238E27FC236}">
                  <a16:creationId xmlns:a16="http://schemas.microsoft.com/office/drawing/2014/main" id="{74EFB643-BA74-499A-910E-7153486D173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23541" y="4108983"/>
              <a:ext cx="4421745" cy="1471612"/>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TV &amp; Radio Ads – MIND for Information Technology &amp; Media">
              <a:extLst>
                <a:ext uri="{FF2B5EF4-FFF2-40B4-BE49-F238E27FC236}">
                  <a16:creationId xmlns:a16="http://schemas.microsoft.com/office/drawing/2014/main" id="{4B702345-FAE1-41EF-B98B-3ED633323D5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49919" y="1846980"/>
              <a:ext cx="5076825" cy="3276600"/>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C27887B9-7E13-4010-BEF5-59BABDF7CE01}"/>
              </a:ext>
            </a:extLst>
          </p:cNvPr>
          <p:cNvGrpSpPr/>
          <p:nvPr/>
        </p:nvGrpSpPr>
        <p:grpSpPr>
          <a:xfrm>
            <a:off x="3934107" y="2169337"/>
            <a:ext cx="4034348" cy="1945205"/>
            <a:chOff x="4048447" y="2163396"/>
            <a:chExt cx="3846976" cy="1730243"/>
          </a:xfrm>
        </p:grpSpPr>
        <p:pic>
          <p:nvPicPr>
            <p:cNvPr id="3" name="Picture 2" descr="A picture containing drawing&#10;&#10;Description automatically generated">
              <a:extLst>
                <a:ext uri="{FF2B5EF4-FFF2-40B4-BE49-F238E27FC236}">
                  <a16:creationId xmlns:a16="http://schemas.microsoft.com/office/drawing/2014/main" id="{936496B1-98CD-4843-ACB7-F5C8AC1AC59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6200000">
              <a:off x="5496761" y="2401141"/>
              <a:ext cx="760783" cy="285294"/>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CDDC26B1-F6F4-465C-A29B-AC1DD77D6DB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5318421">
              <a:off x="5162851" y="2447544"/>
              <a:ext cx="760783" cy="285294"/>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82EDCA8E-87CC-4AE6-A5EE-F8D43F341C8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5059543">
              <a:off x="4850300" y="2509771"/>
              <a:ext cx="760783" cy="285294"/>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A34F5D31-E35F-4727-A5C2-61E257A0646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5053060">
              <a:off x="4527160" y="2625683"/>
              <a:ext cx="760783" cy="285294"/>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58781A31-1722-4D56-96ED-CE2F05B989A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4647324">
              <a:off x="4202041" y="2812621"/>
              <a:ext cx="760783" cy="285294"/>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F8FBCE6D-A840-4848-9C14-A633B1A15B6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4332816">
              <a:off x="3979603" y="3051612"/>
              <a:ext cx="760783" cy="285294"/>
            </a:xfrm>
            <a:prstGeom prst="rect">
              <a:avLst/>
            </a:prstGeom>
          </p:spPr>
        </p:pic>
        <p:pic>
          <p:nvPicPr>
            <p:cNvPr id="21" name="Picture 20" descr="A picture containing drawing&#10;&#10;Description automatically generated">
              <a:extLst>
                <a:ext uri="{FF2B5EF4-FFF2-40B4-BE49-F238E27FC236}">
                  <a16:creationId xmlns:a16="http://schemas.microsoft.com/office/drawing/2014/main" id="{70090AAD-9219-4058-B0BC-952DF89A804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6568435">
              <a:off x="5805886" y="2408112"/>
              <a:ext cx="760783" cy="285294"/>
            </a:xfrm>
            <a:prstGeom prst="rect">
              <a:avLst/>
            </a:prstGeom>
          </p:spPr>
        </p:pic>
        <p:pic>
          <p:nvPicPr>
            <p:cNvPr id="22" name="Picture 21" descr="A picture containing drawing&#10;&#10;Description automatically generated">
              <a:extLst>
                <a:ext uri="{FF2B5EF4-FFF2-40B4-BE49-F238E27FC236}">
                  <a16:creationId xmlns:a16="http://schemas.microsoft.com/office/drawing/2014/main" id="{7266A89E-226D-42B5-8AD6-0418A69B36C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6908144">
              <a:off x="6107773" y="2427626"/>
              <a:ext cx="760783" cy="285294"/>
            </a:xfrm>
            <a:prstGeom prst="rect">
              <a:avLst/>
            </a:prstGeom>
          </p:spPr>
        </p:pic>
        <p:pic>
          <p:nvPicPr>
            <p:cNvPr id="23" name="Picture 22" descr="A picture containing drawing&#10;&#10;Description automatically generated">
              <a:extLst>
                <a:ext uri="{FF2B5EF4-FFF2-40B4-BE49-F238E27FC236}">
                  <a16:creationId xmlns:a16="http://schemas.microsoft.com/office/drawing/2014/main" id="{9DE93D93-89FF-4872-A34E-9C1CAD54265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8032849">
              <a:off x="6929209" y="2802667"/>
              <a:ext cx="760783" cy="285294"/>
            </a:xfrm>
            <a:prstGeom prst="rect">
              <a:avLst/>
            </a:prstGeom>
          </p:spPr>
        </p:pic>
        <p:pic>
          <p:nvPicPr>
            <p:cNvPr id="25" name="Picture 24" descr="A picture containing drawing&#10;&#10;Description automatically generated">
              <a:extLst>
                <a:ext uri="{FF2B5EF4-FFF2-40B4-BE49-F238E27FC236}">
                  <a16:creationId xmlns:a16="http://schemas.microsoft.com/office/drawing/2014/main" id="{50ACF885-C704-45AE-ABF1-9F34A7223A8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8075773">
              <a:off x="7180029" y="2981277"/>
              <a:ext cx="760783" cy="285294"/>
            </a:xfrm>
            <a:prstGeom prst="rect">
              <a:avLst/>
            </a:prstGeom>
          </p:spPr>
        </p:pic>
        <p:pic>
          <p:nvPicPr>
            <p:cNvPr id="26" name="Picture 25" descr="A picture containing drawing&#10;&#10;Description automatically generated">
              <a:extLst>
                <a:ext uri="{FF2B5EF4-FFF2-40B4-BE49-F238E27FC236}">
                  <a16:creationId xmlns:a16="http://schemas.microsoft.com/office/drawing/2014/main" id="{863DB1FE-3237-4E78-93BD-2EDDFD2DE61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8323330">
              <a:off x="7372384" y="3262461"/>
              <a:ext cx="760783" cy="285294"/>
            </a:xfrm>
            <a:prstGeom prst="rect">
              <a:avLst/>
            </a:prstGeom>
          </p:spPr>
        </p:pic>
        <p:pic>
          <p:nvPicPr>
            <p:cNvPr id="27" name="Picture 26" descr="A picture containing drawing&#10;&#10;Description automatically generated">
              <a:extLst>
                <a:ext uri="{FF2B5EF4-FFF2-40B4-BE49-F238E27FC236}">
                  <a16:creationId xmlns:a16="http://schemas.microsoft.com/office/drawing/2014/main" id="{8F0F3251-EFD0-4149-A630-21347131689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3970551">
              <a:off x="3810702" y="3370601"/>
              <a:ext cx="760783" cy="285294"/>
            </a:xfrm>
            <a:prstGeom prst="rect">
              <a:avLst/>
            </a:prstGeom>
          </p:spPr>
        </p:pic>
      </p:grpSp>
    </p:spTree>
    <p:extLst>
      <p:ext uri="{BB962C8B-B14F-4D97-AF65-F5344CB8AC3E}">
        <p14:creationId xmlns:p14="http://schemas.microsoft.com/office/powerpoint/2010/main" val="41311406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in a suit and tie&#10;&#10;Description automatically generated">
            <a:extLst>
              <a:ext uri="{FF2B5EF4-FFF2-40B4-BE49-F238E27FC236}">
                <a16:creationId xmlns:a16="http://schemas.microsoft.com/office/drawing/2014/main" id="{DF7EC8B6-40C4-4B9B-EC3D-4AA09FF78D6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485" y="0"/>
            <a:ext cx="5229251" cy="6870732"/>
          </a:xfrm>
          <a:prstGeom prst="rect">
            <a:avLst/>
          </a:prstGeom>
        </p:spPr>
      </p:pic>
      <p:sp>
        <p:nvSpPr>
          <p:cNvPr id="4" name="Rectangle 3">
            <a:extLst>
              <a:ext uri="{FF2B5EF4-FFF2-40B4-BE49-F238E27FC236}">
                <a16:creationId xmlns:a16="http://schemas.microsoft.com/office/drawing/2014/main" id="{A3FB5D69-FEC3-C743-9411-72F9A285FCE6}"/>
              </a:ext>
            </a:extLst>
          </p:cNvPr>
          <p:cNvSpPr/>
          <p:nvPr/>
        </p:nvSpPr>
        <p:spPr>
          <a:xfrm>
            <a:off x="5715000" y="1447800"/>
            <a:ext cx="3352800" cy="7620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638800" y="1478177"/>
            <a:ext cx="5562600" cy="4093428"/>
          </a:xfrm>
          <a:prstGeom prst="rect">
            <a:avLst/>
          </a:prstGeom>
          <a:noFill/>
        </p:spPr>
        <p:txBody>
          <a:bodyPr wrap="square" rtlCol="0">
            <a:spAutoFit/>
          </a:bodyPr>
          <a:lstStyle/>
          <a:p>
            <a:r>
              <a:rPr lang="en-US" sz="4000" b="1" dirty="0">
                <a:solidFill>
                  <a:schemeClr val="bg1"/>
                </a:solidFill>
                <a:latin typeface="Century Gothic"/>
                <a:cs typeface="Century Gothic"/>
              </a:rPr>
              <a:t>   ABOUT ME</a:t>
            </a:r>
            <a:endParaRPr lang="en-CA" sz="4000" b="1" dirty="0">
              <a:solidFill>
                <a:schemeClr val="bg1"/>
              </a:solidFill>
              <a:latin typeface="Century Gothic"/>
              <a:cs typeface="Century Gothic"/>
            </a:endParaRPr>
          </a:p>
          <a:p>
            <a:pPr>
              <a:buFont typeface="Arial" pitchFamily="34" charset="0"/>
              <a:buChar char="•"/>
            </a:pPr>
            <a:endParaRPr lang="en-CA" sz="2000" dirty="0"/>
          </a:p>
          <a:p>
            <a:pPr marL="342900" indent="-342900">
              <a:buFont typeface="Arial"/>
              <a:buChar char="•"/>
            </a:pPr>
            <a:r>
              <a:rPr lang="en-CA" sz="2000" dirty="0">
                <a:latin typeface="Century Gothic"/>
                <a:cs typeface="Century Gothic"/>
              </a:rPr>
              <a:t>Based in Ontario</a:t>
            </a:r>
          </a:p>
          <a:p>
            <a:pPr marL="342900" indent="-342900">
              <a:buFont typeface="Arial"/>
              <a:buChar char="•"/>
            </a:pPr>
            <a:r>
              <a:rPr lang="en-CA" sz="2000" dirty="0">
                <a:latin typeface="Century Gothic"/>
                <a:cs typeface="Century Gothic"/>
              </a:rPr>
              <a:t>Founder / Group CEO of SaveMax</a:t>
            </a:r>
          </a:p>
          <a:p>
            <a:pPr marL="342900" indent="-342900">
              <a:buFont typeface="Arial"/>
              <a:buChar char="•"/>
            </a:pPr>
            <a:r>
              <a:rPr lang="en-CA" sz="2000" dirty="0">
                <a:latin typeface="Century Gothic"/>
                <a:cs typeface="Century Gothic"/>
              </a:rPr>
              <a:t>Top Realtor In Brampton</a:t>
            </a:r>
          </a:p>
          <a:p>
            <a:pPr marL="342900" indent="-342900">
              <a:buFont typeface="Arial"/>
              <a:buChar char="•"/>
            </a:pPr>
            <a:r>
              <a:rPr lang="en-CA" sz="2000" dirty="0">
                <a:latin typeface="Century Gothic"/>
                <a:cs typeface="Century Gothic"/>
              </a:rPr>
              <a:t>What really sets me apart is my expert real estate knowledge, excellent ability to communicate and advancement in using technology</a:t>
            </a:r>
          </a:p>
          <a:p>
            <a:pPr marL="342900" indent="-342900">
              <a:buFont typeface="Arial"/>
              <a:buChar char="•"/>
            </a:pPr>
            <a:r>
              <a:rPr lang="en-CA" sz="2000" dirty="0">
                <a:latin typeface="Century Gothic"/>
                <a:cs typeface="Century Gothic"/>
              </a:rPr>
              <a:t>Roots &amp; and ties in all communities</a:t>
            </a:r>
          </a:p>
          <a:p>
            <a:pPr marL="342900" indent="-342900">
              <a:buFont typeface="Arial"/>
              <a:buChar char="•"/>
            </a:pPr>
            <a:r>
              <a:rPr lang="en-CA" sz="2000" dirty="0">
                <a:latin typeface="Century Gothic"/>
                <a:cs typeface="Century Gothic"/>
              </a:rPr>
              <a:t>Active involvement in community events &amp; and charitable projects</a:t>
            </a:r>
          </a:p>
        </p:txBody>
      </p:sp>
      <p:sp>
        <p:nvSpPr>
          <p:cNvPr id="29" name="TextBox 28"/>
          <p:cNvSpPr txBox="1"/>
          <p:nvPr/>
        </p:nvSpPr>
        <p:spPr>
          <a:xfrm>
            <a:off x="2667000" y="4089737"/>
            <a:ext cx="2057400" cy="400110"/>
          </a:xfrm>
          <a:prstGeom prst="rect">
            <a:avLst/>
          </a:prstGeom>
          <a:noFill/>
        </p:spPr>
        <p:txBody>
          <a:bodyPr wrap="square" rtlCol="0">
            <a:spAutoFit/>
          </a:bodyPr>
          <a:lstStyle/>
          <a:p>
            <a:pPr algn="ctr"/>
            <a:endParaRPr lang="en-US" sz="2000" b="1" dirty="0">
              <a:solidFill>
                <a:schemeClr val="bg1"/>
              </a:solidFill>
            </a:endParaRPr>
          </a:p>
        </p:txBody>
      </p:sp>
      <p:sp>
        <p:nvSpPr>
          <p:cNvPr id="23" name="Rectangle 22"/>
          <p:cNvSpPr/>
          <p:nvPr/>
        </p:nvSpPr>
        <p:spPr>
          <a:xfrm>
            <a:off x="609600" y="6019800"/>
            <a:ext cx="3857652" cy="7207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2000" b="1" dirty="0">
                <a:solidFill>
                  <a:schemeClr val="bg1"/>
                </a:solidFill>
                <a:latin typeface="Century Gothic"/>
                <a:ea typeface="ＭＳ Ｐゴシック" charset="0"/>
                <a:cs typeface="Century Gothic"/>
              </a:rPr>
              <a:t>RAMAN DUA</a:t>
            </a:r>
          </a:p>
          <a:p>
            <a:pPr algn="ctr"/>
            <a:r>
              <a:rPr lang="en-CA" sz="1600" dirty="0">
                <a:solidFill>
                  <a:schemeClr val="bg1"/>
                </a:solidFill>
                <a:latin typeface="Century Gothic"/>
                <a:ea typeface="ＭＳ Ｐゴシック" charset="0"/>
                <a:cs typeface="Century Gothic"/>
              </a:rPr>
              <a:t>Founder / Group CEO</a:t>
            </a:r>
          </a:p>
        </p:txBody>
      </p:sp>
      <p:sp>
        <p:nvSpPr>
          <p:cNvPr id="3" name="Content Placeholder 2">
            <a:extLst>
              <a:ext uri="{FF2B5EF4-FFF2-40B4-BE49-F238E27FC236}">
                <a16:creationId xmlns:a16="http://schemas.microsoft.com/office/drawing/2014/main" id="{94D76259-A964-8D5B-2B20-ED385E33288E}"/>
              </a:ext>
            </a:extLst>
          </p:cNvPr>
          <p:cNvSpPr>
            <a:spLocks noGrp="1"/>
          </p:cNvSpPr>
          <p:nvPr>
            <p:ph idx="1"/>
          </p:nvPr>
        </p:nvSpPr>
        <p:spPr/>
        <p:txBody>
          <a:bodyPr/>
          <a:lstStyle/>
          <a:p>
            <a:pPr marL="0" indent="0">
              <a:buNone/>
            </a:pPr>
            <a:endParaRPr lang="en-CA" dirty="0"/>
          </a:p>
        </p:txBody>
      </p:sp>
    </p:spTree>
    <p:extLst>
      <p:ext uri="{BB962C8B-B14F-4D97-AF65-F5344CB8AC3E}">
        <p14:creationId xmlns:p14="http://schemas.microsoft.com/office/powerpoint/2010/main" val="2097425891"/>
      </p:ext>
    </p:extLst>
  </p:cSld>
  <p:clrMapOvr>
    <a:masterClrMapping/>
  </p:clrMapOvr>
  <p:transition spd="slow" advClick="0">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itle24.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06" y="0"/>
            <a:ext cx="12188388" cy="6858000"/>
          </a:xfrm>
          <a:prstGeom prst="rect">
            <a:avLst/>
          </a:prstGeom>
        </p:spPr>
      </p:pic>
      <p:sp>
        <p:nvSpPr>
          <p:cNvPr id="29" name="Rectangle 28"/>
          <p:cNvSpPr/>
          <p:nvPr/>
        </p:nvSpPr>
        <p:spPr>
          <a:xfrm>
            <a:off x="0" y="6781800"/>
            <a:ext cx="12192000" cy="76201"/>
          </a:xfrm>
          <a:prstGeom prst="rect">
            <a:avLst/>
          </a:prstGeom>
          <a:solidFill>
            <a:srgbClr val="7E1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2" name="Rectangle 11"/>
          <p:cNvSpPr/>
          <p:nvPr/>
        </p:nvSpPr>
        <p:spPr>
          <a:xfrm>
            <a:off x="857213" y="1414766"/>
            <a:ext cx="7524803" cy="830997"/>
          </a:xfrm>
          <a:prstGeom prst="rect">
            <a:avLst/>
          </a:prstGeom>
        </p:spPr>
        <p:txBody>
          <a:bodyPr wrap="square">
            <a:spAutoFit/>
          </a:bodyPr>
          <a:lstStyle/>
          <a:p>
            <a:r>
              <a:rPr lang="en-US" sz="4800" b="1" dirty="0">
                <a:latin typeface="Century Gothic" panose="020B0502020202020204" pitchFamily="34" charset="0"/>
              </a:rPr>
              <a:t>WHAT MAKES </a:t>
            </a:r>
          </a:p>
        </p:txBody>
      </p:sp>
      <p:pic>
        <p:nvPicPr>
          <p:cNvPr id="1026" name="Picture 2" descr="S:\Templates\Save Max Logo\Save Max New Logo.png"/>
          <p:cNvPicPr>
            <a:picLocks noChangeAspect="1" noChangeArrowheads="1"/>
          </p:cNvPicPr>
          <p:nvPr/>
        </p:nvPicPr>
        <p:blipFill>
          <a:blip r:embed="rId4" cstate="print"/>
          <a:srcRect/>
          <a:stretch>
            <a:fillRect/>
          </a:stretch>
        </p:blipFill>
        <p:spPr bwMode="auto">
          <a:xfrm>
            <a:off x="914401" y="2209800"/>
            <a:ext cx="5446512" cy="1749859"/>
          </a:xfrm>
          <a:prstGeom prst="rect">
            <a:avLst/>
          </a:prstGeom>
          <a:noFill/>
        </p:spPr>
      </p:pic>
      <p:sp>
        <p:nvSpPr>
          <p:cNvPr id="9" name="Rectangle 8"/>
          <p:cNvSpPr/>
          <p:nvPr/>
        </p:nvSpPr>
        <p:spPr>
          <a:xfrm>
            <a:off x="857197" y="3886200"/>
            <a:ext cx="7524803" cy="830997"/>
          </a:xfrm>
          <a:prstGeom prst="rect">
            <a:avLst/>
          </a:prstGeom>
        </p:spPr>
        <p:txBody>
          <a:bodyPr wrap="square">
            <a:spAutoFit/>
          </a:bodyPr>
          <a:lstStyle/>
          <a:p>
            <a:r>
              <a:rPr lang="en-US" sz="4800" b="1" dirty="0">
                <a:latin typeface="Century Gothic" panose="020B0502020202020204" pitchFamily="34" charset="0"/>
              </a:rPr>
              <a:t>NUMBER ONE?</a:t>
            </a:r>
          </a:p>
        </p:txBody>
      </p:sp>
    </p:spTree>
  </p:cSld>
  <p:clrMapOvr>
    <a:masterClrMapping/>
  </p:clrMapOvr>
  <p:transition spd="slow">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llage of images of people&#10;&#10;Description automatically generated">
            <a:extLst>
              <a:ext uri="{FF2B5EF4-FFF2-40B4-BE49-F238E27FC236}">
                <a16:creationId xmlns:a16="http://schemas.microsoft.com/office/drawing/2014/main" id="{5C672120-03DB-2912-8DB6-F04EB43EF0A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318" y="-337033"/>
            <a:ext cx="12184433" cy="6853744"/>
          </a:xfrm>
          <a:prstGeom prst="rect">
            <a:avLst/>
          </a:prstGeom>
        </p:spPr>
      </p:pic>
      <p:sp>
        <p:nvSpPr>
          <p:cNvPr id="4" name="Footer Placeholder 3"/>
          <p:cNvSpPr>
            <a:spLocks noGrp="1"/>
          </p:cNvSpPr>
          <p:nvPr>
            <p:ph type="ftr" sz="quarter" idx="11"/>
          </p:nvPr>
        </p:nvSpPr>
        <p:spPr>
          <a:xfrm>
            <a:off x="7162800" y="6383469"/>
            <a:ext cx="4823787" cy="266484"/>
          </a:xfrm>
        </p:spPr>
        <p:txBody>
          <a:bodyPr/>
          <a:lstStyle/>
          <a:p>
            <a:pPr algn="l"/>
            <a:r>
              <a:rPr lang="en-US" sz="1000" dirty="0">
                <a:latin typeface="Arial Narrow" panose="020B0606020202030204" pitchFamily="34" charset="0"/>
              </a:rPr>
              <a:t>*#1 Real Estate agent in Brampton based on transactions do by Raman Dua from 2010-2018</a:t>
            </a:r>
          </a:p>
        </p:txBody>
      </p:sp>
      <p:pic>
        <p:nvPicPr>
          <p:cNvPr id="30" name="Picture 29" descr="#1Realtor.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24400" y="155227"/>
            <a:ext cx="1152530" cy="911573"/>
          </a:xfrm>
          <a:prstGeom prst="rect">
            <a:avLst/>
          </a:prstGeom>
        </p:spPr>
      </p:pic>
      <p:sp>
        <p:nvSpPr>
          <p:cNvPr id="29" name="Rectangle 28">
            <a:extLst>
              <a:ext uri="{FF2B5EF4-FFF2-40B4-BE49-F238E27FC236}">
                <a16:creationId xmlns:a16="http://schemas.microsoft.com/office/drawing/2014/main" id="{B59E5672-5CE0-4A6C-96C6-4E35421BA9EB}"/>
              </a:ext>
            </a:extLst>
          </p:cNvPr>
          <p:cNvSpPr/>
          <p:nvPr/>
        </p:nvSpPr>
        <p:spPr>
          <a:xfrm>
            <a:off x="685801" y="304800"/>
            <a:ext cx="3886200" cy="6858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AF635501-ACF0-49E1-A007-46A65C113F13}"/>
              </a:ext>
            </a:extLst>
          </p:cNvPr>
          <p:cNvSpPr txBox="1"/>
          <p:nvPr/>
        </p:nvSpPr>
        <p:spPr>
          <a:xfrm>
            <a:off x="762000" y="320271"/>
            <a:ext cx="3810000" cy="646331"/>
          </a:xfrm>
          <a:prstGeom prst="rect">
            <a:avLst/>
          </a:prstGeom>
          <a:noFill/>
        </p:spPr>
        <p:txBody>
          <a:bodyPr wrap="square" rtlCol="0">
            <a:spAutoFit/>
          </a:bodyPr>
          <a:lstStyle/>
          <a:p>
            <a:r>
              <a:rPr lang="en-US" sz="3600" b="1" dirty="0">
                <a:solidFill>
                  <a:schemeClr val="bg1"/>
                </a:solidFill>
                <a:latin typeface="Century Gothic" panose="020B0502020202020204" pitchFamily="34" charset="0"/>
                <a:cs typeface="Arial Black"/>
              </a:rPr>
              <a:t>WHAT MAKES US</a:t>
            </a:r>
          </a:p>
        </p:txBody>
      </p:sp>
      <p:sp>
        <p:nvSpPr>
          <p:cNvPr id="28" name="Rectangle 27">
            <a:extLst>
              <a:ext uri="{FF2B5EF4-FFF2-40B4-BE49-F238E27FC236}">
                <a16:creationId xmlns:a16="http://schemas.microsoft.com/office/drawing/2014/main" id="{F08EA038-1F0A-4B7B-B01B-F22DFB5B778D}"/>
              </a:ext>
            </a:extLst>
          </p:cNvPr>
          <p:cNvSpPr/>
          <p:nvPr/>
        </p:nvSpPr>
        <p:spPr>
          <a:xfrm>
            <a:off x="1" y="304800"/>
            <a:ext cx="609599" cy="6858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7052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D1B3A622-1314-45B6-8B67-AB2FC37FAB3A}"/>
              </a:ext>
            </a:extLst>
          </p:cNvPr>
          <p:cNvPicPr>
            <a:picLocks noChangeAspect="1"/>
          </p:cNvPicPr>
          <p:nvPr/>
        </p:nvPicPr>
        <p:blipFill rotWithShape="1">
          <a:blip r:embed="rId2" cstate="print">
            <a:alphaModFix amt="5000"/>
            <a:extLst>
              <a:ext uri="{28A0092B-C50C-407E-A947-70E740481C1C}">
                <a14:useLocalDpi xmlns:a14="http://schemas.microsoft.com/office/drawing/2010/main"/>
              </a:ext>
            </a:extLst>
          </a:blip>
          <a:srcRect/>
          <a:stretch/>
        </p:blipFill>
        <p:spPr>
          <a:xfrm>
            <a:off x="2599803" y="2421897"/>
            <a:ext cx="6992393" cy="2483230"/>
          </a:xfrm>
          <a:prstGeom prst="rect">
            <a:avLst/>
          </a:prstGeom>
        </p:spPr>
      </p:pic>
      <p:sp>
        <p:nvSpPr>
          <p:cNvPr id="3" name="Content Placeholder 2"/>
          <p:cNvSpPr>
            <a:spLocks noGrp="1"/>
          </p:cNvSpPr>
          <p:nvPr>
            <p:ph idx="1"/>
          </p:nvPr>
        </p:nvSpPr>
        <p:spPr>
          <a:xfrm>
            <a:off x="2362200" y="1371600"/>
            <a:ext cx="7467600" cy="5943600"/>
          </a:xfrm>
        </p:spPr>
        <p:txBody>
          <a:bodyPr>
            <a:normAutofit fontScale="55000" lnSpcReduction="20000"/>
          </a:bodyPr>
          <a:lstStyle/>
          <a:p>
            <a:pPr marL="0" indent="0" algn="ctr">
              <a:buNone/>
            </a:pPr>
            <a:r>
              <a:rPr lang="en-US" sz="2700" dirty="0">
                <a:latin typeface="Century Gothic" panose="020B0502020202020204" pitchFamily="34" charset="0"/>
                <a:cs typeface="Avenir Book"/>
              </a:rPr>
              <a:t>Each year we try to do a number of activities to thank all of our clients for their loyalty and continued support. Although, these activities may change from year-to-year, here is a sample of what you can expect.</a:t>
            </a:r>
          </a:p>
          <a:p>
            <a:pPr marL="0" indent="0" algn="ctr">
              <a:buNone/>
            </a:pPr>
            <a:endParaRPr lang="en-US" sz="3400" dirty="0">
              <a:latin typeface="Century Gothic" panose="020B0502020202020204" pitchFamily="34" charset="0"/>
              <a:cs typeface="Avenir Book"/>
            </a:endParaRPr>
          </a:p>
          <a:p>
            <a:pPr marL="0" indent="0" algn="ctr">
              <a:buNone/>
            </a:pPr>
            <a:r>
              <a:rPr lang="en-US" sz="3400" b="1" spc="100" dirty="0">
                <a:latin typeface="Century Gothic" panose="020B0502020202020204" pitchFamily="34" charset="0"/>
                <a:cs typeface="Arial Rounded MT Bold"/>
              </a:rPr>
              <a:t>HALLOWEEN CONTEST</a:t>
            </a:r>
          </a:p>
          <a:p>
            <a:pPr marL="0" indent="0" algn="ctr">
              <a:buNone/>
            </a:pPr>
            <a:endParaRPr lang="en-US" sz="3400" b="1" spc="100" dirty="0">
              <a:latin typeface="Century Gothic" panose="020B0502020202020204" pitchFamily="34" charset="0"/>
              <a:cs typeface="Arial Rounded MT Bold"/>
            </a:endParaRPr>
          </a:p>
          <a:p>
            <a:pPr marL="0" indent="0" algn="ctr">
              <a:buNone/>
            </a:pPr>
            <a:r>
              <a:rPr lang="en-US" sz="3400" b="1" spc="100" dirty="0">
                <a:latin typeface="Century Gothic" panose="020B0502020202020204" pitchFamily="34" charset="0"/>
                <a:cs typeface="Arial Rounded MT Bold"/>
              </a:rPr>
              <a:t>CHRISTMAS MAKE-A-WISH</a:t>
            </a:r>
          </a:p>
          <a:p>
            <a:pPr marL="0" indent="0" algn="ctr">
              <a:buNone/>
            </a:pPr>
            <a:endParaRPr lang="en-US" sz="3400" b="1" spc="100" dirty="0">
              <a:latin typeface="Century Gothic" panose="020B0502020202020204" pitchFamily="34" charset="0"/>
              <a:cs typeface="Arial Rounded MT Bold"/>
            </a:endParaRPr>
          </a:p>
          <a:p>
            <a:pPr marL="0" indent="0" algn="ctr">
              <a:buNone/>
            </a:pPr>
            <a:r>
              <a:rPr lang="en-US" sz="3400" b="1" spc="100" dirty="0">
                <a:latin typeface="Century Gothic" panose="020B0502020202020204" pitchFamily="34" charset="0"/>
                <a:cs typeface="Arial Rounded MT Bold"/>
              </a:rPr>
              <a:t>DRAWING COMPETITIONS</a:t>
            </a:r>
          </a:p>
          <a:p>
            <a:pPr marL="0" indent="0" algn="ctr">
              <a:buNone/>
            </a:pPr>
            <a:endParaRPr lang="en-US" sz="3400" b="1" spc="100" dirty="0">
              <a:latin typeface="Century Gothic" panose="020B0502020202020204" pitchFamily="34" charset="0"/>
              <a:cs typeface="Arial Rounded MT Bold"/>
            </a:endParaRPr>
          </a:p>
          <a:p>
            <a:pPr marL="0" indent="0" algn="ctr">
              <a:buNone/>
            </a:pPr>
            <a:r>
              <a:rPr lang="en-US" sz="3400" b="1" spc="100" dirty="0">
                <a:latin typeface="Century Gothic" panose="020B0502020202020204" pitchFamily="34" charset="0"/>
                <a:cs typeface="Arial Rounded MT Bold"/>
              </a:rPr>
              <a:t>ICE SKATING &amp; SWIMMING</a:t>
            </a:r>
          </a:p>
          <a:p>
            <a:pPr marL="0" indent="0" algn="ctr">
              <a:buNone/>
            </a:pPr>
            <a:endParaRPr lang="en-US" sz="3400" b="1" spc="100" dirty="0">
              <a:latin typeface="Century Gothic" panose="020B0502020202020204" pitchFamily="34" charset="0"/>
              <a:cs typeface="Arial Rounded MT Bold"/>
            </a:endParaRPr>
          </a:p>
          <a:p>
            <a:pPr marL="0" indent="0" algn="ctr">
              <a:buNone/>
            </a:pPr>
            <a:r>
              <a:rPr lang="en-US" sz="3400" b="1" spc="100" dirty="0">
                <a:latin typeface="Century Gothic" panose="020B0502020202020204" pitchFamily="34" charset="0"/>
                <a:cs typeface="Arial Rounded MT Bold"/>
              </a:rPr>
              <a:t>ROLLER SKATING/IN-LINE SKATING</a:t>
            </a:r>
          </a:p>
          <a:p>
            <a:pPr marL="0" indent="0" algn="ctr">
              <a:buNone/>
            </a:pPr>
            <a:endParaRPr lang="en-US" sz="3400" b="1" spc="100" dirty="0">
              <a:latin typeface="Century Gothic" panose="020B0502020202020204" pitchFamily="34" charset="0"/>
              <a:cs typeface="Arial Rounded MT Bold"/>
            </a:endParaRPr>
          </a:p>
          <a:p>
            <a:pPr marL="0" indent="0" algn="ctr">
              <a:buNone/>
            </a:pPr>
            <a:r>
              <a:rPr lang="en-US" sz="3400" b="1" spc="100" dirty="0">
                <a:latin typeface="Century Gothic" panose="020B0502020202020204" pitchFamily="34" charset="0"/>
                <a:cs typeface="Arial Rounded MT Bold"/>
              </a:rPr>
              <a:t>MOVIE SCREENINGS</a:t>
            </a:r>
          </a:p>
          <a:p>
            <a:pPr marL="0" indent="0" algn="ctr">
              <a:buNone/>
            </a:pPr>
            <a:endParaRPr lang="en-US" sz="3400" b="1" spc="100" dirty="0">
              <a:latin typeface="Century Gothic" panose="020B0502020202020204" pitchFamily="34" charset="0"/>
              <a:cs typeface="Arial Rounded MT Bold"/>
            </a:endParaRPr>
          </a:p>
          <a:p>
            <a:pPr marL="0" indent="0" algn="ctr">
              <a:buNone/>
            </a:pPr>
            <a:r>
              <a:rPr lang="en-US" sz="3400" b="1" spc="100" dirty="0">
                <a:latin typeface="Century Gothic" panose="020B0502020202020204" pitchFamily="34" charset="0"/>
                <a:cs typeface="Arial Rounded MT Bold"/>
              </a:rPr>
              <a:t>CLIENT BBQ</a:t>
            </a:r>
          </a:p>
          <a:p>
            <a:pPr marL="0" indent="0" algn="ctr">
              <a:buNone/>
            </a:pPr>
            <a:r>
              <a:rPr lang="en-US" sz="3400" b="1" spc="100" dirty="0">
                <a:latin typeface="Century Gothic" panose="020B0502020202020204" pitchFamily="34" charset="0"/>
                <a:cs typeface="Arial Rounded MT Bold"/>
              </a:rPr>
              <a:t> </a:t>
            </a:r>
          </a:p>
          <a:p>
            <a:pPr marL="0" indent="0" algn="ctr">
              <a:buNone/>
            </a:pPr>
            <a:r>
              <a:rPr lang="en-US" sz="3400" b="1" spc="100" dirty="0">
                <a:latin typeface="Century Gothic" panose="020B0502020202020204" pitchFamily="34" charset="0"/>
                <a:cs typeface="Arial Rounded MT Bold"/>
              </a:rPr>
              <a:t>&amp; MUCH MORE..</a:t>
            </a:r>
          </a:p>
          <a:p>
            <a:pPr marL="0" indent="0" algn="ctr">
              <a:buNone/>
            </a:pPr>
            <a:endParaRPr lang="en-US" b="1" spc="100" dirty="0">
              <a:latin typeface="Century Gothic" panose="020B0502020202020204" pitchFamily="34" charset="0"/>
              <a:cs typeface="Avenir Black"/>
            </a:endParaRPr>
          </a:p>
          <a:p>
            <a:endParaRPr lang="en-US" b="1" dirty="0">
              <a:latin typeface="Century Gothic" panose="020B0502020202020204" pitchFamily="34" charset="0"/>
            </a:endParaRPr>
          </a:p>
          <a:p>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p:txBody>
      </p:sp>
      <p:pic>
        <p:nvPicPr>
          <p:cNvPr id="10" name="Picture 9" descr="artist-paint-palette-clip-art-525566.gi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087880" y="876300"/>
            <a:ext cx="1772093" cy="1676400"/>
          </a:xfrm>
          <a:prstGeom prst="rect">
            <a:avLst/>
          </a:prstGeom>
        </p:spPr>
      </p:pic>
      <p:pic>
        <p:nvPicPr>
          <p:cNvPr id="11" name="Picture 10" descr="yikKa7jjT.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67883" y="5225247"/>
            <a:ext cx="1826545" cy="1390258"/>
          </a:xfrm>
          <a:prstGeom prst="rect">
            <a:avLst/>
          </a:prstGeom>
        </p:spPr>
      </p:pic>
      <p:pic>
        <p:nvPicPr>
          <p:cNvPr id="12" name="Picture 11" descr="bbq-clip-art-1622332.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76653" y="4598914"/>
            <a:ext cx="1447800" cy="2165863"/>
          </a:xfrm>
          <a:prstGeom prst="rect">
            <a:avLst/>
          </a:prstGeom>
        </p:spPr>
      </p:pic>
      <p:pic>
        <p:nvPicPr>
          <p:cNvPr id="13" name="Picture 12" descr="bowl-of-popcorn.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25031" y="4800600"/>
            <a:ext cx="1802797" cy="2057400"/>
          </a:xfrm>
          <a:prstGeom prst="rect">
            <a:avLst/>
          </a:prstGeom>
        </p:spPr>
      </p:pic>
      <p:pic>
        <p:nvPicPr>
          <p:cNvPr id="14" name="Picture 13" descr="santa_claus_illustration_by_protechsoft-d35bjje.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307067" y="2667000"/>
            <a:ext cx="2844800" cy="2133600"/>
          </a:xfrm>
          <a:prstGeom prst="rect">
            <a:avLst/>
          </a:prstGeom>
        </p:spPr>
      </p:pic>
      <p:pic>
        <p:nvPicPr>
          <p:cNvPr id="15" name="Picture 14" descr="qcB58jdpi.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13792" y="1154999"/>
            <a:ext cx="1771714" cy="2057400"/>
          </a:xfrm>
          <a:prstGeom prst="rect">
            <a:avLst/>
          </a:prstGeom>
        </p:spPr>
      </p:pic>
      <p:pic>
        <p:nvPicPr>
          <p:cNvPr id="16" name="Picture 15" descr="girl-ice-skating.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626430" y="3014342"/>
            <a:ext cx="1765300" cy="1831915"/>
          </a:xfrm>
          <a:prstGeom prst="rect">
            <a:avLst/>
          </a:prstGeom>
        </p:spPr>
      </p:pic>
      <p:pic>
        <p:nvPicPr>
          <p:cNvPr id="18" name="Picture 17" descr="TN_boy-playing-splashing-in-water.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9491217" y="5295900"/>
            <a:ext cx="2476500" cy="1371600"/>
          </a:xfrm>
          <a:prstGeom prst="rect">
            <a:avLst/>
          </a:prstGeom>
        </p:spPr>
      </p:pic>
      <p:pic>
        <p:nvPicPr>
          <p:cNvPr id="21" name="Picture 20" descr="sport-graphics-roller-skating-851956.gif"/>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03673" y="3339830"/>
            <a:ext cx="1066800" cy="1761309"/>
          </a:xfrm>
          <a:prstGeom prst="rect">
            <a:avLst/>
          </a:prstGeom>
        </p:spPr>
      </p:pic>
      <p:sp>
        <p:nvSpPr>
          <p:cNvPr id="28" name="Rectangle 27">
            <a:extLst>
              <a:ext uri="{FF2B5EF4-FFF2-40B4-BE49-F238E27FC236}">
                <a16:creationId xmlns:a16="http://schemas.microsoft.com/office/drawing/2014/main" id="{DCA089A6-06C2-4FCA-951F-ED18694FBF2C}"/>
              </a:ext>
            </a:extLst>
          </p:cNvPr>
          <p:cNvSpPr/>
          <p:nvPr/>
        </p:nvSpPr>
        <p:spPr>
          <a:xfrm>
            <a:off x="609600" y="304800"/>
            <a:ext cx="6725992" cy="6858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72746A6-AF29-46B3-9F6E-045C07AB9474}"/>
              </a:ext>
            </a:extLst>
          </p:cNvPr>
          <p:cNvSpPr txBox="1"/>
          <p:nvPr/>
        </p:nvSpPr>
        <p:spPr>
          <a:xfrm>
            <a:off x="629992" y="344269"/>
            <a:ext cx="6705600" cy="646331"/>
          </a:xfrm>
          <a:prstGeom prst="rect">
            <a:avLst/>
          </a:prstGeom>
          <a:noFill/>
        </p:spPr>
        <p:txBody>
          <a:bodyPr wrap="square" rtlCol="0">
            <a:spAutoFit/>
          </a:bodyPr>
          <a:lstStyle/>
          <a:p>
            <a:r>
              <a:rPr lang="en-US" sz="3600" b="1" dirty="0">
                <a:solidFill>
                  <a:schemeClr val="bg1"/>
                </a:solidFill>
                <a:latin typeface="Century Gothic" panose="020B0502020202020204" pitchFamily="34" charset="0"/>
                <a:cs typeface="Arial Black"/>
              </a:rPr>
              <a:t>CLIENT APPRECIATION EVENTS</a:t>
            </a:r>
          </a:p>
        </p:txBody>
      </p:sp>
      <p:sp>
        <p:nvSpPr>
          <p:cNvPr id="22" name="Rectangle 21">
            <a:extLst>
              <a:ext uri="{FF2B5EF4-FFF2-40B4-BE49-F238E27FC236}">
                <a16:creationId xmlns:a16="http://schemas.microsoft.com/office/drawing/2014/main" id="{11D33EA1-8941-40AA-AC93-48C47A11797A}"/>
              </a:ext>
            </a:extLst>
          </p:cNvPr>
          <p:cNvSpPr/>
          <p:nvPr/>
        </p:nvSpPr>
        <p:spPr>
          <a:xfrm>
            <a:off x="1" y="304800"/>
            <a:ext cx="533400" cy="6858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30510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Success User Target Achieve Growth Flat Color Icon Vector, Color ...">
            <a:extLst>
              <a:ext uri="{FF2B5EF4-FFF2-40B4-BE49-F238E27FC236}">
                <a16:creationId xmlns:a16="http://schemas.microsoft.com/office/drawing/2014/main" id="{8CE46AD2-02E7-4437-AA99-ADCFCBE2CAEE}"/>
              </a:ext>
            </a:extLst>
          </p:cNvPr>
          <p:cNvPicPr>
            <a:picLocks noChangeAspect="1" noChangeArrowheads="1"/>
          </p:cNvPicPr>
          <p:nvPr/>
        </p:nvPicPr>
        <p:blipFill rotWithShape="1">
          <a:blip r:embed="rId2" cstate="print">
            <a:alphaModFix amt="35000"/>
            <a:extLst>
              <a:ext uri="{28A0092B-C50C-407E-A947-70E740481C1C}">
                <a14:useLocalDpi xmlns:a14="http://schemas.microsoft.com/office/drawing/2010/main"/>
              </a:ext>
            </a:extLst>
          </a:blip>
          <a:srcRect/>
          <a:stretch/>
        </p:blipFill>
        <p:spPr bwMode="auto">
          <a:xfrm>
            <a:off x="4940177" y="4643285"/>
            <a:ext cx="3173531" cy="211230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ommission - Free business and finance icons">
            <a:extLst>
              <a:ext uri="{FF2B5EF4-FFF2-40B4-BE49-F238E27FC236}">
                <a16:creationId xmlns:a16="http://schemas.microsoft.com/office/drawing/2014/main" id="{0ECFB876-0A68-4CBB-8C65-7B6B1CC85694}"/>
              </a:ext>
            </a:extLst>
          </p:cNvPr>
          <p:cNvPicPr>
            <a:picLocks noChangeAspect="1" noChangeArrowheads="1"/>
          </p:cNvPicPr>
          <p:nvPr/>
        </p:nvPicPr>
        <p:blipFill>
          <a:blip r:embed="rId3">
            <a:alphaModFix amt="35000"/>
            <a:extLst>
              <a:ext uri="{28A0092B-C50C-407E-A947-70E740481C1C}">
                <a14:useLocalDpi xmlns:a14="http://schemas.microsoft.com/office/drawing/2010/main"/>
              </a:ext>
            </a:extLst>
          </a:blip>
          <a:srcRect/>
          <a:stretch>
            <a:fillRect/>
          </a:stretch>
        </p:blipFill>
        <p:spPr bwMode="auto">
          <a:xfrm>
            <a:off x="8385121" y="3048000"/>
            <a:ext cx="3714750" cy="371475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Digital Services Packages | GloboTek">
            <a:extLst>
              <a:ext uri="{FF2B5EF4-FFF2-40B4-BE49-F238E27FC236}">
                <a16:creationId xmlns:a16="http://schemas.microsoft.com/office/drawing/2014/main" id="{60428CA5-02B2-4007-8215-24A463C62379}"/>
              </a:ext>
            </a:extLst>
          </p:cNvPr>
          <p:cNvPicPr>
            <a:picLocks noChangeAspect="1" noChangeArrowheads="1"/>
          </p:cNvPicPr>
          <p:nvPr/>
        </p:nvPicPr>
        <p:blipFill>
          <a:blip r:embed="rId4">
            <a:alphaModFix amt="35000"/>
            <a:extLst>
              <a:ext uri="{28A0092B-C50C-407E-A947-70E740481C1C}">
                <a14:useLocalDpi xmlns:a14="http://schemas.microsoft.com/office/drawing/2010/main"/>
              </a:ext>
            </a:extLst>
          </a:blip>
          <a:srcRect/>
          <a:stretch>
            <a:fillRect/>
          </a:stretch>
        </p:blipFill>
        <p:spPr bwMode="auto">
          <a:xfrm>
            <a:off x="145990" y="2435915"/>
            <a:ext cx="4762500" cy="4381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EBB286C-C62B-4AB6-A050-0F2162E6A34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971800" y="1466179"/>
            <a:ext cx="6553200" cy="2327256"/>
          </a:xfrm>
          <a:prstGeom prst="rect">
            <a:avLst/>
          </a:prstGeom>
        </p:spPr>
      </p:pic>
      <p:sp>
        <p:nvSpPr>
          <p:cNvPr id="2" name="Rectangle 1">
            <a:extLst>
              <a:ext uri="{FF2B5EF4-FFF2-40B4-BE49-F238E27FC236}">
                <a16:creationId xmlns:a16="http://schemas.microsoft.com/office/drawing/2014/main" id="{6E9EF7AA-0FA0-434C-83F9-2D0C22FD567A}"/>
              </a:ext>
            </a:extLst>
          </p:cNvPr>
          <p:cNvSpPr/>
          <p:nvPr/>
        </p:nvSpPr>
        <p:spPr>
          <a:xfrm>
            <a:off x="2743200" y="3719088"/>
            <a:ext cx="7020339" cy="914400"/>
          </a:xfrm>
          <a:prstGeom prst="rect">
            <a:avLst/>
          </a:prstGeom>
          <a:solidFill>
            <a:srgbClr val="7E15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BA8B190-D75D-4D6D-B810-80BC24B26A52}"/>
              </a:ext>
            </a:extLst>
          </p:cNvPr>
          <p:cNvSpPr>
            <a:spLocks noGrp="1"/>
          </p:cNvSpPr>
          <p:nvPr>
            <p:ph idx="1"/>
          </p:nvPr>
        </p:nvSpPr>
        <p:spPr>
          <a:xfrm>
            <a:off x="2743200" y="3805085"/>
            <a:ext cx="7020339" cy="838200"/>
          </a:xfrm>
        </p:spPr>
        <p:txBody>
          <a:bodyPr>
            <a:normAutofit/>
          </a:bodyPr>
          <a:lstStyle/>
          <a:p>
            <a:pPr marL="0" indent="0" algn="ctr">
              <a:buNone/>
            </a:pPr>
            <a:r>
              <a:rPr lang="en-US" sz="4200" b="1" dirty="0">
                <a:solidFill>
                  <a:schemeClr val="bg1"/>
                </a:solidFill>
                <a:latin typeface="Century Gothic" panose="020B0502020202020204" pitchFamily="34" charset="0"/>
              </a:rPr>
              <a:t>COMMISSION PACKAGES</a:t>
            </a:r>
          </a:p>
        </p:txBody>
      </p:sp>
    </p:spTree>
    <p:extLst>
      <p:ext uri="{BB962C8B-B14F-4D97-AF65-F5344CB8AC3E}">
        <p14:creationId xmlns:p14="http://schemas.microsoft.com/office/powerpoint/2010/main" val="1853046656"/>
      </p:ext>
    </p:extLst>
  </p:cSld>
  <p:clrMapOvr>
    <a:masterClrMapping/>
  </p:clrMapOvr>
  <p:transition spd="slow">
    <p:cove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34259C2B-CC35-40F7-9821-2EB8B17E0A0E}"/>
              </a:ext>
            </a:extLst>
          </p:cNvPr>
          <p:cNvSpPr/>
          <p:nvPr/>
        </p:nvSpPr>
        <p:spPr>
          <a:xfrm>
            <a:off x="636993" y="142874"/>
            <a:ext cx="5881389" cy="6858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631E8F96-89F6-4C6C-AEA8-9BD2FDE4D24A}"/>
              </a:ext>
            </a:extLst>
          </p:cNvPr>
          <p:cNvSpPr txBox="1"/>
          <p:nvPr/>
        </p:nvSpPr>
        <p:spPr>
          <a:xfrm>
            <a:off x="685800" y="152400"/>
            <a:ext cx="5790840" cy="646331"/>
          </a:xfrm>
          <a:prstGeom prst="rect">
            <a:avLst/>
          </a:prstGeom>
          <a:noFill/>
        </p:spPr>
        <p:txBody>
          <a:bodyPr wrap="square" rtlCol="0">
            <a:spAutoFit/>
          </a:bodyPr>
          <a:lstStyle/>
          <a:p>
            <a:r>
              <a:rPr lang="en-US" sz="3600" b="1" dirty="0">
                <a:solidFill>
                  <a:schemeClr val="bg1"/>
                </a:solidFill>
                <a:latin typeface="Century Gothic" panose="020B0502020202020204" pitchFamily="34" charset="0"/>
                <a:cs typeface="Arial Black"/>
              </a:rPr>
              <a:t>COMMISSION PACKAGES</a:t>
            </a:r>
          </a:p>
        </p:txBody>
      </p:sp>
      <p:sp>
        <p:nvSpPr>
          <p:cNvPr id="68" name="Rectangle 67">
            <a:extLst>
              <a:ext uri="{FF2B5EF4-FFF2-40B4-BE49-F238E27FC236}">
                <a16:creationId xmlns:a16="http://schemas.microsoft.com/office/drawing/2014/main" id="{E5C5151A-DC9C-464F-8783-A26563DFD653}"/>
              </a:ext>
            </a:extLst>
          </p:cNvPr>
          <p:cNvSpPr/>
          <p:nvPr/>
        </p:nvSpPr>
        <p:spPr>
          <a:xfrm>
            <a:off x="0" y="142874"/>
            <a:ext cx="539226" cy="6858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F4189EF3-4CC6-4001-8239-B25EA735F4EE}"/>
              </a:ext>
            </a:extLst>
          </p:cNvPr>
          <p:cNvGrpSpPr/>
          <p:nvPr/>
        </p:nvGrpSpPr>
        <p:grpSpPr>
          <a:xfrm>
            <a:off x="304800" y="1143000"/>
            <a:ext cx="3821652" cy="5436468"/>
            <a:chOff x="363522" y="1143000"/>
            <a:chExt cx="3821652" cy="5436468"/>
          </a:xfrm>
        </p:grpSpPr>
        <p:sp>
          <p:nvSpPr>
            <p:cNvPr id="14" name="Rectangle 13">
              <a:extLst>
                <a:ext uri="{FF2B5EF4-FFF2-40B4-BE49-F238E27FC236}">
                  <a16:creationId xmlns:a16="http://schemas.microsoft.com/office/drawing/2014/main" id="{97E30B88-7801-41E1-A209-EF49A37376D5}"/>
                </a:ext>
              </a:extLst>
            </p:cNvPr>
            <p:cNvSpPr/>
            <p:nvPr/>
          </p:nvSpPr>
          <p:spPr>
            <a:xfrm>
              <a:off x="363522" y="1143000"/>
              <a:ext cx="3821652" cy="5436468"/>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831FC28-F430-4FFB-8200-5FA66FBE2BDF}"/>
                </a:ext>
              </a:extLst>
            </p:cNvPr>
            <p:cNvSpPr/>
            <p:nvPr/>
          </p:nvSpPr>
          <p:spPr>
            <a:xfrm>
              <a:off x="446959" y="1223153"/>
              <a:ext cx="3629674" cy="830995"/>
            </a:xfrm>
            <a:prstGeom prst="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DE8F73A6-4847-450C-9146-A7FF1767CA68}"/>
                </a:ext>
              </a:extLst>
            </p:cNvPr>
            <p:cNvGrpSpPr/>
            <p:nvPr/>
          </p:nvGrpSpPr>
          <p:grpSpPr>
            <a:xfrm>
              <a:off x="597948" y="2362200"/>
              <a:ext cx="3417348" cy="2145506"/>
              <a:chOff x="597948" y="2362200"/>
              <a:chExt cx="3417348" cy="2145506"/>
            </a:xfrm>
          </p:grpSpPr>
          <p:pic>
            <p:nvPicPr>
              <p:cNvPr id="3082" name="Picture 10" descr="Free Sale Sign Png, Download Free Clip Art, Free Clip Art on ...">
                <a:extLst>
                  <a:ext uri="{FF2B5EF4-FFF2-40B4-BE49-F238E27FC236}">
                    <a16:creationId xmlns:a16="http://schemas.microsoft.com/office/drawing/2014/main" id="{42EAD81C-A02D-4777-9787-7820578F68F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21937" y="2362200"/>
                <a:ext cx="948035" cy="106680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Image is Everything: 7 Home Staging Photography Tips | No Vacancy">
                <a:extLst>
                  <a:ext uri="{FF2B5EF4-FFF2-40B4-BE49-F238E27FC236}">
                    <a16:creationId xmlns:a16="http://schemas.microsoft.com/office/drawing/2014/main" id="{7802FF14-9FE9-4740-933C-2E9DDFFBBB95}"/>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604685" y="3214761"/>
                <a:ext cx="1339326" cy="12929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4" name="Picture 2" descr="Realtors scrambling after threats by board to cut access to MLS ...">
                <a:extLst>
                  <a:ext uri="{FF2B5EF4-FFF2-40B4-BE49-F238E27FC236}">
                    <a16:creationId xmlns:a16="http://schemas.microsoft.com/office/drawing/2014/main" id="{6BFC0540-AA2F-4A41-9F3B-FE159AF2A6B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97948" y="2598657"/>
                <a:ext cx="1230852" cy="593886"/>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057D827A-74FE-487B-9191-814FE7140B45}"/>
                  </a:ext>
                </a:extLst>
              </p:cNvPr>
              <p:cNvGrpSpPr/>
              <p:nvPr/>
            </p:nvGrpSpPr>
            <p:grpSpPr>
              <a:xfrm>
                <a:off x="2823928" y="2497941"/>
                <a:ext cx="1191368" cy="931059"/>
                <a:chOff x="4911556" y="1295400"/>
                <a:chExt cx="7001544" cy="4686300"/>
              </a:xfrm>
            </p:grpSpPr>
            <p:pic>
              <p:nvPicPr>
                <p:cNvPr id="23" name="Picture 22" descr="A screenshot of a computer&#10;&#10;Description automatically generated">
                  <a:extLst>
                    <a:ext uri="{FF2B5EF4-FFF2-40B4-BE49-F238E27FC236}">
                      <a16:creationId xmlns:a16="http://schemas.microsoft.com/office/drawing/2014/main" id="{9963721F-FA61-4753-937F-CD5A65E5DB5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11556" y="1295400"/>
                  <a:ext cx="7001544" cy="4686300"/>
                </a:xfrm>
                <a:prstGeom prst="rect">
                  <a:avLst/>
                </a:prstGeom>
              </p:spPr>
            </p:pic>
            <p:pic>
              <p:nvPicPr>
                <p:cNvPr id="24" name="Picture 23">
                  <a:extLst>
                    <a:ext uri="{FF2B5EF4-FFF2-40B4-BE49-F238E27FC236}">
                      <a16:creationId xmlns:a16="http://schemas.microsoft.com/office/drawing/2014/main" id="{8A3D1DB7-9DFE-4317-94C3-7459E8CE0C2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686800" y="4037231"/>
                  <a:ext cx="555400" cy="197241"/>
                </a:xfrm>
                <a:prstGeom prst="rect">
                  <a:avLst/>
                </a:prstGeom>
              </p:spPr>
            </p:pic>
          </p:grpSp>
        </p:grpSp>
        <p:sp>
          <p:nvSpPr>
            <p:cNvPr id="27" name="TextBox 26">
              <a:extLst>
                <a:ext uri="{FF2B5EF4-FFF2-40B4-BE49-F238E27FC236}">
                  <a16:creationId xmlns:a16="http://schemas.microsoft.com/office/drawing/2014/main" id="{15E580F3-2575-4F79-8C8E-2E0616AB85B0}"/>
                </a:ext>
              </a:extLst>
            </p:cNvPr>
            <p:cNvSpPr txBox="1"/>
            <p:nvPr/>
          </p:nvSpPr>
          <p:spPr>
            <a:xfrm>
              <a:off x="1184869" y="1224734"/>
              <a:ext cx="2185771" cy="830997"/>
            </a:xfrm>
            <a:prstGeom prst="rect">
              <a:avLst/>
            </a:prstGeom>
            <a:noFill/>
          </p:spPr>
          <p:txBody>
            <a:bodyPr wrap="square" rtlCol="0">
              <a:spAutoFit/>
            </a:bodyPr>
            <a:lstStyle/>
            <a:p>
              <a:pPr algn="ctr"/>
              <a:r>
                <a:rPr lang="en-US" sz="4800" b="1" dirty="0">
                  <a:solidFill>
                    <a:schemeClr val="bg1"/>
                  </a:solidFill>
                  <a:latin typeface="Century Gothic" panose="020B0502020202020204" pitchFamily="34" charset="0"/>
                </a:rPr>
                <a:t>VALUE</a:t>
              </a:r>
            </a:p>
          </p:txBody>
        </p:sp>
      </p:grpSp>
      <p:cxnSp>
        <p:nvCxnSpPr>
          <p:cNvPr id="76" name="Straight Connector 75">
            <a:extLst>
              <a:ext uri="{FF2B5EF4-FFF2-40B4-BE49-F238E27FC236}">
                <a16:creationId xmlns:a16="http://schemas.microsoft.com/office/drawing/2014/main" id="{B6F95704-1A93-4B19-82F1-D2D98C515D61}"/>
              </a:ext>
            </a:extLst>
          </p:cNvPr>
          <p:cNvCxnSpPr>
            <a:cxnSpLocks/>
          </p:cNvCxnSpPr>
          <p:nvPr/>
        </p:nvCxnSpPr>
        <p:spPr>
          <a:xfrm>
            <a:off x="5524464" y="1981200"/>
            <a:ext cx="1265287" cy="0"/>
          </a:xfrm>
          <a:prstGeom prst="line">
            <a:avLst/>
          </a:prstGeom>
          <a:ln w="12700">
            <a:solidFill>
              <a:schemeClr val="bg1"/>
            </a:solidFill>
          </a:ln>
          <a:effectLst/>
        </p:spPr>
        <p:style>
          <a:lnRef idx="2">
            <a:schemeClr val="dk1"/>
          </a:lnRef>
          <a:fillRef idx="0">
            <a:schemeClr val="dk1"/>
          </a:fillRef>
          <a:effectRef idx="1">
            <a:schemeClr val="dk1"/>
          </a:effectRef>
          <a:fontRef idx="minor">
            <a:schemeClr val="tx1"/>
          </a:fontRef>
        </p:style>
      </p:cxnSp>
      <p:grpSp>
        <p:nvGrpSpPr>
          <p:cNvPr id="40" name="Group 39">
            <a:extLst>
              <a:ext uri="{FF2B5EF4-FFF2-40B4-BE49-F238E27FC236}">
                <a16:creationId xmlns:a16="http://schemas.microsoft.com/office/drawing/2014/main" id="{84DE930E-7723-42F7-A9EF-DB98585681A4}"/>
              </a:ext>
            </a:extLst>
          </p:cNvPr>
          <p:cNvGrpSpPr/>
          <p:nvPr/>
        </p:nvGrpSpPr>
        <p:grpSpPr>
          <a:xfrm>
            <a:off x="4185174" y="707412"/>
            <a:ext cx="3919848" cy="5872056"/>
            <a:chOff x="4185174" y="707412"/>
            <a:chExt cx="3919848" cy="5872056"/>
          </a:xfrm>
        </p:grpSpPr>
        <p:sp>
          <p:nvSpPr>
            <p:cNvPr id="4" name="Rectangle 3">
              <a:extLst>
                <a:ext uri="{FF2B5EF4-FFF2-40B4-BE49-F238E27FC236}">
                  <a16:creationId xmlns:a16="http://schemas.microsoft.com/office/drawing/2014/main" id="{4E11B2B9-7F12-447C-8F51-3297DDDD4C93}"/>
                </a:ext>
              </a:extLst>
            </p:cNvPr>
            <p:cNvSpPr/>
            <p:nvPr/>
          </p:nvSpPr>
          <p:spPr>
            <a:xfrm>
              <a:off x="4185174" y="1143000"/>
              <a:ext cx="3821652" cy="5436468"/>
            </a:xfrm>
            <a:prstGeom prst="rect">
              <a:avLst/>
            </a:prstGeom>
            <a:solidFill>
              <a:schemeClr val="bg1">
                <a:lumMod val="85000"/>
              </a:schemeClr>
            </a:solidFill>
            <a:ln w="19050">
              <a:solidFill>
                <a:schemeClr val="bg1">
                  <a:lumMod val="50000"/>
                </a:schemeClr>
              </a:solidFill>
            </a:ln>
            <a:effectLst/>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08BB8D1F-331A-4FD9-BF45-04B56A7063F0}"/>
                </a:ext>
              </a:extLst>
            </p:cNvPr>
            <p:cNvSpPr/>
            <p:nvPr/>
          </p:nvSpPr>
          <p:spPr>
            <a:xfrm>
              <a:off x="4287326" y="1226242"/>
              <a:ext cx="3629674" cy="830995"/>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AD18BEF5-EABD-4C70-8EFC-44441CF6C164}"/>
                </a:ext>
              </a:extLst>
            </p:cNvPr>
            <p:cNvGrpSpPr/>
            <p:nvPr/>
          </p:nvGrpSpPr>
          <p:grpSpPr>
            <a:xfrm>
              <a:off x="4285670" y="2362200"/>
              <a:ext cx="3681768" cy="3459239"/>
              <a:chOff x="4285670" y="2362200"/>
              <a:chExt cx="3681768" cy="3459239"/>
            </a:xfrm>
          </p:grpSpPr>
          <p:pic>
            <p:nvPicPr>
              <p:cNvPr id="3096" name="Picture 24" descr="Plan the Perfect Campaign on Radio Mirchi for your Business ...">
                <a:extLst>
                  <a:ext uri="{FF2B5EF4-FFF2-40B4-BE49-F238E27FC236}">
                    <a16:creationId xmlns:a16="http://schemas.microsoft.com/office/drawing/2014/main" id="{8A099B72-308B-44FC-AA75-FBADDCFA91C9}"/>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563951" y="4800600"/>
                <a:ext cx="1608249" cy="10208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Realtors scrambling after threats by board to cut access to MLS ...">
                <a:extLst>
                  <a:ext uri="{FF2B5EF4-FFF2-40B4-BE49-F238E27FC236}">
                    <a16:creationId xmlns:a16="http://schemas.microsoft.com/office/drawing/2014/main" id="{C8B73E47-619A-4326-BD6B-12F8AB5DECA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355791" y="2598657"/>
                <a:ext cx="1230852" cy="59388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ree Sale Sign Png, Download Free Clip Art, Free Clip Art on ...">
                <a:extLst>
                  <a:ext uri="{FF2B5EF4-FFF2-40B4-BE49-F238E27FC236}">
                    <a16:creationId xmlns:a16="http://schemas.microsoft.com/office/drawing/2014/main" id="{C196A4C7-83A3-4FD0-BF45-E536BA5DC70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750055" y="2362200"/>
                <a:ext cx="948035" cy="106680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483E552C-4183-4EFA-A8AC-8399918A41D2}"/>
                  </a:ext>
                </a:extLst>
              </p:cNvPr>
              <p:cNvGrpSpPr/>
              <p:nvPr/>
            </p:nvGrpSpPr>
            <p:grpSpPr>
              <a:xfrm>
                <a:off x="6652046" y="2497941"/>
                <a:ext cx="1191368" cy="931059"/>
                <a:chOff x="4911556" y="1295400"/>
                <a:chExt cx="7001544" cy="4686300"/>
              </a:xfrm>
            </p:grpSpPr>
            <p:pic>
              <p:nvPicPr>
                <p:cNvPr id="30" name="Picture 29" descr="A screenshot of a computer&#10;&#10;Description automatically generated">
                  <a:extLst>
                    <a:ext uri="{FF2B5EF4-FFF2-40B4-BE49-F238E27FC236}">
                      <a16:creationId xmlns:a16="http://schemas.microsoft.com/office/drawing/2014/main" id="{4BB5926E-7AAF-48D2-BF8F-06FB6266335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11556" y="1295400"/>
                  <a:ext cx="7001544" cy="4686300"/>
                </a:xfrm>
                <a:prstGeom prst="rect">
                  <a:avLst/>
                </a:prstGeom>
              </p:spPr>
            </p:pic>
            <p:pic>
              <p:nvPicPr>
                <p:cNvPr id="31" name="Picture 30">
                  <a:extLst>
                    <a:ext uri="{FF2B5EF4-FFF2-40B4-BE49-F238E27FC236}">
                      <a16:creationId xmlns:a16="http://schemas.microsoft.com/office/drawing/2014/main" id="{1F27EC6E-00B7-45C1-B3DF-AEBEBBC5D51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686800" y="4037231"/>
                  <a:ext cx="555400" cy="197241"/>
                </a:xfrm>
                <a:prstGeom prst="rect">
                  <a:avLst/>
                </a:prstGeom>
              </p:spPr>
            </p:pic>
          </p:grpSp>
          <p:pic>
            <p:nvPicPr>
              <p:cNvPr id="32" name="Picture 16" descr="Image is Everything: 7 Home Staging Photography Tips | No Vacancy">
                <a:extLst>
                  <a:ext uri="{FF2B5EF4-FFF2-40B4-BE49-F238E27FC236}">
                    <a16:creationId xmlns:a16="http://schemas.microsoft.com/office/drawing/2014/main" id="{18F9B70E-E924-4BBB-9CD8-4F1CC2F13E8B}"/>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319425" y="3236787"/>
                <a:ext cx="1339326" cy="12929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90" name="Picture 18" descr="Download Offer Openhouse - Open House Sign - Full Size PNG Image ...">
                <a:extLst>
                  <a:ext uri="{FF2B5EF4-FFF2-40B4-BE49-F238E27FC236}">
                    <a16:creationId xmlns:a16="http://schemas.microsoft.com/office/drawing/2014/main" id="{A970E4CF-2807-462B-8CD4-0A8F29AD4941}"/>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332858" y="3484222"/>
                <a:ext cx="1063516" cy="798077"/>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Newspaper ad png, Picture #2014740 newspaper ad png">
                <a:extLst>
                  <a:ext uri="{FF2B5EF4-FFF2-40B4-BE49-F238E27FC236}">
                    <a16:creationId xmlns:a16="http://schemas.microsoft.com/office/drawing/2014/main" id="{98CDF477-A377-439D-A3EE-A180B355DCA6}"/>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20279" y="3484223"/>
                <a:ext cx="1447159" cy="102348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A picture containing sitting, book, table, bear&#10;&#10;Description automatically generated">
                <a:extLst>
                  <a:ext uri="{FF2B5EF4-FFF2-40B4-BE49-F238E27FC236}">
                    <a16:creationId xmlns:a16="http://schemas.microsoft.com/office/drawing/2014/main" id="{1EEBDD0A-F884-4D9F-BD89-36E621C8EA2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285670" y="3995965"/>
                <a:ext cx="1871438" cy="1389541"/>
              </a:xfrm>
              <a:prstGeom prst="rect">
                <a:avLst/>
              </a:prstGeom>
            </p:spPr>
          </p:pic>
          <p:grpSp>
            <p:nvGrpSpPr>
              <p:cNvPr id="18" name="Group 17">
                <a:extLst>
                  <a:ext uri="{FF2B5EF4-FFF2-40B4-BE49-F238E27FC236}">
                    <a16:creationId xmlns:a16="http://schemas.microsoft.com/office/drawing/2014/main" id="{49F747AE-B5AC-4FC7-91C0-96BCCA9825D7}"/>
                  </a:ext>
                </a:extLst>
              </p:cNvPr>
              <p:cNvGrpSpPr/>
              <p:nvPr/>
            </p:nvGrpSpPr>
            <p:grpSpPr>
              <a:xfrm>
                <a:off x="6220226" y="4507706"/>
                <a:ext cx="1623188" cy="791548"/>
                <a:chOff x="6220226" y="4507706"/>
                <a:chExt cx="1623188" cy="791548"/>
              </a:xfrm>
            </p:grpSpPr>
            <p:pic>
              <p:nvPicPr>
                <p:cNvPr id="3094" name="Picture 22" descr="3D Virtual Tour">
                  <a:extLst>
                    <a:ext uri="{FF2B5EF4-FFF2-40B4-BE49-F238E27FC236}">
                      <a16:creationId xmlns:a16="http://schemas.microsoft.com/office/drawing/2014/main" id="{74A97095-C630-44CE-8561-79576678126A}"/>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6220226" y="4507706"/>
                  <a:ext cx="1286055" cy="73488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AA41B76-9AC8-4561-9859-E6844FD0214D}"/>
                    </a:ext>
                  </a:extLst>
                </p:cNvPr>
                <p:cNvSpPr txBox="1"/>
                <p:nvPr/>
              </p:nvSpPr>
              <p:spPr>
                <a:xfrm>
                  <a:off x="6727854" y="5022255"/>
                  <a:ext cx="1115560" cy="276999"/>
                </a:xfrm>
                <a:prstGeom prst="rect">
                  <a:avLst/>
                </a:prstGeom>
                <a:noFill/>
              </p:spPr>
              <p:txBody>
                <a:bodyPr wrap="square" rtlCol="0">
                  <a:spAutoFit/>
                </a:bodyPr>
                <a:lstStyle/>
                <a:p>
                  <a:r>
                    <a:rPr lang="en-US" sz="1200" b="1" dirty="0">
                      <a:latin typeface="Arial Narrow" panose="020B0606020202030204" pitchFamily="34" charset="0"/>
                    </a:rPr>
                    <a:t>VIRTUAL TOUR</a:t>
                  </a:r>
                </a:p>
              </p:txBody>
            </p:sp>
          </p:grpSp>
        </p:grpSp>
        <p:sp>
          <p:nvSpPr>
            <p:cNvPr id="75" name="TextBox 74">
              <a:extLst>
                <a:ext uri="{FF2B5EF4-FFF2-40B4-BE49-F238E27FC236}">
                  <a16:creationId xmlns:a16="http://schemas.microsoft.com/office/drawing/2014/main" id="{43363615-A2A8-4B39-A117-51958CF4616E}"/>
                </a:ext>
              </a:extLst>
            </p:cNvPr>
            <p:cNvSpPr txBox="1"/>
            <p:nvPr/>
          </p:nvSpPr>
          <p:spPr>
            <a:xfrm>
              <a:off x="5006521" y="1199906"/>
              <a:ext cx="2185771" cy="830997"/>
            </a:xfrm>
            <a:prstGeom prst="rect">
              <a:avLst/>
            </a:prstGeom>
            <a:noFill/>
          </p:spPr>
          <p:txBody>
            <a:bodyPr wrap="square" rtlCol="0">
              <a:spAutoFit/>
            </a:bodyPr>
            <a:lstStyle/>
            <a:p>
              <a:pPr algn="ctr"/>
              <a:r>
                <a:rPr lang="en-US" sz="4800" b="1" dirty="0">
                  <a:solidFill>
                    <a:schemeClr val="bg1"/>
                  </a:solidFill>
                  <a:latin typeface="Century Gothic" panose="020B0502020202020204" pitchFamily="34" charset="0"/>
                </a:rPr>
                <a:t>SILVER</a:t>
              </a:r>
            </a:p>
          </p:txBody>
        </p:sp>
        <p:sp>
          <p:nvSpPr>
            <p:cNvPr id="37" name="Isosceles Triangle 36">
              <a:extLst>
                <a:ext uri="{FF2B5EF4-FFF2-40B4-BE49-F238E27FC236}">
                  <a16:creationId xmlns:a16="http://schemas.microsoft.com/office/drawing/2014/main" id="{F6659AB6-367C-45BD-A0C7-95776CEF6F8E}"/>
                </a:ext>
              </a:extLst>
            </p:cNvPr>
            <p:cNvSpPr/>
            <p:nvPr/>
          </p:nvSpPr>
          <p:spPr>
            <a:xfrm rot="2714080">
              <a:off x="7125296" y="1039876"/>
              <a:ext cx="1312190" cy="647262"/>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8" name="Star: 5 Points 37">
              <a:extLst>
                <a:ext uri="{FF2B5EF4-FFF2-40B4-BE49-F238E27FC236}">
                  <a16:creationId xmlns:a16="http://schemas.microsoft.com/office/drawing/2014/main" id="{7FC60B43-0E8A-4E02-B4FC-098FCF3DB3C5}"/>
                </a:ext>
              </a:extLst>
            </p:cNvPr>
            <p:cNvSpPr/>
            <p:nvPr/>
          </p:nvSpPr>
          <p:spPr>
            <a:xfrm>
              <a:off x="7589554" y="1196126"/>
              <a:ext cx="347438" cy="334012"/>
            </a:xfrm>
            <a:prstGeom prst="star5">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4AA340E6-3695-4083-ADCB-D95649F14364}"/>
              </a:ext>
            </a:extLst>
          </p:cNvPr>
          <p:cNvGrpSpPr/>
          <p:nvPr/>
        </p:nvGrpSpPr>
        <p:grpSpPr>
          <a:xfrm>
            <a:off x="8035351" y="1135809"/>
            <a:ext cx="3851849" cy="5493591"/>
            <a:chOff x="7979959" y="1143000"/>
            <a:chExt cx="3851849" cy="5493591"/>
          </a:xfrm>
        </p:grpSpPr>
        <p:grpSp>
          <p:nvGrpSpPr>
            <p:cNvPr id="56" name="Group 55">
              <a:extLst>
                <a:ext uri="{FF2B5EF4-FFF2-40B4-BE49-F238E27FC236}">
                  <a16:creationId xmlns:a16="http://schemas.microsoft.com/office/drawing/2014/main" id="{D87CF257-FDC7-41F7-9E9E-235E02AF7924}"/>
                </a:ext>
              </a:extLst>
            </p:cNvPr>
            <p:cNvGrpSpPr/>
            <p:nvPr/>
          </p:nvGrpSpPr>
          <p:grpSpPr>
            <a:xfrm>
              <a:off x="7979959" y="1143000"/>
              <a:ext cx="3851849" cy="5493591"/>
              <a:chOff x="7976629" y="1143000"/>
              <a:chExt cx="3851849" cy="5493591"/>
            </a:xfrm>
          </p:grpSpPr>
          <p:sp>
            <p:nvSpPr>
              <p:cNvPr id="13" name="Rectangle 12">
                <a:extLst>
                  <a:ext uri="{FF2B5EF4-FFF2-40B4-BE49-F238E27FC236}">
                    <a16:creationId xmlns:a16="http://schemas.microsoft.com/office/drawing/2014/main" id="{635A54AD-2E81-46B6-8A48-E3E9F1F43D65}"/>
                  </a:ext>
                </a:extLst>
              </p:cNvPr>
              <p:cNvSpPr/>
              <p:nvPr/>
            </p:nvSpPr>
            <p:spPr>
              <a:xfrm>
                <a:off x="8006826" y="1143000"/>
                <a:ext cx="3821652" cy="5436468"/>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73E410F3-7DAD-4A56-8604-F527490B36DE}"/>
                  </a:ext>
                </a:extLst>
              </p:cNvPr>
              <p:cNvSpPr/>
              <p:nvPr/>
            </p:nvSpPr>
            <p:spPr>
              <a:xfrm>
                <a:off x="8083626" y="1218874"/>
                <a:ext cx="3629674" cy="830995"/>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517B0D3C-E129-4EF6-A360-6F7F57B20CEE}"/>
                  </a:ext>
                </a:extLst>
              </p:cNvPr>
              <p:cNvGrpSpPr/>
              <p:nvPr/>
            </p:nvGrpSpPr>
            <p:grpSpPr>
              <a:xfrm>
                <a:off x="7976629" y="2362200"/>
                <a:ext cx="3773318" cy="4274391"/>
                <a:chOff x="7976629" y="2362200"/>
                <a:chExt cx="3773318" cy="4274391"/>
              </a:xfrm>
            </p:grpSpPr>
            <p:pic>
              <p:nvPicPr>
                <p:cNvPr id="3108" name="Picture 36" descr="3 Reasons To Upgrade Your Real Estate Listing Detail Page">
                  <a:extLst>
                    <a:ext uri="{FF2B5EF4-FFF2-40B4-BE49-F238E27FC236}">
                      <a16:creationId xmlns:a16="http://schemas.microsoft.com/office/drawing/2014/main" id="{FFC16FB2-6010-4299-9712-CE0D5343A6E0}"/>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9586306" y="4888005"/>
                  <a:ext cx="1838723" cy="1226762"/>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a:extLst>
                    <a:ext uri="{FF2B5EF4-FFF2-40B4-BE49-F238E27FC236}">
                      <a16:creationId xmlns:a16="http://schemas.microsoft.com/office/drawing/2014/main" id="{3CCF7E35-20B7-4D38-9FC9-A67EF20A0035}"/>
                    </a:ext>
                  </a:extLst>
                </p:cNvPr>
                <p:cNvGrpSpPr/>
                <p:nvPr/>
              </p:nvGrpSpPr>
              <p:grpSpPr>
                <a:xfrm>
                  <a:off x="8068179" y="2362200"/>
                  <a:ext cx="3681768" cy="3518002"/>
                  <a:chOff x="4285670" y="2362200"/>
                  <a:chExt cx="3681768" cy="3518002"/>
                </a:xfrm>
              </p:grpSpPr>
              <p:pic>
                <p:nvPicPr>
                  <p:cNvPr id="43" name="Picture 24" descr="Plan the Perfect Campaign on Radio Mirchi for your Business ...">
                    <a:extLst>
                      <a:ext uri="{FF2B5EF4-FFF2-40B4-BE49-F238E27FC236}">
                        <a16:creationId xmlns:a16="http://schemas.microsoft.com/office/drawing/2014/main" id="{C6FFBE21-1C7C-4961-AF3F-9927BC8490BB}"/>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l="11663"/>
                  <a:stretch/>
                </p:blipFill>
                <p:spPr bwMode="auto">
                  <a:xfrm>
                    <a:off x="4521114" y="4905890"/>
                    <a:ext cx="1355930" cy="9743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Realtors scrambling after threats by board to cut access to MLS ...">
                    <a:extLst>
                      <a:ext uri="{FF2B5EF4-FFF2-40B4-BE49-F238E27FC236}">
                        <a16:creationId xmlns:a16="http://schemas.microsoft.com/office/drawing/2014/main" id="{DB16C26C-E4E1-4529-80A8-CA873422B5B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355791" y="2598657"/>
                    <a:ext cx="1230852" cy="59388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Free Sale Sign Png, Download Free Clip Art, Free Clip Art on ...">
                    <a:extLst>
                      <a:ext uri="{FF2B5EF4-FFF2-40B4-BE49-F238E27FC236}">
                        <a16:creationId xmlns:a16="http://schemas.microsoft.com/office/drawing/2014/main" id="{351EF50F-7B6B-492B-B3BB-D5E0461358F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750055" y="2362200"/>
                    <a:ext cx="948035" cy="1066800"/>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Group 45">
                    <a:extLst>
                      <a:ext uri="{FF2B5EF4-FFF2-40B4-BE49-F238E27FC236}">
                        <a16:creationId xmlns:a16="http://schemas.microsoft.com/office/drawing/2014/main" id="{1341270F-F53F-4D85-8DC6-6335BD98C2DE}"/>
                      </a:ext>
                    </a:extLst>
                  </p:cNvPr>
                  <p:cNvGrpSpPr/>
                  <p:nvPr/>
                </p:nvGrpSpPr>
                <p:grpSpPr>
                  <a:xfrm>
                    <a:off x="6652046" y="2497941"/>
                    <a:ext cx="1191368" cy="931059"/>
                    <a:chOff x="4911556" y="1295400"/>
                    <a:chExt cx="7001544" cy="4686300"/>
                  </a:xfrm>
                </p:grpSpPr>
                <p:pic>
                  <p:nvPicPr>
                    <p:cNvPr id="54" name="Picture 53" descr="A screenshot of a computer&#10;&#10;Description automatically generated">
                      <a:extLst>
                        <a:ext uri="{FF2B5EF4-FFF2-40B4-BE49-F238E27FC236}">
                          <a16:creationId xmlns:a16="http://schemas.microsoft.com/office/drawing/2014/main" id="{973F7D0B-C2C4-47BA-B441-24F31707905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11556" y="1295400"/>
                      <a:ext cx="7001544" cy="4686300"/>
                    </a:xfrm>
                    <a:prstGeom prst="rect">
                      <a:avLst/>
                    </a:prstGeom>
                  </p:spPr>
                </p:pic>
                <p:pic>
                  <p:nvPicPr>
                    <p:cNvPr id="55" name="Picture 54">
                      <a:extLst>
                        <a:ext uri="{FF2B5EF4-FFF2-40B4-BE49-F238E27FC236}">
                          <a16:creationId xmlns:a16="http://schemas.microsoft.com/office/drawing/2014/main" id="{7166A496-6DDE-40FE-A6A4-40EDB120973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686800" y="4037231"/>
                      <a:ext cx="555400" cy="197241"/>
                    </a:xfrm>
                    <a:prstGeom prst="rect">
                      <a:avLst/>
                    </a:prstGeom>
                  </p:spPr>
                </p:pic>
              </p:grpSp>
              <p:pic>
                <p:nvPicPr>
                  <p:cNvPr id="47" name="Picture 16" descr="Image is Everything: 7 Home Staging Photography Tips | No Vacancy">
                    <a:extLst>
                      <a:ext uri="{FF2B5EF4-FFF2-40B4-BE49-F238E27FC236}">
                        <a16:creationId xmlns:a16="http://schemas.microsoft.com/office/drawing/2014/main" id="{F3E77F33-3FF4-4C19-A6B6-117463B7A675}"/>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319425" y="3236787"/>
                    <a:ext cx="1339326" cy="12929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8" name="Picture 18" descr="Download Offer Openhouse - Open House Sign - Full Size PNG Image ...">
                    <a:extLst>
                      <a:ext uri="{FF2B5EF4-FFF2-40B4-BE49-F238E27FC236}">
                        <a16:creationId xmlns:a16="http://schemas.microsoft.com/office/drawing/2014/main" id="{961D9710-1D74-4446-984F-53EF7DDDC426}"/>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332858" y="3484222"/>
                    <a:ext cx="1063516" cy="79807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0" descr="Newspaper ad png, Picture #2014740 newspaper ad png">
                    <a:extLst>
                      <a:ext uri="{FF2B5EF4-FFF2-40B4-BE49-F238E27FC236}">
                        <a16:creationId xmlns:a16="http://schemas.microsoft.com/office/drawing/2014/main" id="{CFE0D8D3-8180-43F4-8696-E093CCDFBF5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650964" y="3484223"/>
                    <a:ext cx="1316474" cy="93105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descr="A picture containing sitting, book, table, bear&#10;&#10;Description automatically generated">
                    <a:extLst>
                      <a:ext uri="{FF2B5EF4-FFF2-40B4-BE49-F238E27FC236}">
                        <a16:creationId xmlns:a16="http://schemas.microsoft.com/office/drawing/2014/main" id="{D3DBB935-611D-4830-9CCC-95747C4D92E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285670" y="3995965"/>
                    <a:ext cx="1871438" cy="1389541"/>
                  </a:xfrm>
                  <a:prstGeom prst="rect">
                    <a:avLst/>
                  </a:prstGeom>
                </p:spPr>
              </p:pic>
              <p:grpSp>
                <p:nvGrpSpPr>
                  <p:cNvPr id="51" name="Group 50">
                    <a:extLst>
                      <a:ext uri="{FF2B5EF4-FFF2-40B4-BE49-F238E27FC236}">
                        <a16:creationId xmlns:a16="http://schemas.microsoft.com/office/drawing/2014/main" id="{C657CFB2-B839-4ABB-BDB7-6898F3F81D8D}"/>
                      </a:ext>
                    </a:extLst>
                  </p:cNvPr>
                  <p:cNvGrpSpPr/>
                  <p:nvPr/>
                </p:nvGrpSpPr>
                <p:grpSpPr>
                  <a:xfrm>
                    <a:off x="6203584" y="4248704"/>
                    <a:ext cx="1623188" cy="791548"/>
                    <a:chOff x="6203584" y="4248704"/>
                    <a:chExt cx="1623188" cy="791548"/>
                  </a:xfrm>
                </p:grpSpPr>
                <p:pic>
                  <p:nvPicPr>
                    <p:cNvPr id="52" name="Picture 22" descr="3D Virtual Tour">
                      <a:extLst>
                        <a:ext uri="{FF2B5EF4-FFF2-40B4-BE49-F238E27FC236}">
                          <a16:creationId xmlns:a16="http://schemas.microsoft.com/office/drawing/2014/main" id="{FD2AF1D6-C7E2-4AFF-A58D-4A0AAE62D431}"/>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6203584" y="4248704"/>
                      <a:ext cx="1286055" cy="734889"/>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88666F89-CC39-44EF-A01D-05D5B808B199}"/>
                        </a:ext>
                      </a:extLst>
                    </p:cNvPr>
                    <p:cNvSpPr txBox="1"/>
                    <p:nvPr/>
                  </p:nvSpPr>
                  <p:spPr>
                    <a:xfrm>
                      <a:off x="6711212" y="4763253"/>
                      <a:ext cx="1115560" cy="276999"/>
                    </a:xfrm>
                    <a:prstGeom prst="rect">
                      <a:avLst/>
                    </a:prstGeom>
                    <a:noFill/>
                  </p:spPr>
                  <p:txBody>
                    <a:bodyPr wrap="square" rtlCol="0">
                      <a:spAutoFit/>
                    </a:bodyPr>
                    <a:lstStyle/>
                    <a:p>
                      <a:r>
                        <a:rPr lang="en-US" sz="1200" b="1" dirty="0">
                          <a:latin typeface="Arial Narrow" panose="020B0606020202030204" pitchFamily="34" charset="0"/>
                        </a:rPr>
                        <a:t>VIRTUAL TOUR</a:t>
                      </a:r>
                    </a:p>
                  </p:txBody>
                </p:sp>
              </p:grpSp>
            </p:grpSp>
            <p:pic>
              <p:nvPicPr>
                <p:cNvPr id="3098" name="Picture 26" descr="MIK STUDIO">
                  <a:extLst>
                    <a:ext uri="{FF2B5EF4-FFF2-40B4-BE49-F238E27FC236}">
                      <a16:creationId xmlns:a16="http://schemas.microsoft.com/office/drawing/2014/main" id="{122300F8-2898-44DC-8E28-77F780284C45}"/>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7976629" y="5541125"/>
                  <a:ext cx="3423331" cy="1095466"/>
                </a:xfrm>
                <a:prstGeom prst="rect">
                  <a:avLst/>
                </a:prstGeom>
                <a:noFill/>
                <a:extLst>
                  <a:ext uri="{909E8E84-426E-40DD-AFC4-6F175D3DCCD1}">
                    <a14:hiddenFill xmlns:a14="http://schemas.microsoft.com/office/drawing/2010/main">
                      <a:solidFill>
                        <a:srgbClr val="FFFFFF"/>
                      </a:solidFill>
                    </a14:hiddenFill>
                  </a:ext>
                </a:extLst>
              </p:spPr>
            </p:pic>
          </p:grpSp>
          <p:sp>
            <p:nvSpPr>
              <p:cNvPr id="77" name="TextBox 76">
                <a:extLst>
                  <a:ext uri="{FF2B5EF4-FFF2-40B4-BE49-F238E27FC236}">
                    <a16:creationId xmlns:a16="http://schemas.microsoft.com/office/drawing/2014/main" id="{D1D610AA-8648-4F15-B294-C627E4C0D1F6}"/>
                  </a:ext>
                </a:extLst>
              </p:cNvPr>
              <p:cNvSpPr txBox="1"/>
              <p:nvPr/>
            </p:nvSpPr>
            <p:spPr>
              <a:xfrm>
                <a:off x="8985678" y="1226403"/>
                <a:ext cx="2185771" cy="830997"/>
              </a:xfrm>
              <a:prstGeom prst="rect">
                <a:avLst/>
              </a:prstGeom>
              <a:noFill/>
            </p:spPr>
            <p:txBody>
              <a:bodyPr wrap="square" rtlCol="0">
                <a:spAutoFit/>
              </a:bodyPr>
              <a:lstStyle/>
              <a:p>
                <a:pPr algn="ctr"/>
                <a:r>
                  <a:rPr lang="en-US" sz="4800" b="1" dirty="0">
                    <a:solidFill>
                      <a:schemeClr val="bg1"/>
                    </a:solidFill>
                    <a:latin typeface="Century Gothic" panose="020B0502020202020204" pitchFamily="34" charset="0"/>
                  </a:rPr>
                  <a:t>GOLD</a:t>
                </a:r>
              </a:p>
            </p:txBody>
          </p:sp>
        </p:grpSp>
        <p:sp>
          <p:nvSpPr>
            <p:cNvPr id="62" name="TextBox 61">
              <a:extLst>
                <a:ext uri="{FF2B5EF4-FFF2-40B4-BE49-F238E27FC236}">
                  <a16:creationId xmlns:a16="http://schemas.microsoft.com/office/drawing/2014/main" id="{48ABD697-2CFB-46FB-A71C-4BB93F198CF9}"/>
                </a:ext>
              </a:extLst>
            </p:cNvPr>
            <p:cNvSpPr txBox="1"/>
            <p:nvPr/>
          </p:nvSpPr>
          <p:spPr>
            <a:xfrm>
              <a:off x="9953414" y="5337702"/>
              <a:ext cx="1115560" cy="276999"/>
            </a:xfrm>
            <a:prstGeom prst="rect">
              <a:avLst/>
            </a:prstGeom>
            <a:noFill/>
          </p:spPr>
          <p:txBody>
            <a:bodyPr wrap="square" rtlCol="0">
              <a:spAutoFit/>
            </a:bodyPr>
            <a:lstStyle/>
            <a:p>
              <a:pPr algn="ctr"/>
              <a:r>
                <a:rPr lang="en-US" sz="1200" b="1" dirty="0">
                  <a:highlight>
                    <a:srgbClr val="C0C0C0"/>
                  </a:highlight>
                  <a:latin typeface="Arial Narrow" panose="020B0606020202030204" pitchFamily="34" charset="0"/>
                </a:rPr>
                <a:t>TV ADS</a:t>
              </a:r>
            </a:p>
          </p:txBody>
        </p:sp>
      </p:grpSp>
    </p:spTree>
    <p:extLst>
      <p:ext uri="{BB962C8B-B14F-4D97-AF65-F5344CB8AC3E}">
        <p14:creationId xmlns:p14="http://schemas.microsoft.com/office/powerpoint/2010/main" val="196973784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250" fill="hold"/>
                                        <p:tgtEl>
                                          <p:spTgt spid="40"/>
                                        </p:tgtEl>
                                        <p:attrNameLst>
                                          <p:attrName>ppt_w</p:attrName>
                                        </p:attrNameLst>
                                      </p:cBhvr>
                                      <p:tavLst>
                                        <p:tav tm="0">
                                          <p:val>
                                            <p:fltVal val="0"/>
                                          </p:val>
                                        </p:tav>
                                        <p:tav tm="100000">
                                          <p:val>
                                            <p:strVal val="#ppt_w"/>
                                          </p:val>
                                        </p:tav>
                                      </p:tavLst>
                                    </p:anim>
                                    <p:anim calcmode="lin" valueType="num">
                                      <p:cBhvr>
                                        <p:cTn id="8" dur="250" fill="hold"/>
                                        <p:tgtEl>
                                          <p:spTgt spid="40"/>
                                        </p:tgtEl>
                                        <p:attrNameLst>
                                          <p:attrName>ppt_h</p:attrName>
                                        </p:attrNameLst>
                                      </p:cBhvr>
                                      <p:tavLst>
                                        <p:tav tm="0">
                                          <p:val>
                                            <p:fltVal val="0"/>
                                          </p:val>
                                        </p:tav>
                                        <p:tav tm="100000">
                                          <p:val>
                                            <p:strVal val="#ppt_h"/>
                                          </p:val>
                                        </p:tav>
                                      </p:tavLst>
                                    </p:anim>
                                    <p:animEffect transition="in" filter="fade">
                                      <p:cBhvr>
                                        <p:cTn id="9" dur="250"/>
                                        <p:tgtEl>
                                          <p:spTgt spid="40"/>
                                        </p:tgtEl>
                                      </p:cBhvr>
                                    </p:animEffect>
                                  </p:childTnLst>
                                </p:cTn>
                              </p:par>
                            </p:childTnLst>
                          </p:cTn>
                        </p:par>
                        <p:par>
                          <p:cTn id="10" fill="hold">
                            <p:stCondLst>
                              <p:cond delay="250"/>
                            </p:stCondLst>
                            <p:childTnLst>
                              <p:par>
                                <p:cTn id="11" presetID="53" presetClass="entr" presetSubtype="16" fill="hold" nodeType="after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p:cTn id="13" dur="250" fill="hold"/>
                                        <p:tgtEl>
                                          <p:spTgt spid="41"/>
                                        </p:tgtEl>
                                        <p:attrNameLst>
                                          <p:attrName>ppt_w</p:attrName>
                                        </p:attrNameLst>
                                      </p:cBhvr>
                                      <p:tavLst>
                                        <p:tav tm="0">
                                          <p:val>
                                            <p:fltVal val="0"/>
                                          </p:val>
                                        </p:tav>
                                        <p:tav tm="100000">
                                          <p:val>
                                            <p:strVal val="#ppt_w"/>
                                          </p:val>
                                        </p:tav>
                                      </p:tavLst>
                                    </p:anim>
                                    <p:anim calcmode="lin" valueType="num">
                                      <p:cBhvr>
                                        <p:cTn id="14" dur="250" fill="hold"/>
                                        <p:tgtEl>
                                          <p:spTgt spid="41"/>
                                        </p:tgtEl>
                                        <p:attrNameLst>
                                          <p:attrName>ppt_h</p:attrName>
                                        </p:attrNameLst>
                                      </p:cBhvr>
                                      <p:tavLst>
                                        <p:tav tm="0">
                                          <p:val>
                                            <p:fltVal val="0"/>
                                          </p:val>
                                        </p:tav>
                                        <p:tav tm="100000">
                                          <p:val>
                                            <p:strVal val="#ppt_h"/>
                                          </p:val>
                                        </p:tav>
                                      </p:tavLst>
                                    </p:anim>
                                    <p:animEffect transition="in" filter="fade">
                                      <p:cBhvr>
                                        <p:cTn id="15" dur="250"/>
                                        <p:tgtEl>
                                          <p:spTgt spid="41"/>
                                        </p:tgtEl>
                                      </p:cBhvr>
                                    </p:animEffect>
                                  </p:childTnLst>
                                </p:cTn>
                              </p:par>
                              <p:par>
                                <p:cTn id="16" presetID="53" presetClass="entr" presetSubtype="16" fill="hold" nodeType="withEffect">
                                  <p:stCondLst>
                                    <p:cond delay="0"/>
                                  </p:stCondLst>
                                  <p:childTnLst>
                                    <p:set>
                                      <p:cBhvr>
                                        <p:cTn id="17" dur="1" fill="hold">
                                          <p:stCondLst>
                                            <p:cond delay="0"/>
                                          </p:stCondLst>
                                        </p:cTn>
                                        <p:tgtEl>
                                          <p:spTgt spid="57"/>
                                        </p:tgtEl>
                                        <p:attrNameLst>
                                          <p:attrName>style.visibility</p:attrName>
                                        </p:attrNameLst>
                                      </p:cBhvr>
                                      <p:to>
                                        <p:strVal val="visible"/>
                                      </p:to>
                                    </p:set>
                                    <p:anim calcmode="lin" valueType="num">
                                      <p:cBhvr>
                                        <p:cTn id="18" dur="250" fill="hold"/>
                                        <p:tgtEl>
                                          <p:spTgt spid="57"/>
                                        </p:tgtEl>
                                        <p:attrNameLst>
                                          <p:attrName>ppt_w</p:attrName>
                                        </p:attrNameLst>
                                      </p:cBhvr>
                                      <p:tavLst>
                                        <p:tav tm="0">
                                          <p:val>
                                            <p:fltVal val="0"/>
                                          </p:val>
                                        </p:tav>
                                        <p:tav tm="100000">
                                          <p:val>
                                            <p:strVal val="#ppt_w"/>
                                          </p:val>
                                        </p:tav>
                                      </p:tavLst>
                                    </p:anim>
                                    <p:anim calcmode="lin" valueType="num">
                                      <p:cBhvr>
                                        <p:cTn id="19" dur="250" fill="hold"/>
                                        <p:tgtEl>
                                          <p:spTgt spid="57"/>
                                        </p:tgtEl>
                                        <p:attrNameLst>
                                          <p:attrName>ppt_h</p:attrName>
                                        </p:attrNameLst>
                                      </p:cBhvr>
                                      <p:tavLst>
                                        <p:tav tm="0">
                                          <p:val>
                                            <p:fltVal val="0"/>
                                          </p:val>
                                        </p:tav>
                                        <p:tav tm="100000">
                                          <p:val>
                                            <p:strVal val="#ppt_h"/>
                                          </p:val>
                                        </p:tav>
                                      </p:tavLst>
                                    </p:anim>
                                    <p:animEffect transition="in" filter="fade">
                                      <p:cBhvr>
                                        <p:cTn id="20" dur="25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65D130B0-F27F-4887-859C-BD209EAA7A8E}"/>
              </a:ext>
            </a:extLst>
          </p:cNvPr>
          <p:cNvPicPr>
            <a:picLocks noChangeAspect="1"/>
          </p:cNvPicPr>
          <p:nvPr/>
        </p:nvPicPr>
        <p:blipFill rotWithShape="1">
          <a:blip r:embed="rId2" cstate="print">
            <a:alphaModFix amt="5000"/>
            <a:extLst>
              <a:ext uri="{28A0092B-C50C-407E-A947-70E740481C1C}">
                <a14:useLocalDpi xmlns:a14="http://schemas.microsoft.com/office/drawing/2010/main"/>
              </a:ext>
            </a:extLst>
          </a:blip>
          <a:srcRect/>
          <a:stretch/>
        </p:blipFill>
        <p:spPr>
          <a:xfrm>
            <a:off x="2599803" y="2327481"/>
            <a:ext cx="6992393" cy="2483230"/>
          </a:xfrm>
          <a:prstGeom prst="rect">
            <a:avLst/>
          </a:prstGeom>
        </p:spPr>
      </p:pic>
      <p:graphicFrame>
        <p:nvGraphicFramePr>
          <p:cNvPr id="5" name="Table 5">
            <a:extLst>
              <a:ext uri="{FF2B5EF4-FFF2-40B4-BE49-F238E27FC236}">
                <a16:creationId xmlns:a16="http://schemas.microsoft.com/office/drawing/2014/main" id="{3A59912B-7A20-4F3D-900D-6FEA94A82674}"/>
              </a:ext>
            </a:extLst>
          </p:cNvPr>
          <p:cNvGraphicFramePr>
            <a:graphicFrameLocks noGrp="1"/>
          </p:cNvGraphicFramePr>
          <p:nvPr>
            <p:ph idx="1"/>
            <p:extLst>
              <p:ext uri="{D42A27DB-BD31-4B8C-83A1-F6EECF244321}">
                <p14:modId xmlns:p14="http://schemas.microsoft.com/office/powerpoint/2010/main" val="3439859617"/>
              </p:ext>
            </p:extLst>
          </p:nvPr>
        </p:nvGraphicFramePr>
        <p:xfrm>
          <a:off x="0" y="0"/>
          <a:ext cx="12192000" cy="6857997"/>
        </p:xfrm>
        <a:graphic>
          <a:graphicData uri="http://schemas.openxmlformats.org/drawingml/2006/table">
            <a:tbl>
              <a:tblPr firstRow="1" bandRow="1">
                <a:tableStyleId>{5FD0F851-EC5A-4D38-B0AD-8093EC10F338}</a:tableStyleId>
              </a:tblPr>
              <a:tblGrid>
                <a:gridCol w="2971800">
                  <a:extLst>
                    <a:ext uri="{9D8B030D-6E8A-4147-A177-3AD203B41FA5}">
                      <a16:colId xmlns:a16="http://schemas.microsoft.com/office/drawing/2014/main" val="2898229950"/>
                    </a:ext>
                  </a:extLst>
                </a:gridCol>
                <a:gridCol w="3124200">
                  <a:extLst>
                    <a:ext uri="{9D8B030D-6E8A-4147-A177-3AD203B41FA5}">
                      <a16:colId xmlns:a16="http://schemas.microsoft.com/office/drawing/2014/main" val="2702399864"/>
                    </a:ext>
                  </a:extLst>
                </a:gridCol>
                <a:gridCol w="3048000">
                  <a:extLst>
                    <a:ext uri="{9D8B030D-6E8A-4147-A177-3AD203B41FA5}">
                      <a16:colId xmlns:a16="http://schemas.microsoft.com/office/drawing/2014/main" val="3487361372"/>
                    </a:ext>
                  </a:extLst>
                </a:gridCol>
                <a:gridCol w="3048000">
                  <a:extLst>
                    <a:ext uri="{9D8B030D-6E8A-4147-A177-3AD203B41FA5}">
                      <a16:colId xmlns:a16="http://schemas.microsoft.com/office/drawing/2014/main" val="3461222446"/>
                    </a:ext>
                  </a:extLst>
                </a:gridCol>
              </a:tblGrid>
              <a:tr h="839138">
                <a:tc>
                  <a:txBody>
                    <a:bodyPr/>
                    <a:lstStyle/>
                    <a:p>
                      <a:pPr algn="ctr"/>
                      <a:r>
                        <a:rPr lang="en-US" sz="2400" dirty="0">
                          <a:solidFill>
                            <a:schemeClr val="bg1"/>
                          </a:solidFill>
                          <a:latin typeface="Century Gothic" panose="020B0502020202020204" pitchFamily="34" charset="0"/>
                        </a:rPr>
                        <a:t>FEATURES</a:t>
                      </a:r>
                    </a:p>
                  </a:txBody>
                  <a:tcPr anchor="ctr">
                    <a:solidFill>
                      <a:srgbClr val="7E1518"/>
                    </a:solidFill>
                  </a:tcPr>
                </a:tc>
                <a:tc>
                  <a:txBody>
                    <a:bodyPr/>
                    <a:lstStyle/>
                    <a:p>
                      <a:pPr algn="ctr"/>
                      <a:r>
                        <a:rPr lang="en-US" sz="2400" dirty="0">
                          <a:solidFill>
                            <a:schemeClr val="bg1"/>
                          </a:solidFill>
                          <a:latin typeface="Century Gothic" panose="020B0502020202020204" pitchFamily="34" charset="0"/>
                        </a:rPr>
                        <a:t>VALUE PACKAGE</a:t>
                      </a:r>
                    </a:p>
                    <a:p>
                      <a:pPr algn="ctr"/>
                      <a:r>
                        <a:rPr lang="en-US" sz="1600" dirty="0">
                          <a:solidFill>
                            <a:schemeClr val="bg1"/>
                          </a:solidFill>
                          <a:latin typeface="Century Gothic" panose="020B0502020202020204" pitchFamily="34" charset="0"/>
                        </a:rPr>
                        <a:t>(List Your Home For $999)</a:t>
                      </a:r>
                    </a:p>
                  </a:txBody>
                  <a:tcPr anchor="ctr">
                    <a:solidFill>
                      <a:schemeClr val="tx1"/>
                    </a:solidFill>
                  </a:tcPr>
                </a:tc>
                <a:tc>
                  <a:txBody>
                    <a:bodyPr/>
                    <a:lstStyle/>
                    <a:p>
                      <a:pPr algn="ctr"/>
                      <a:r>
                        <a:rPr lang="en-US" sz="2400" dirty="0">
                          <a:solidFill>
                            <a:schemeClr val="bg1"/>
                          </a:solidFill>
                          <a:latin typeface="Century Gothic" panose="020B0502020202020204" pitchFamily="34" charset="0"/>
                        </a:rPr>
                        <a:t>SILVER PACKAGE</a:t>
                      </a:r>
                    </a:p>
                    <a:p>
                      <a:pPr algn="ctr"/>
                      <a:r>
                        <a:rPr lang="en-US" sz="1600" dirty="0">
                          <a:solidFill>
                            <a:schemeClr val="bg1"/>
                          </a:solidFill>
                          <a:latin typeface="Century Gothic" panose="020B0502020202020204" pitchFamily="34" charset="0"/>
                        </a:rPr>
                        <a:t>(1.5%)</a:t>
                      </a:r>
                    </a:p>
                  </a:txBody>
                  <a:tcPr anchor="ctr">
                    <a:solidFill>
                      <a:schemeClr val="tx1"/>
                    </a:solidFill>
                  </a:tcPr>
                </a:tc>
                <a:tc>
                  <a:txBody>
                    <a:bodyPr/>
                    <a:lstStyle/>
                    <a:p>
                      <a:pPr algn="ctr"/>
                      <a:r>
                        <a:rPr lang="en-US" sz="2400" dirty="0">
                          <a:solidFill>
                            <a:schemeClr val="bg1"/>
                          </a:solidFill>
                          <a:latin typeface="Century Gothic" panose="020B0502020202020204" pitchFamily="34" charset="0"/>
                        </a:rPr>
                        <a:t>GOLD PACKAGE</a:t>
                      </a:r>
                    </a:p>
                    <a:p>
                      <a:pPr algn="ctr"/>
                      <a:r>
                        <a:rPr lang="en-US" sz="1600" dirty="0">
                          <a:solidFill>
                            <a:schemeClr val="bg1"/>
                          </a:solidFill>
                          <a:latin typeface="Century Gothic" panose="020B0502020202020204" pitchFamily="34" charset="0"/>
                        </a:rPr>
                        <a:t>(2.5%)</a:t>
                      </a:r>
                    </a:p>
                  </a:txBody>
                  <a:tcPr anchor="ctr">
                    <a:solidFill>
                      <a:schemeClr val="tx1"/>
                    </a:solidFill>
                  </a:tcPr>
                </a:tc>
                <a:extLst>
                  <a:ext uri="{0D108BD9-81ED-4DB2-BD59-A6C34878D82A}">
                    <a16:rowId xmlns:a16="http://schemas.microsoft.com/office/drawing/2014/main" val="111815731"/>
                  </a:ext>
                </a:extLst>
              </a:tr>
              <a:tr h="547169">
                <a:tc>
                  <a:txBody>
                    <a:bodyPr/>
                    <a:lstStyle/>
                    <a:p>
                      <a:pPr algn="ctr"/>
                      <a:r>
                        <a:rPr lang="en-US" sz="2000" b="1" dirty="0">
                          <a:latin typeface="Century Gothic" panose="020B0502020202020204" pitchFamily="34" charset="0"/>
                        </a:rPr>
                        <a:t>MLS</a:t>
                      </a:r>
                    </a:p>
                  </a:txBody>
                  <a:tcPr anchor="ctr"/>
                </a:tc>
                <a:tc>
                  <a:txBody>
                    <a:bodyPr/>
                    <a:lstStyle/>
                    <a:p>
                      <a:pPr algn="ctr"/>
                      <a:endParaRPr lang="en-US" sz="2400" dirty="0">
                        <a:latin typeface="Century Gothic" panose="020B0502020202020204" pitchFamily="34" charset="0"/>
                      </a:endParaRPr>
                    </a:p>
                  </a:txBody>
                  <a:tcPr anchor="ctr"/>
                </a:tc>
                <a:tc>
                  <a:txBody>
                    <a:bodyPr/>
                    <a:lstStyle/>
                    <a:p>
                      <a:pPr algn="ctr"/>
                      <a:endParaRPr lang="en-US" sz="2400" dirty="0">
                        <a:latin typeface="Century Gothic" panose="020B0502020202020204" pitchFamily="34" charset="0"/>
                      </a:endParaRPr>
                    </a:p>
                  </a:txBody>
                  <a:tcPr anchor="ctr"/>
                </a:tc>
                <a:tc>
                  <a:txBody>
                    <a:bodyPr/>
                    <a:lstStyle/>
                    <a:p>
                      <a:pPr algn="ctr"/>
                      <a:endParaRPr lang="en-US" sz="2400" dirty="0">
                        <a:latin typeface="Century Gothic" panose="020B0502020202020204" pitchFamily="34" charset="0"/>
                      </a:endParaRPr>
                    </a:p>
                  </a:txBody>
                  <a:tcPr anchor="ctr"/>
                </a:tc>
                <a:extLst>
                  <a:ext uri="{0D108BD9-81ED-4DB2-BD59-A6C34878D82A}">
                    <a16:rowId xmlns:a16="http://schemas.microsoft.com/office/drawing/2014/main" val="888367719"/>
                  </a:ext>
                </a:extLst>
              </a:tr>
              <a:tr h="547169">
                <a:tc>
                  <a:txBody>
                    <a:bodyPr/>
                    <a:lstStyle/>
                    <a:p>
                      <a:pPr algn="ctr"/>
                      <a:r>
                        <a:rPr lang="en-US" sz="2000" b="1" dirty="0">
                          <a:latin typeface="Century Gothic" panose="020B0502020202020204" pitchFamily="34" charset="0"/>
                        </a:rPr>
                        <a:t>YARD SIGN</a:t>
                      </a:r>
                    </a:p>
                  </a:txBody>
                  <a:tcPr anchor="ctr"/>
                </a:tc>
                <a:tc>
                  <a:txBody>
                    <a:bodyPr/>
                    <a:lstStyle/>
                    <a:p>
                      <a:pPr algn="ctr"/>
                      <a:endParaRPr lang="en-US" sz="2400" dirty="0">
                        <a:latin typeface="Century Gothic" panose="020B0502020202020204" pitchFamily="34" charset="0"/>
                      </a:endParaRPr>
                    </a:p>
                  </a:txBody>
                  <a:tcPr anchor="ctr"/>
                </a:tc>
                <a:tc>
                  <a:txBody>
                    <a:bodyPr/>
                    <a:lstStyle/>
                    <a:p>
                      <a:pPr algn="ctr"/>
                      <a:endParaRPr lang="en-US" sz="2400" dirty="0">
                        <a:latin typeface="Century Gothic" panose="020B0502020202020204" pitchFamily="34" charset="0"/>
                      </a:endParaRPr>
                    </a:p>
                  </a:txBody>
                  <a:tcPr anchor="ctr"/>
                </a:tc>
                <a:tc>
                  <a:txBody>
                    <a:bodyPr/>
                    <a:lstStyle/>
                    <a:p>
                      <a:pPr algn="ctr"/>
                      <a:endParaRPr lang="en-US" sz="2400" dirty="0">
                        <a:latin typeface="Century Gothic" panose="020B0502020202020204" pitchFamily="34" charset="0"/>
                      </a:endParaRPr>
                    </a:p>
                  </a:txBody>
                  <a:tcPr anchor="ctr"/>
                </a:tc>
                <a:extLst>
                  <a:ext uri="{0D108BD9-81ED-4DB2-BD59-A6C34878D82A}">
                    <a16:rowId xmlns:a16="http://schemas.microsoft.com/office/drawing/2014/main" val="2941225651"/>
                  </a:ext>
                </a:extLst>
              </a:tr>
              <a:tr h="547169">
                <a:tc>
                  <a:txBody>
                    <a:bodyPr/>
                    <a:lstStyle/>
                    <a:p>
                      <a:pPr algn="ctr"/>
                      <a:r>
                        <a:rPr lang="en-US" sz="2000" b="1" dirty="0">
                          <a:latin typeface="Century Gothic" panose="020B0502020202020204" pitchFamily="34" charset="0"/>
                        </a:rPr>
                        <a:t>WEBSITE EXPOSURE</a:t>
                      </a:r>
                    </a:p>
                  </a:txBody>
                  <a:tcPr anchor="ctr"/>
                </a:tc>
                <a:tc>
                  <a:txBody>
                    <a:bodyPr/>
                    <a:lstStyle/>
                    <a:p>
                      <a:pPr algn="ctr"/>
                      <a:endParaRPr lang="en-US" sz="2400" dirty="0">
                        <a:latin typeface="Century Gothic" panose="020B0502020202020204" pitchFamily="34" charset="0"/>
                      </a:endParaRPr>
                    </a:p>
                  </a:txBody>
                  <a:tcPr anchor="ctr"/>
                </a:tc>
                <a:tc>
                  <a:txBody>
                    <a:bodyPr/>
                    <a:lstStyle/>
                    <a:p>
                      <a:pPr algn="ctr"/>
                      <a:endParaRPr lang="en-US" sz="2400" dirty="0">
                        <a:latin typeface="Century Gothic" panose="020B0502020202020204" pitchFamily="34" charset="0"/>
                      </a:endParaRPr>
                    </a:p>
                  </a:txBody>
                  <a:tcPr anchor="ctr"/>
                </a:tc>
                <a:tc>
                  <a:txBody>
                    <a:bodyPr/>
                    <a:lstStyle/>
                    <a:p>
                      <a:pPr algn="ctr"/>
                      <a:endParaRPr lang="en-US" sz="2400" dirty="0">
                        <a:latin typeface="Century Gothic" panose="020B0502020202020204" pitchFamily="34" charset="0"/>
                      </a:endParaRPr>
                    </a:p>
                  </a:txBody>
                  <a:tcPr anchor="ctr"/>
                </a:tc>
                <a:extLst>
                  <a:ext uri="{0D108BD9-81ED-4DB2-BD59-A6C34878D82A}">
                    <a16:rowId xmlns:a16="http://schemas.microsoft.com/office/drawing/2014/main" val="2768024171"/>
                  </a:ext>
                </a:extLst>
              </a:tr>
              <a:tr h="547169">
                <a:tc>
                  <a:txBody>
                    <a:bodyPr/>
                    <a:lstStyle/>
                    <a:p>
                      <a:pPr algn="ctr"/>
                      <a:r>
                        <a:rPr lang="en-US" sz="2000" b="1" dirty="0">
                          <a:latin typeface="Century Gothic" panose="020B0502020202020204" pitchFamily="34" charset="0"/>
                        </a:rPr>
                        <a:t>HD PICTURES &amp; TOUR</a:t>
                      </a:r>
                    </a:p>
                  </a:txBody>
                  <a:tcPr anchor="ctr"/>
                </a:tc>
                <a:tc>
                  <a:txBody>
                    <a:bodyPr/>
                    <a:lstStyle/>
                    <a:p>
                      <a:pPr algn="ctr"/>
                      <a:endParaRPr lang="en-US" sz="2400" dirty="0">
                        <a:latin typeface="Century Gothic" panose="020B0502020202020204" pitchFamily="34" charset="0"/>
                      </a:endParaRPr>
                    </a:p>
                  </a:txBody>
                  <a:tcPr anchor="ctr"/>
                </a:tc>
                <a:tc>
                  <a:txBody>
                    <a:bodyPr/>
                    <a:lstStyle/>
                    <a:p>
                      <a:pPr algn="ctr"/>
                      <a:endParaRPr lang="en-US" sz="2400" dirty="0">
                        <a:latin typeface="Century Gothic" panose="020B0502020202020204" pitchFamily="34" charset="0"/>
                      </a:endParaRPr>
                    </a:p>
                  </a:txBody>
                  <a:tcPr anchor="ctr"/>
                </a:tc>
                <a:tc>
                  <a:txBody>
                    <a:bodyPr/>
                    <a:lstStyle/>
                    <a:p>
                      <a:pPr algn="ctr"/>
                      <a:endParaRPr lang="en-US" sz="2400" dirty="0">
                        <a:latin typeface="Century Gothic" panose="020B0502020202020204" pitchFamily="34" charset="0"/>
                      </a:endParaRPr>
                    </a:p>
                  </a:txBody>
                  <a:tcPr anchor="ctr"/>
                </a:tc>
                <a:extLst>
                  <a:ext uri="{0D108BD9-81ED-4DB2-BD59-A6C34878D82A}">
                    <a16:rowId xmlns:a16="http://schemas.microsoft.com/office/drawing/2014/main" val="1738291834"/>
                  </a:ext>
                </a:extLst>
              </a:tr>
              <a:tr h="547169">
                <a:tc>
                  <a:txBody>
                    <a:bodyPr/>
                    <a:lstStyle/>
                    <a:p>
                      <a:pPr algn="ctr"/>
                      <a:r>
                        <a:rPr lang="en-US" sz="2000" b="1" dirty="0">
                          <a:latin typeface="Century Gothic" panose="020B0502020202020204" pitchFamily="34" charset="0"/>
                        </a:rPr>
                        <a:t>OPEN HOUSE</a:t>
                      </a:r>
                    </a:p>
                  </a:txBody>
                  <a:tcPr anchor="ctr"/>
                </a:tc>
                <a:tc>
                  <a:txBody>
                    <a:bodyPr/>
                    <a:lstStyle/>
                    <a:p>
                      <a:pPr algn="ctr"/>
                      <a:endParaRPr lang="en-US" sz="2400" dirty="0">
                        <a:latin typeface="Century Gothic" panose="020B0502020202020204" pitchFamily="34" charset="0"/>
                      </a:endParaRPr>
                    </a:p>
                  </a:txBody>
                  <a:tcPr anchor="ctr"/>
                </a:tc>
                <a:tc>
                  <a:txBody>
                    <a:bodyPr/>
                    <a:lstStyle/>
                    <a:p>
                      <a:pPr algn="ctr"/>
                      <a:endParaRPr lang="en-US" sz="2400" dirty="0">
                        <a:latin typeface="Century Gothic" panose="020B0502020202020204" pitchFamily="34" charset="0"/>
                      </a:endParaRPr>
                    </a:p>
                  </a:txBody>
                  <a:tcPr anchor="ctr"/>
                </a:tc>
                <a:tc>
                  <a:txBody>
                    <a:bodyPr/>
                    <a:lstStyle/>
                    <a:p>
                      <a:pPr algn="ctr"/>
                      <a:endParaRPr lang="en-US" sz="2400">
                        <a:latin typeface="Century Gothic" panose="020B0502020202020204" pitchFamily="34" charset="0"/>
                      </a:endParaRPr>
                    </a:p>
                  </a:txBody>
                  <a:tcPr anchor="ctr"/>
                </a:tc>
                <a:extLst>
                  <a:ext uri="{0D108BD9-81ED-4DB2-BD59-A6C34878D82A}">
                    <a16:rowId xmlns:a16="http://schemas.microsoft.com/office/drawing/2014/main" val="950840240"/>
                  </a:ext>
                </a:extLst>
              </a:tr>
              <a:tr h="547169">
                <a:tc>
                  <a:txBody>
                    <a:bodyPr/>
                    <a:lstStyle/>
                    <a:p>
                      <a:pPr algn="ctr"/>
                      <a:r>
                        <a:rPr lang="en-US" sz="2000" b="1" dirty="0">
                          <a:latin typeface="Century Gothic" panose="020B0502020202020204" pitchFamily="34" charset="0"/>
                        </a:rPr>
                        <a:t>NEWSPAPER ADS</a:t>
                      </a:r>
                    </a:p>
                  </a:txBody>
                  <a:tcPr anchor="ctr"/>
                </a:tc>
                <a:tc>
                  <a:txBody>
                    <a:bodyPr/>
                    <a:lstStyle/>
                    <a:p>
                      <a:pPr algn="ctr"/>
                      <a:endParaRPr lang="en-US" sz="2400" dirty="0">
                        <a:latin typeface="Century Gothic" panose="020B0502020202020204" pitchFamily="34" charset="0"/>
                      </a:endParaRPr>
                    </a:p>
                  </a:txBody>
                  <a:tcPr anchor="ctr"/>
                </a:tc>
                <a:tc>
                  <a:txBody>
                    <a:bodyPr/>
                    <a:lstStyle/>
                    <a:p>
                      <a:pPr algn="ctr"/>
                      <a:endParaRPr lang="en-US" sz="2400">
                        <a:latin typeface="Century Gothic" panose="020B0502020202020204" pitchFamily="34" charset="0"/>
                      </a:endParaRPr>
                    </a:p>
                  </a:txBody>
                  <a:tcPr anchor="ctr"/>
                </a:tc>
                <a:tc>
                  <a:txBody>
                    <a:bodyPr/>
                    <a:lstStyle/>
                    <a:p>
                      <a:pPr algn="ctr"/>
                      <a:endParaRPr lang="en-US" sz="2400">
                        <a:latin typeface="Century Gothic" panose="020B0502020202020204" pitchFamily="34" charset="0"/>
                      </a:endParaRPr>
                    </a:p>
                  </a:txBody>
                  <a:tcPr anchor="ctr"/>
                </a:tc>
                <a:extLst>
                  <a:ext uri="{0D108BD9-81ED-4DB2-BD59-A6C34878D82A}">
                    <a16:rowId xmlns:a16="http://schemas.microsoft.com/office/drawing/2014/main" val="1846655509"/>
                  </a:ext>
                </a:extLst>
              </a:tr>
              <a:tr h="547169">
                <a:tc>
                  <a:txBody>
                    <a:bodyPr/>
                    <a:lstStyle/>
                    <a:p>
                      <a:pPr algn="ctr"/>
                      <a:r>
                        <a:rPr lang="en-US" sz="2000" b="1" dirty="0">
                          <a:latin typeface="Century Gothic" panose="020B0502020202020204" pitchFamily="34" charset="0"/>
                        </a:rPr>
                        <a:t>FEATURED FLYERS</a:t>
                      </a:r>
                    </a:p>
                  </a:txBody>
                  <a:tcPr anchor="ctr"/>
                </a:tc>
                <a:tc>
                  <a:txBody>
                    <a:bodyPr/>
                    <a:lstStyle/>
                    <a:p>
                      <a:pPr algn="ctr"/>
                      <a:endParaRPr lang="en-US" sz="2400" dirty="0">
                        <a:latin typeface="Century Gothic" panose="020B0502020202020204" pitchFamily="34" charset="0"/>
                      </a:endParaRPr>
                    </a:p>
                  </a:txBody>
                  <a:tcPr anchor="ctr"/>
                </a:tc>
                <a:tc>
                  <a:txBody>
                    <a:bodyPr/>
                    <a:lstStyle/>
                    <a:p>
                      <a:pPr algn="ctr"/>
                      <a:endParaRPr lang="en-US" sz="2400">
                        <a:latin typeface="Century Gothic" panose="020B0502020202020204" pitchFamily="34" charset="0"/>
                      </a:endParaRPr>
                    </a:p>
                  </a:txBody>
                  <a:tcPr anchor="ctr"/>
                </a:tc>
                <a:tc>
                  <a:txBody>
                    <a:bodyPr/>
                    <a:lstStyle/>
                    <a:p>
                      <a:pPr algn="ctr"/>
                      <a:endParaRPr lang="en-US" sz="2400">
                        <a:latin typeface="Century Gothic" panose="020B0502020202020204" pitchFamily="34" charset="0"/>
                      </a:endParaRPr>
                    </a:p>
                  </a:txBody>
                  <a:tcPr anchor="ctr"/>
                </a:tc>
                <a:extLst>
                  <a:ext uri="{0D108BD9-81ED-4DB2-BD59-A6C34878D82A}">
                    <a16:rowId xmlns:a16="http://schemas.microsoft.com/office/drawing/2014/main" val="156267538"/>
                  </a:ext>
                </a:extLst>
              </a:tr>
              <a:tr h="547169">
                <a:tc>
                  <a:txBody>
                    <a:bodyPr/>
                    <a:lstStyle/>
                    <a:p>
                      <a:pPr algn="ctr"/>
                      <a:r>
                        <a:rPr lang="en-US" sz="2000" b="1" dirty="0">
                          <a:latin typeface="Century Gothic" panose="020B0502020202020204" pitchFamily="34" charset="0"/>
                        </a:rPr>
                        <a:t>3D VIRTUAL TOUR</a:t>
                      </a:r>
                    </a:p>
                  </a:txBody>
                  <a:tcPr anchor="ctr"/>
                </a:tc>
                <a:tc>
                  <a:txBody>
                    <a:bodyPr/>
                    <a:lstStyle/>
                    <a:p>
                      <a:pPr algn="ctr"/>
                      <a:endParaRPr lang="en-US" sz="2400" dirty="0">
                        <a:latin typeface="Century Gothic" panose="020B0502020202020204" pitchFamily="34" charset="0"/>
                      </a:endParaRPr>
                    </a:p>
                  </a:txBody>
                  <a:tcPr anchor="ctr"/>
                </a:tc>
                <a:tc>
                  <a:txBody>
                    <a:bodyPr/>
                    <a:lstStyle/>
                    <a:p>
                      <a:pPr algn="ctr"/>
                      <a:endParaRPr lang="en-US" sz="2400">
                        <a:latin typeface="Century Gothic" panose="020B0502020202020204" pitchFamily="34" charset="0"/>
                      </a:endParaRPr>
                    </a:p>
                  </a:txBody>
                  <a:tcPr anchor="ctr"/>
                </a:tc>
                <a:tc>
                  <a:txBody>
                    <a:bodyPr/>
                    <a:lstStyle/>
                    <a:p>
                      <a:pPr algn="ctr"/>
                      <a:endParaRPr lang="en-US" sz="2400">
                        <a:latin typeface="Century Gothic" panose="020B0502020202020204" pitchFamily="34" charset="0"/>
                      </a:endParaRPr>
                    </a:p>
                  </a:txBody>
                  <a:tcPr anchor="ctr"/>
                </a:tc>
                <a:extLst>
                  <a:ext uri="{0D108BD9-81ED-4DB2-BD59-A6C34878D82A}">
                    <a16:rowId xmlns:a16="http://schemas.microsoft.com/office/drawing/2014/main" val="331773336"/>
                  </a:ext>
                </a:extLst>
              </a:tr>
              <a:tr h="547169">
                <a:tc>
                  <a:txBody>
                    <a:bodyPr/>
                    <a:lstStyle/>
                    <a:p>
                      <a:pPr algn="ctr"/>
                      <a:r>
                        <a:rPr lang="en-US" sz="2000" b="1" dirty="0">
                          <a:latin typeface="Century Gothic" panose="020B0502020202020204" pitchFamily="34" charset="0"/>
                        </a:rPr>
                        <a:t>RADIO ADS</a:t>
                      </a:r>
                    </a:p>
                  </a:txBody>
                  <a:tcPr anchor="ctr"/>
                </a:tc>
                <a:tc>
                  <a:txBody>
                    <a:bodyPr/>
                    <a:lstStyle/>
                    <a:p>
                      <a:pPr algn="ctr"/>
                      <a:endParaRPr lang="en-US" sz="2400" dirty="0">
                        <a:latin typeface="Century Gothic" panose="020B0502020202020204" pitchFamily="34" charset="0"/>
                      </a:endParaRPr>
                    </a:p>
                  </a:txBody>
                  <a:tcPr anchor="ctr"/>
                </a:tc>
                <a:tc>
                  <a:txBody>
                    <a:bodyPr/>
                    <a:lstStyle/>
                    <a:p>
                      <a:pPr algn="ctr"/>
                      <a:endParaRPr lang="en-US" sz="2400">
                        <a:latin typeface="Century Gothic" panose="020B0502020202020204" pitchFamily="34" charset="0"/>
                      </a:endParaRPr>
                    </a:p>
                  </a:txBody>
                  <a:tcPr anchor="ctr"/>
                </a:tc>
                <a:tc>
                  <a:txBody>
                    <a:bodyPr/>
                    <a:lstStyle/>
                    <a:p>
                      <a:pPr algn="ctr"/>
                      <a:endParaRPr lang="en-US" sz="2400">
                        <a:latin typeface="Century Gothic" panose="020B0502020202020204" pitchFamily="34" charset="0"/>
                      </a:endParaRPr>
                    </a:p>
                  </a:txBody>
                  <a:tcPr anchor="ctr"/>
                </a:tc>
                <a:extLst>
                  <a:ext uri="{0D108BD9-81ED-4DB2-BD59-A6C34878D82A}">
                    <a16:rowId xmlns:a16="http://schemas.microsoft.com/office/drawing/2014/main" val="4239649216"/>
                  </a:ext>
                </a:extLst>
              </a:tr>
              <a:tr h="547169">
                <a:tc>
                  <a:txBody>
                    <a:bodyPr/>
                    <a:lstStyle/>
                    <a:p>
                      <a:pPr algn="ctr"/>
                      <a:r>
                        <a:rPr lang="en-US" sz="2000" b="1" dirty="0">
                          <a:latin typeface="Century Gothic" panose="020B0502020202020204" pitchFamily="34" charset="0"/>
                        </a:rPr>
                        <a:t>FULL STAGING</a:t>
                      </a:r>
                    </a:p>
                  </a:txBody>
                  <a:tcPr anchor="ctr"/>
                </a:tc>
                <a:tc>
                  <a:txBody>
                    <a:bodyPr/>
                    <a:lstStyle/>
                    <a:p>
                      <a:pPr algn="ctr"/>
                      <a:endParaRPr lang="en-US" sz="2400" dirty="0">
                        <a:latin typeface="Century Gothic" panose="020B0502020202020204" pitchFamily="34" charset="0"/>
                      </a:endParaRPr>
                    </a:p>
                  </a:txBody>
                  <a:tcPr anchor="ctr"/>
                </a:tc>
                <a:tc>
                  <a:txBody>
                    <a:bodyPr/>
                    <a:lstStyle/>
                    <a:p>
                      <a:pPr algn="ctr"/>
                      <a:endParaRPr lang="en-US" sz="2400">
                        <a:latin typeface="Century Gothic" panose="020B0502020202020204" pitchFamily="34" charset="0"/>
                      </a:endParaRPr>
                    </a:p>
                  </a:txBody>
                  <a:tcPr anchor="ctr"/>
                </a:tc>
                <a:tc>
                  <a:txBody>
                    <a:bodyPr/>
                    <a:lstStyle/>
                    <a:p>
                      <a:pPr algn="ctr"/>
                      <a:endParaRPr lang="en-US" sz="2400" dirty="0">
                        <a:latin typeface="Century Gothic" panose="020B0502020202020204" pitchFamily="34" charset="0"/>
                      </a:endParaRPr>
                    </a:p>
                  </a:txBody>
                  <a:tcPr anchor="ctr"/>
                </a:tc>
                <a:extLst>
                  <a:ext uri="{0D108BD9-81ED-4DB2-BD59-A6C34878D82A}">
                    <a16:rowId xmlns:a16="http://schemas.microsoft.com/office/drawing/2014/main" val="1602721241"/>
                  </a:ext>
                </a:extLst>
              </a:tr>
              <a:tr h="547169">
                <a:tc>
                  <a:txBody>
                    <a:bodyPr/>
                    <a:lstStyle/>
                    <a:p>
                      <a:pPr algn="ctr"/>
                      <a:r>
                        <a:rPr lang="en-US" sz="2000" b="1" dirty="0">
                          <a:latin typeface="Century Gothic" panose="020B0502020202020204" pitchFamily="34" charset="0"/>
                        </a:rPr>
                        <a:t>TV EXPOSURE</a:t>
                      </a:r>
                    </a:p>
                  </a:txBody>
                  <a:tcPr anchor="ctr"/>
                </a:tc>
                <a:tc>
                  <a:txBody>
                    <a:bodyPr/>
                    <a:lstStyle/>
                    <a:p>
                      <a:pPr algn="ctr"/>
                      <a:endParaRPr lang="en-US" sz="2400" dirty="0">
                        <a:latin typeface="Century Gothic" panose="020B0502020202020204" pitchFamily="34" charset="0"/>
                      </a:endParaRPr>
                    </a:p>
                  </a:txBody>
                  <a:tcPr anchor="ctr"/>
                </a:tc>
                <a:tc>
                  <a:txBody>
                    <a:bodyPr/>
                    <a:lstStyle/>
                    <a:p>
                      <a:pPr algn="ctr"/>
                      <a:endParaRPr lang="en-US" sz="2400" dirty="0">
                        <a:latin typeface="Century Gothic" panose="020B0502020202020204" pitchFamily="34" charset="0"/>
                      </a:endParaRPr>
                    </a:p>
                  </a:txBody>
                  <a:tcPr anchor="ctr"/>
                </a:tc>
                <a:tc>
                  <a:txBody>
                    <a:bodyPr/>
                    <a:lstStyle/>
                    <a:p>
                      <a:pPr algn="ctr"/>
                      <a:endParaRPr lang="en-US" sz="2400" dirty="0">
                        <a:latin typeface="Century Gothic" panose="020B0502020202020204" pitchFamily="34" charset="0"/>
                      </a:endParaRPr>
                    </a:p>
                  </a:txBody>
                  <a:tcPr anchor="ctr"/>
                </a:tc>
                <a:extLst>
                  <a:ext uri="{0D108BD9-81ED-4DB2-BD59-A6C34878D82A}">
                    <a16:rowId xmlns:a16="http://schemas.microsoft.com/office/drawing/2014/main" val="89141216"/>
                  </a:ext>
                </a:extLst>
              </a:tr>
            </a:tbl>
          </a:graphicData>
        </a:graphic>
      </p:graphicFrame>
      <p:pic>
        <p:nvPicPr>
          <p:cNvPr id="4100" name="Picture 4" descr="Curved check mark circle icon - Transparent PNG &amp; SVG vector file">
            <a:extLst>
              <a:ext uri="{FF2B5EF4-FFF2-40B4-BE49-F238E27FC236}">
                <a16:creationId xmlns:a16="http://schemas.microsoft.com/office/drawing/2014/main" id="{09F1FD6A-78F6-487C-889F-11ED00F418D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44296" y="1406786"/>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rved check mark circle icon - Transparent PNG &amp; SVG vector file">
            <a:extLst>
              <a:ext uri="{FF2B5EF4-FFF2-40B4-BE49-F238E27FC236}">
                <a16:creationId xmlns:a16="http://schemas.microsoft.com/office/drawing/2014/main" id="{FDD63693-1E2E-4658-AB95-1CB32B2FD42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43400" y="838200"/>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rved check mark circle icon - Transparent PNG &amp; SVG vector file">
            <a:extLst>
              <a:ext uri="{FF2B5EF4-FFF2-40B4-BE49-F238E27FC236}">
                <a16:creationId xmlns:a16="http://schemas.microsoft.com/office/drawing/2014/main" id="{CBD2B05B-8AF7-46EE-A4C9-684734DB697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43400" y="1933074"/>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urved check mark circle icon - Transparent PNG &amp; SVG vector file">
            <a:extLst>
              <a:ext uri="{FF2B5EF4-FFF2-40B4-BE49-F238E27FC236}">
                <a16:creationId xmlns:a16="http://schemas.microsoft.com/office/drawing/2014/main" id="{4C3663ED-85E0-4736-ADAA-03F7FBA1077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38469" y="2511686"/>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66C3834-0BE2-40FA-BB9E-7A1C862EE87C}"/>
              </a:ext>
            </a:extLst>
          </p:cNvPr>
          <p:cNvSpPr txBox="1"/>
          <p:nvPr/>
        </p:nvSpPr>
        <p:spPr>
          <a:xfrm>
            <a:off x="7754355" y="3597887"/>
            <a:ext cx="685800" cy="461665"/>
          </a:xfrm>
          <a:prstGeom prst="rect">
            <a:avLst/>
          </a:prstGeom>
          <a:noFill/>
        </p:spPr>
        <p:txBody>
          <a:bodyPr wrap="square" rtlCol="0">
            <a:spAutoFit/>
          </a:bodyPr>
          <a:lstStyle/>
          <a:p>
            <a:r>
              <a:rPr lang="en-US" sz="2400" dirty="0">
                <a:latin typeface="Century Gothic" panose="020B0502020202020204" pitchFamily="34" charset="0"/>
              </a:rPr>
              <a:t>(5)</a:t>
            </a:r>
          </a:p>
        </p:txBody>
      </p:sp>
      <p:pic>
        <p:nvPicPr>
          <p:cNvPr id="14" name="Picture 4" descr="Curved check mark circle icon - Transparent PNG &amp; SVG vector file">
            <a:extLst>
              <a:ext uri="{FF2B5EF4-FFF2-40B4-BE49-F238E27FC236}">
                <a16:creationId xmlns:a16="http://schemas.microsoft.com/office/drawing/2014/main" id="{B98923BF-9EC7-4A7E-87BB-D4CE4758BC4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35255" y="838200"/>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rved check mark circle icon - Transparent PNG &amp; SVG vector file">
            <a:extLst>
              <a:ext uri="{FF2B5EF4-FFF2-40B4-BE49-F238E27FC236}">
                <a16:creationId xmlns:a16="http://schemas.microsoft.com/office/drawing/2014/main" id="{6827C9E5-5E5B-4A7F-8E91-7CF14FC62C3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35255" y="1399674"/>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rved check mark circle icon - Transparent PNG &amp; SVG vector file">
            <a:extLst>
              <a:ext uri="{FF2B5EF4-FFF2-40B4-BE49-F238E27FC236}">
                <a16:creationId xmlns:a16="http://schemas.microsoft.com/office/drawing/2014/main" id="{45049D4F-4994-4E2F-B6D5-80DBE071D95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35255" y="1961148"/>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urved check mark circle icon - Transparent PNG &amp; SVG vector file">
            <a:extLst>
              <a:ext uri="{FF2B5EF4-FFF2-40B4-BE49-F238E27FC236}">
                <a16:creationId xmlns:a16="http://schemas.microsoft.com/office/drawing/2014/main" id="{383C70A5-0CFF-4513-AF0B-AE83BFC3842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35255" y="2526886"/>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urved check mark circle icon - Transparent PNG &amp; SVG vector file">
            <a:extLst>
              <a:ext uri="{FF2B5EF4-FFF2-40B4-BE49-F238E27FC236}">
                <a16:creationId xmlns:a16="http://schemas.microsoft.com/office/drawing/2014/main" id="{06092860-3742-43C3-8E27-51A3E738FF0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41082" y="3026397"/>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rved check mark circle icon - Transparent PNG &amp; SVG vector file">
            <a:extLst>
              <a:ext uri="{FF2B5EF4-FFF2-40B4-BE49-F238E27FC236}">
                <a16:creationId xmlns:a16="http://schemas.microsoft.com/office/drawing/2014/main" id="{8E08941B-4230-44E2-AD16-EA63549890E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35255" y="3602995"/>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rved check mark circle icon - Transparent PNG &amp; SVG vector file">
            <a:extLst>
              <a:ext uri="{FF2B5EF4-FFF2-40B4-BE49-F238E27FC236}">
                <a16:creationId xmlns:a16="http://schemas.microsoft.com/office/drawing/2014/main" id="{36C74907-3312-4AC6-9078-299366083A1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35255" y="4131297"/>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rved check mark circle icon - Transparent PNG &amp; SVG vector file">
            <a:extLst>
              <a:ext uri="{FF2B5EF4-FFF2-40B4-BE49-F238E27FC236}">
                <a16:creationId xmlns:a16="http://schemas.microsoft.com/office/drawing/2014/main" id="{3339A929-6EF6-4F64-97E0-6B326AA1233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35255" y="4678077"/>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rved check mark circle icon - Transparent PNG &amp; SVG vector file">
            <a:extLst>
              <a:ext uri="{FF2B5EF4-FFF2-40B4-BE49-F238E27FC236}">
                <a16:creationId xmlns:a16="http://schemas.microsoft.com/office/drawing/2014/main" id="{A775F1DF-FDA1-451C-B9EF-2177A568D67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31554" y="5205117"/>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25F1CB88-3E49-485B-A8CF-DF4DAEB4746B}"/>
              </a:ext>
            </a:extLst>
          </p:cNvPr>
          <p:cNvSpPr txBox="1"/>
          <p:nvPr/>
        </p:nvSpPr>
        <p:spPr>
          <a:xfrm>
            <a:off x="7750654" y="5227493"/>
            <a:ext cx="685800" cy="461665"/>
          </a:xfrm>
          <a:prstGeom prst="rect">
            <a:avLst/>
          </a:prstGeom>
          <a:noFill/>
        </p:spPr>
        <p:txBody>
          <a:bodyPr wrap="square" rtlCol="0">
            <a:spAutoFit/>
          </a:bodyPr>
          <a:lstStyle/>
          <a:p>
            <a:r>
              <a:rPr lang="en-US" sz="2400" dirty="0">
                <a:latin typeface="Century Gothic" panose="020B0502020202020204" pitchFamily="34" charset="0"/>
              </a:rPr>
              <a:t>(2)</a:t>
            </a:r>
          </a:p>
        </p:txBody>
      </p:sp>
      <p:pic>
        <p:nvPicPr>
          <p:cNvPr id="27" name="Picture 4" descr="Curved check mark circle icon - Transparent PNG &amp; SVG vector file">
            <a:extLst>
              <a:ext uri="{FF2B5EF4-FFF2-40B4-BE49-F238E27FC236}">
                <a16:creationId xmlns:a16="http://schemas.microsoft.com/office/drawing/2014/main" id="{C2CE830C-A5B3-4309-881D-B6CBED3A665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515600" y="873386"/>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urved check mark circle icon - Transparent PNG &amp; SVG vector file">
            <a:extLst>
              <a:ext uri="{FF2B5EF4-FFF2-40B4-BE49-F238E27FC236}">
                <a16:creationId xmlns:a16="http://schemas.microsoft.com/office/drawing/2014/main" id="{7CD7D0D9-162A-463C-9A17-534AD7B101D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515600" y="1434860"/>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Curved check mark circle icon - Transparent PNG &amp; SVG vector file">
            <a:extLst>
              <a:ext uri="{FF2B5EF4-FFF2-40B4-BE49-F238E27FC236}">
                <a16:creationId xmlns:a16="http://schemas.microsoft.com/office/drawing/2014/main" id="{DFEB077D-68AD-4904-A530-AD872B82ED0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515600" y="1940186"/>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Curved check mark circle icon - Transparent PNG &amp; SVG vector file">
            <a:extLst>
              <a:ext uri="{FF2B5EF4-FFF2-40B4-BE49-F238E27FC236}">
                <a16:creationId xmlns:a16="http://schemas.microsoft.com/office/drawing/2014/main" id="{9E0EF8F0-EFDE-4A6A-AA97-75D7DFDA68F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515600" y="2517859"/>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urved check mark circle icon - Transparent PNG &amp; SVG vector file">
            <a:extLst>
              <a:ext uri="{FF2B5EF4-FFF2-40B4-BE49-F238E27FC236}">
                <a16:creationId xmlns:a16="http://schemas.microsoft.com/office/drawing/2014/main" id="{FB1A7FA0-DBD1-4CFF-9F88-23C4A176284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515600" y="3045086"/>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Curved check mark circle icon - Transparent PNG &amp; SVG vector file">
            <a:extLst>
              <a:ext uri="{FF2B5EF4-FFF2-40B4-BE49-F238E27FC236}">
                <a16:creationId xmlns:a16="http://schemas.microsoft.com/office/drawing/2014/main" id="{64CE1841-8712-4B4B-857F-D658B447D9E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515600" y="3591996"/>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rved check mark circle icon - Transparent PNG &amp; SVG vector file">
            <a:extLst>
              <a:ext uri="{FF2B5EF4-FFF2-40B4-BE49-F238E27FC236}">
                <a16:creationId xmlns:a16="http://schemas.microsoft.com/office/drawing/2014/main" id="{4F190C68-A111-4B94-835F-E82F3D43CD2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515600" y="4136691"/>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rved check mark circle icon - Transparent PNG &amp; SVG vector file">
            <a:extLst>
              <a:ext uri="{FF2B5EF4-FFF2-40B4-BE49-F238E27FC236}">
                <a16:creationId xmlns:a16="http://schemas.microsoft.com/office/drawing/2014/main" id="{52ABED6E-6330-4D6B-82A3-29F54EE9C18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515600" y="4678078"/>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Curved check mark circle icon - Transparent PNG &amp; SVG vector file">
            <a:extLst>
              <a:ext uri="{FF2B5EF4-FFF2-40B4-BE49-F238E27FC236}">
                <a16:creationId xmlns:a16="http://schemas.microsoft.com/office/drawing/2014/main" id="{9AFC9430-08AA-422E-A7FC-91528FA5E40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515600" y="5219465"/>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D742AB12-B9A4-4C68-AC55-BBE3DB21FBD4}"/>
              </a:ext>
            </a:extLst>
          </p:cNvPr>
          <p:cNvSpPr txBox="1"/>
          <p:nvPr/>
        </p:nvSpPr>
        <p:spPr>
          <a:xfrm>
            <a:off x="10934700" y="3586432"/>
            <a:ext cx="800100" cy="461665"/>
          </a:xfrm>
          <a:prstGeom prst="rect">
            <a:avLst/>
          </a:prstGeom>
          <a:noFill/>
        </p:spPr>
        <p:txBody>
          <a:bodyPr wrap="square" rtlCol="0">
            <a:spAutoFit/>
          </a:bodyPr>
          <a:lstStyle/>
          <a:p>
            <a:r>
              <a:rPr lang="en-US" sz="2400" dirty="0">
                <a:latin typeface="Century Gothic" panose="020B0502020202020204" pitchFamily="34" charset="0"/>
              </a:rPr>
              <a:t>(15)</a:t>
            </a:r>
          </a:p>
        </p:txBody>
      </p:sp>
      <p:sp>
        <p:nvSpPr>
          <p:cNvPr id="37" name="TextBox 36">
            <a:extLst>
              <a:ext uri="{FF2B5EF4-FFF2-40B4-BE49-F238E27FC236}">
                <a16:creationId xmlns:a16="http://schemas.microsoft.com/office/drawing/2014/main" id="{56CFD106-EDCB-4B73-B2DD-01F39DFF2EE4}"/>
              </a:ext>
            </a:extLst>
          </p:cNvPr>
          <p:cNvSpPr txBox="1"/>
          <p:nvPr/>
        </p:nvSpPr>
        <p:spPr>
          <a:xfrm>
            <a:off x="10940975" y="5240984"/>
            <a:ext cx="685800" cy="461665"/>
          </a:xfrm>
          <a:prstGeom prst="rect">
            <a:avLst/>
          </a:prstGeom>
          <a:noFill/>
        </p:spPr>
        <p:txBody>
          <a:bodyPr wrap="square" rtlCol="0">
            <a:spAutoFit/>
          </a:bodyPr>
          <a:lstStyle/>
          <a:p>
            <a:r>
              <a:rPr lang="en-US" sz="2400" dirty="0">
                <a:latin typeface="Century Gothic" panose="020B0502020202020204" pitchFamily="34" charset="0"/>
              </a:rPr>
              <a:t>(4)</a:t>
            </a:r>
          </a:p>
        </p:txBody>
      </p:sp>
      <p:pic>
        <p:nvPicPr>
          <p:cNvPr id="38" name="Picture 4" descr="Curved check mark circle icon - Transparent PNG &amp; SVG vector file">
            <a:extLst>
              <a:ext uri="{FF2B5EF4-FFF2-40B4-BE49-F238E27FC236}">
                <a16:creationId xmlns:a16="http://schemas.microsoft.com/office/drawing/2014/main" id="{38E5B683-6494-438C-97A9-E2D4AF80CCC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515600" y="5746923"/>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Curved check mark circle icon - Transparent PNG &amp; SVG vector file">
            <a:extLst>
              <a:ext uri="{FF2B5EF4-FFF2-40B4-BE49-F238E27FC236}">
                <a16:creationId xmlns:a16="http://schemas.microsoft.com/office/drawing/2014/main" id="{C53EA313-B73F-4CB8-BCB2-C064521DCD3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515600" y="6310742"/>
            <a:ext cx="533400" cy="53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07805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wipe(down)">
                                      <p:cBhvr>
                                        <p:cTn id="10" dur="500"/>
                                        <p:tgtEl>
                                          <p:spTgt spid="4100"/>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par>
                                <p:cTn id="20" presetID="22" presetClass="entr" presetSubtype="4"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par>
                                <p:cTn id="23" presetID="2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par>
                                <p:cTn id="29" presetID="22" presetClass="entr" presetSubtype="4"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par>
                                <p:cTn id="32" presetID="22" presetClass="entr" presetSubtype="4"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par>
                                <p:cTn id="35" presetID="22" presetClass="entr" presetSubtype="4"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par>
                                <p:cTn id="38" presetID="22" presetClass="entr" presetSubtype="4"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down)">
                                      <p:cBhvr>
                                        <p:cTn id="40" dur="500"/>
                                        <p:tgtEl>
                                          <p:spTgt spid="22"/>
                                        </p:tgtEl>
                                      </p:cBhvr>
                                    </p:animEffect>
                                  </p:childTnLst>
                                </p:cTn>
                              </p:par>
                              <p:par>
                                <p:cTn id="41" presetID="22" presetClass="entr" presetSubtype="4"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down)">
                                      <p:cBhvr>
                                        <p:cTn id="43" dur="500"/>
                                        <p:tgtEl>
                                          <p:spTgt spid="23"/>
                                        </p:tgtEl>
                                      </p:cBhvr>
                                    </p:animEffect>
                                  </p:childTnLst>
                                </p:cTn>
                              </p:par>
                              <p:par>
                                <p:cTn id="44" presetID="22" presetClass="entr" presetSubtype="4"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500"/>
                                        <p:tgtEl>
                                          <p:spTgt spid="27"/>
                                        </p:tgtEl>
                                      </p:cBhvr>
                                    </p:animEffect>
                                  </p:childTnLst>
                                </p:cTn>
                              </p:par>
                              <p:par>
                                <p:cTn id="47" presetID="22" presetClass="entr" presetSubtype="4"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down)">
                                      <p:cBhvr>
                                        <p:cTn id="49" dur="500"/>
                                        <p:tgtEl>
                                          <p:spTgt spid="28"/>
                                        </p:tgtEl>
                                      </p:cBhvr>
                                    </p:animEffect>
                                  </p:childTnLst>
                                </p:cTn>
                              </p:par>
                              <p:par>
                                <p:cTn id="50" presetID="22" presetClass="entr" presetSubtype="4"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down)">
                                      <p:cBhvr>
                                        <p:cTn id="52" dur="500"/>
                                        <p:tgtEl>
                                          <p:spTgt spid="29"/>
                                        </p:tgtEl>
                                      </p:cBhvr>
                                    </p:animEffect>
                                  </p:childTnLst>
                                </p:cTn>
                              </p:par>
                              <p:par>
                                <p:cTn id="53" presetID="22" presetClass="entr" presetSubtype="4"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down)">
                                      <p:cBhvr>
                                        <p:cTn id="55" dur="500"/>
                                        <p:tgtEl>
                                          <p:spTgt spid="30"/>
                                        </p:tgtEl>
                                      </p:cBhvr>
                                    </p:animEffect>
                                  </p:childTnLst>
                                </p:cTn>
                              </p:par>
                              <p:par>
                                <p:cTn id="56" presetID="22" presetClass="entr" presetSubtype="4" fill="hold"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wipe(down)">
                                      <p:cBhvr>
                                        <p:cTn id="58" dur="500"/>
                                        <p:tgtEl>
                                          <p:spTgt spid="31"/>
                                        </p:tgtEl>
                                      </p:cBhvr>
                                    </p:animEffect>
                                  </p:childTnLst>
                                </p:cTn>
                              </p:par>
                              <p:par>
                                <p:cTn id="59" presetID="22" presetClass="entr" presetSubtype="4" fill="hold"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wipe(down)">
                                      <p:cBhvr>
                                        <p:cTn id="61" dur="500"/>
                                        <p:tgtEl>
                                          <p:spTgt spid="32"/>
                                        </p:tgtEl>
                                      </p:cBhvr>
                                    </p:animEffect>
                                  </p:childTnLst>
                                </p:cTn>
                              </p:par>
                              <p:par>
                                <p:cTn id="62" presetID="22" presetClass="entr" presetSubtype="4" fill="hold"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wipe(down)">
                                      <p:cBhvr>
                                        <p:cTn id="64" dur="500"/>
                                        <p:tgtEl>
                                          <p:spTgt spid="33"/>
                                        </p:tgtEl>
                                      </p:cBhvr>
                                    </p:animEffect>
                                  </p:childTnLst>
                                </p:cTn>
                              </p:par>
                              <p:par>
                                <p:cTn id="65" presetID="22" presetClass="entr" presetSubtype="4" fill="hold"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wipe(down)">
                                      <p:cBhvr>
                                        <p:cTn id="67" dur="500"/>
                                        <p:tgtEl>
                                          <p:spTgt spid="34"/>
                                        </p:tgtEl>
                                      </p:cBhvr>
                                    </p:animEffect>
                                  </p:childTnLst>
                                </p:cTn>
                              </p:par>
                              <p:par>
                                <p:cTn id="68" presetID="22" presetClass="entr" presetSubtype="4" fill="hold" nodeType="with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wipe(down)">
                                      <p:cBhvr>
                                        <p:cTn id="70" dur="500"/>
                                        <p:tgtEl>
                                          <p:spTgt spid="35"/>
                                        </p:tgtEl>
                                      </p:cBhvr>
                                    </p:animEffect>
                                  </p:childTnLst>
                                </p:cTn>
                              </p:par>
                              <p:par>
                                <p:cTn id="71" presetID="22" presetClass="entr" presetSubtype="4" fill="hold"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wipe(down)">
                                      <p:cBhvr>
                                        <p:cTn id="73" dur="500"/>
                                        <p:tgtEl>
                                          <p:spTgt spid="38"/>
                                        </p:tgtEl>
                                      </p:cBhvr>
                                    </p:animEffect>
                                  </p:childTnLst>
                                </p:cTn>
                              </p:par>
                              <p:par>
                                <p:cTn id="74" presetID="22" presetClass="entr" presetSubtype="4" fill="hold" nodeType="with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wipe(down)">
                                      <p:cBhvr>
                                        <p:cTn id="7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002B9B2-853C-46E6-B9B1-B27A4686508F}"/>
              </a:ext>
            </a:extLst>
          </p:cNvPr>
          <p:cNvPicPr>
            <a:picLocks noChangeAspect="1"/>
          </p:cNvPicPr>
          <p:nvPr/>
        </p:nvPicPr>
        <p:blipFill rotWithShape="1">
          <a:blip r:embed="rId2" cstate="print">
            <a:alphaModFix amt="5000"/>
            <a:extLst>
              <a:ext uri="{28A0092B-C50C-407E-A947-70E740481C1C}">
                <a14:useLocalDpi xmlns:a14="http://schemas.microsoft.com/office/drawing/2010/main"/>
              </a:ext>
            </a:extLst>
          </a:blip>
          <a:srcRect/>
          <a:stretch/>
        </p:blipFill>
        <p:spPr>
          <a:xfrm>
            <a:off x="2599803" y="2421897"/>
            <a:ext cx="6992393" cy="2483230"/>
          </a:xfrm>
          <a:prstGeom prst="rect">
            <a:avLst/>
          </a:prstGeom>
        </p:spPr>
      </p:pic>
      <p:sp>
        <p:nvSpPr>
          <p:cNvPr id="3" name="Content Placeholder 2"/>
          <p:cNvSpPr>
            <a:spLocks noGrp="1"/>
          </p:cNvSpPr>
          <p:nvPr>
            <p:ph idx="1"/>
          </p:nvPr>
        </p:nvSpPr>
        <p:spPr>
          <a:xfrm>
            <a:off x="518161" y="2590800"/>
            <a:ext cx="5867400" cy="3575455"/>
          </a:xfrm>
        </p:spPr>
        <p:txBody>
          <a:bodyPr>
            <a:normAutofit/>
          </a:bodyPr>
          <a:lstStyle/>
          <a:p>
            <a:pPr marL="0" indent="0">
              <a:lnSpc>
                <a:spcPct val="90000"/>
              </a:lnSpc>
              <a:buNone/>
            </a:pPr>
            <a:r>
              <a:rPr lang="en-US" sz="2400" dirty="0">
                <a:latin typeface="Century Gothic" panose="020B0502020202020204" pitchFamily="34" charset="0"/>
                <a:cs typeface="Lantinghei SC Extralight"/>
              </a:rPr>
              <a:t>Once we have agreed on a price,</a:t>
            </a:r>
          </a:p>
          <a:p>
            <a:pPr marL="0" indent="0">
              <a:lnSpc>
                <a:spcPct val="90000"/>
              </a:lnSpc>
              <a:buNone/>
            </a:pPr>
            <a:r>
              <a:rPr lang="en-US" sz="2400" dirty="0">
                <a:latin typeface="Century Gothic" panose="020B0502020202020204" pitchFamily="34" charset="0"/>
                <a:cs typeface="Lantinghei SC Extralight"/>
              </a:rPr>
              <a:t>and have answered all your questions, We will have some paperwork to complete. Once the paperwork is done, we can have your Home on the Market in as little as 48 hours.</a:t>
            </a:r>
          </a:p>
          <a:p>
            <a:pPr marL="0" indent="0">
              <a:lnSpc>
                <a:spcPct val="90000"/>
              </a:lnSpc>
              <a:buNone/>
            </a:pPr>
            <a:endParaRPr lang="en-US" sz="2400" dirty="0">
              <a:latin typeface="Century Gothic" panose="020B0502020202020204" pitchFamily="34" charset="0"/>
              <a:cs typeface="Lantinghei SC Extralight"/>
            </a:endParaRPr>
          </a:p>
          <a:p>
            <a:pPr marL="0" indent="0">
              <a:lnSpc>
                <a:spcPct val="90000"/>
              </a:lnSpc>
              <a:buNone/>
            </a:pPr>
            <a:r>
              <a:rPr lang="en-US" sz="2400" dirty="0">
                <a:latin typeface="Century Gothic" panose="020B0502020202020204" pitchFamily="34" charset="0"/>
                <a:cs typeface="Lantinghei SC Demibold"/>
              </a:rPr>
              <a:t>We will be pleased to welcome you to </a:t>
            </a:r>
          </a:p>
          <a:p>
            <a:pPr marL="0" indent="0">
              <a:lnSpc>
                <a:spcPct val="90000"/>
              </a:lnSpc>
              <a:buNone/>
            </a:pPr>
            <a:r>
              <a:rPr lang="en-US" sz="2400" b="1" spc="300" dirty="0">
                <a:solidFill>
                  <a:srgbClr val="FF0000"/>
                </a:solidFill>
                <a:latin typeface="Century Gothic" panose="020B0502020202020204" pitchFamily="34" charset="0"/>
                <a:cs typeface="Avenir Next Demi Bold"/>
              </a:rPr>
              <a:t>SAVE </a:t>
            </a:r>
            <a:r>
              <a:rPr lang="en-US" sz="2400" b="1" spc="300" dirty="0">
                <a:solidFill>
                  <a:schemeClr val="accent1">
                    <a:lumMod val="50000"/>
                  </a:schemeClr>
                </a:solidFill>
                <a:latin typeface="Century Gothic" panose="020B0502020202020204" pitchFamily="34" charset="0"/>
                <a:cs typeface="Avenir Next Demi Bold"/>
              </a:rPr>
              <a:t>MAX</a:t>
            </a:r>
            <a:r>
              <a:rPr lang="en-US" sz="2400" b="1" spc="300" dirty="0">
                <a:solidFill>
                  <a:srgbClr val="FF0000"/>
                </a:solidFill>
                <a:latin typeface="Century Gothic" panose="020B0502020202020204" pitchFamily="34" charset="0"/>
                <a:cs typeface="Avenir Next Demi Bold"/>
              </a:rPr>
              <a:t> FAMILY!</a:t>
            </a:r>
          </a:p>
        </p:txBody>
      </p:sp>
      <p:pic>
        <p:nvPicPr>
          <p:cNvPr id="7" name="Picture 6" descr="iStock_000005125394Mediu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15200" y="0"/>
            <a:ext cx="4881139" cy="3946722"/>
          </a:xfrm>
          <a:prstGeom prst="rect">
            <a:avLst/>
          </a:prstGeom>
        </p:spPr>
      </p:pic>
      <p:sp>
        <p:nvSpPr>
          <p:cNvPr id="14" name="TextBox 13"/>
          <p:cNvSpPr txBox="1"/>
          <p:nvPr/>
        </p:nvSpPr>
        <p:spPr>
          <a:xfrm>
            <a:off x="485734" y="1796443"/>
            <a:ext cx="5867400" cy="584776"/>
          </a:xfrm>
          <a:prstGeom prst="rect">
            <a:avLst/>
          </a:prstGeom>
          <a:noFill/>
        </p:spPr>
        <p:txBody>
          <a:bodyPr wrap="square" rtlCol="0">
            <a:spAutoFit/>
          </a:bodyPr>
          <a:lstStyle/>
          <a:p>
            <a:r>
              <a:rPr lang="en-US" sz="3200" b="1" dirty="0">
                <a:solidFill>
                  <a:schemeClr val="accent1">
                    <a:lumMod val="50000"/>
                  </a:schemeClr>
                </a:solidFill>
                <a:latin typeface="Century Gothic" panose="020B0502020202020204" pitchFamily="34" charset="0"/>
                <a:cs typeface="Avenir Black"/>
              </a:rPr>
              <a:t>GETTING STARTED IS EASY!</a:t>
            </a:r>
          </a:p>
        </p:txBody>
      </p:sp>
      <p:sp>
        <p:nvSpPr>
          <p:cNvPr id="18" name="Rectangle 17">
            <a:extLst>
              <a:ext uri="{FF2B5EF4-FFF2-40B4-BE49-F238E27FC236}">
                <a16:creationId xmlns:a16="http://schemas.microsoft.com/office/drawing/2014/main" id="{741FDFB7-2077-4FCE-B31B-57B07B226A80}"/>
              </a:ext>
            </a:extLst>
          </p:cNvPr>
          <p:cNvSpPr/>
          <p:nvPr/>
        </p:nvSpPr>
        <p:spPr>
          <a:xfrm>
            <a:off x="561340" y="525149"/>
            <a:ext cx="4620260" cy="6858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2740BEC-C2E2-49C2-8B28-0E16ED396797}"/>
              </a:ext>
            </a:extLst>
          </p:cNvPr>
          <p:cNvSpPr txBox="1"/>
          <p:nvPr/>
        </p:nvSpPr>
        <p:spPr>
          <a:xfrm>
            <a:off x="638344" y="540620"/>
            <a:ext cx="4543256" cy="646331"/>
          </a:xfrm>
          <a:prstGeom prst="rect">
            <a:avLst/>
          </a:prstGeom>
          <a:noFill/>
        </p:spPr>
        <p:txBody>
          <a:bodyPr wrap="square" rtlCol="0">
            <a:spAutoFit/>
          </a:bodyPr>
          <a:lstStyle/>
          <a:p>
            <a:r>
              <a:rPr lang="en-US" sz="3600" b="1" dirty="0">
                <a:solidFill>
                  <a:schemeClr val="bg1"/>
                </a:solidFill>
                <a:latin typeface="Century Gothic" panose="020B0502020202020204" pitchFamily="34" charset="0"/>
                <a:cs typeface="Arial Black"/>
              </a:rPr>
              <a:t>GETTING STARTED</a:t>
            </a:r>
          </a:p>
        </p:txBody>
      </p:sp>
      <p:sp>
        <p:nvSpPr>
          <p:cNvPr id="17" name="Rectangle 16">
            <a:extLst>
              <a:ext uri="{FF2B5EF4-FFF2-40B4-BE49-F238E27FC236}">
                <a16:creationId xmlns:a16="http://schemas.microsoft.com/office/drawing/2014/main" id="{9E6451B6-050A-4BE4-A63B-6F9E3C1821F8}"/>
              </a:ext>
            </a:extLst>
          </p:cNvPr>
          <p:cNvSpPr/>
          <p:nvPr/>
        </p:nvSpPr>
        <p:spPr>
          <a:xfrm>
            <a:off x="0" y="525149"/>
            <a:ext cx="518160" cy="6858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93758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103A2EC-A244-42FA-80F5-9CB8067F5A48}"/>
              </a:ext>
            </a:extLst>
          </p:cNvPr>
          <p:cNvPicPr>
            <a:picLocks noChangeAspect="1"/>
          </p:cNvPicPr>
          <p:nvPr/>
        </p:nvPicPr>
        <p:blipFill rotWithShape="1">
          <a:blip r:embed="rId2" cstate="print">
            <a:alphaModFix amt="5000"/>
            <a:extLst>
              <a:ext uri="{28A0092B-C50C-407E-A947-70E740481C1C}">
                <a14:useLocalDpi xmlns:a14="http://schemas.microsoft.com/office/drawing/2010/main"/>
              </a:ext>
            </a:extLst>
          </a:blip>
          <a:srcRect/>
          <a:stretch/>
        </p:blipFill>
        <p:spPr>
          <a:xfrm>
            <a:off x="4787229" y="3733800"/>
            <a:ext cx="6992393" cy="2483230"/>
          </a:xfrm>
          <a:prstGeom prst="rect">
            <a:avLst/>
          </a:prstGeom>
        </p:spPr>
      </p:pic>
      <p:graphicFrame>
        <p:nvGraphicFramePr>
          <p:cNvPr id="2054" name="Content Placeholder 7">
            <a:extLst>
              <a:ext uri="{FF2B5EF4-FFF2-40B4-BE49-F238E27FC236}">
                <a16:creationId xmlns:a16="http://schemas.microsoft.com/office/drawing/2014/main" id="{B02E642D-B0AF-41B6-70CF-D196EE966939}"/>
              </a:ext>
            </a:extLst>
          </p:cNvPr>
          <p:cNvGraphicFramePr>
            <a:graphicFrameLocks noGrp="1"/>
          </p:cNvGraphicFramePr>
          <p:nvPr>
            <p:ph idx="1"/>
            <p:extLst>
              <p:ext uri="{D42A27DB-BD31-4B8C-83A1-F6EECF244321}">
                <p14:modId xmlns:p14="http://schemas.microsoft.com/office/powerpoint/2010/main" val="1596620743"/>
              </p:ext>
            </p:extLst>
          </p:nvPr>
        </p:nvGraphicFramePr>
        <p:xfrm>
          <a:off x="4838698" y="1600200"/>
          <a:ext cx="6705601" cy="383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728032" y="5541632"/>
            <a:ext cx="3591339" cy="923330"/>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400" b="1" spc="300" dirty="0">
                <a:latin typeface="Century Gothic" panose="020B0502020202020204" pitchFamily="34" charset="0"/>
                <a:cs typeface="Avenir Black"/>
              </a:rPr>
              <a:t>RAMAN DUA</a:t>
            </a:r>
          </a:p>
          <a:p>
            <a:pPr algn="ctr"/>
            <a:r>
              <a:rPr lang="en-US" sz="2000" b="1" spc="300" dirty="0">
                <a:solidFill>
                  <a:srgbClr val="7E1518"/>
                </a:solidFill>
                <a:latin typeface="Century Gothic" panose="020B0502020202020204" pitchFamily="34" charset="0"/>
                <a:cs typeface="Calibri"/>
              </a:rPr>
              <a:t>BROKER OF RECORD</a:t>
            </a:r>
          </a:p>
        </p:txBody>
      </p:sp>
      <p:sp>
        <p:nvSpPr>
          <p:cNvPr id="14" name="Rectangle 13">
            <a:extLst>
              <a:ext uri="{FF2B5EF4-FFF2-40B4-BE49-F238E27FC236}">
                <a16:creationId xmlns:a16="http://schemas.microsoft.com/office/drawing/2014/main" id="{290FA3F1-CAD6-417C-88FC-E84F3390D616}"/>
              </a:ext>
            </a:extLst>
          </p:cNvPr>
          <p:cNvSpPr/>
          <p:nvPr/>
        </p:nvSpPr>
        <p:spPr>
          <a:xfrm>
            <a:off x="4804295" y="608071"/>
            <a:ext cx="6740004" cy="6858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t>Thank You!</a:t>
            </a:r>
          </a:p>
        </p:txBody>
      </p:sp>
      <p:sp>
        <p:nvSpPr>
          <p:cNvPr id="15" name="TextBox 14">
            <a:extLst>
              <a:ext uri="{FF2B5EF4-FFF2-40B4-BE49-F238E27FC236}">
                <a16:creationId xmlns:a16="http://schemas.microsoft.com/office/drawing/2014/main" id="{8B488F4F-4391-4802-8C01-A1ECE7D7EA97}"/>
              </a:ext>
            </a:extLst>
          </p:cNvPr>
          <p:cNvSpPr txBox="1"/>
          <p:nvPr/>
        </p:nvSpPr>
        <p:spPr>
          <a:xfrm>
            <a:off x="738331" y="304640"/>
            <a:ext cx="3581040" cy="646331"/>
          </a:xfrm>
          <a:prstGeom prst="rect">
            <a:avLst/>
          </a:prstGeom>
          <a:noFill/>
        </p:spPr>
        <p:txBody>
          <a:bodyPr wrap="square" rtlCol="0">
            <a:spAutoFit/>
          </a:bodyPr>
          <a:lstStyle/>
          <a:p>
            <a:r>
              <a:rPr lang="en-US" sz="3600" b="1" dirty="0">
                <a:solidFill>
                  <a:schemeClr val="bg1"/>
                </a:solidFill>
                <a:latin typeface="Century Gothic" panose="020B0502020202020204" pitchFamily="34" charset="0"/>
                <a:cs typeface="Arial Black"/>
              </a:rPr>
              <a:t>Thank You!</a:t>
            </a:r>
          </a:p>
        </p:txBody>
      </p:sp>
      <p:sp>
        <p:nvSpPr>
          <p:cNvPr id="13" name="Rectangle 12">
            <a:extLst>
              <a:ext uri="{FF2B5EF4-FFF2-40B4-BE49-F238E27FC236}">
                <a16:creationId xmlns:a16="http://schemas.microsoft.com/office/drawing/2014/main" id="{86ECBF0F-7636-4AF8-898B-0DBC99440239}"/>
              </a:ext>
            </a:extLst>
          </p:cNvPr>
          <p:cNvSpPr/>
          <p:nvPr/>
        </p:nvSpPr>
        <p:spPr>
          <a:xfrm>
            <a:off x="-1" y="289169"/>
            <a:ext cx="537413" cy="6858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50" name="Picture 2" descr="Raman Dua - Save Max Real Estate | LinkedIn">
            <a:extLst>
              <a:ext uri="{FF2B5EF4-FFF2-40B4-BE49-F238E27FC236}">
                <a16:creationId xmlns:a16="http://schemas.microsoft.com/office/drawing/2014/main" id="{32906CC8-6292-BA81-68D7-28DF2437F94E}"/>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37971" y="1621105"/>
            <a:ext cx="358140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erson in a suit and tie&#10;&#10;Description automatically generated">
            <a:extLst>
              <a:ext uri="{FF2B5EF4-FFF2-40B4-BE49-F238E27FC236}">
                <a16:creationId xmlns:a16="http://schemas.microsoft.com/office/drawing/2014/main" id="{56B7E10E-D799-191E-679D-2403BD4536E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6485" y="0"/>
            <a:ext cx="4813713" cy="6870732"/>
          </a:xfrm>
          <a:prstGeom prst="rect">
            <a:avLst/>
          </a:prstGeom>
        </p:spPr>
      </p:pic>
    </p:spTree>
    <p:extLst>
      <p:ext uri="{BB962C8B-B14F-4D97-AF65-F5344CB8AC3E}">
        <p14:creationId xmlns:p14="http://schemas.microsoft.com/office/powerpoint/2010/main" val="22398796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A large white building&#10;&#10;Description automatically generated">
            <a:extLst>
              <a:ext uri="{FF2B5EF4-FFF2-40B4-BE49-F238E27FC236}">
                <a16:creationId xmlns:a16="http://schemas.microsoft.com/office/drawing/2014/main" id="{D9592E82-E534-4816-81DE-9213C3365F6E}"/>
              </a:ext>
            </a:extLst>
          </p:cNvPr>
          <p:cNvPicPr>
            <a:picLocks noChangeAspect="1"/>
          </p:cNvPicPr>
          <p:nvPr/>
        </p:nvPicPr>
        <p:blipFill rotWithShape="1">
          <a:blip r:embed="rId2" cstate="print">
            <a:alphaModFix amt="20000"/>
            <a:extLst>
              <a:ext uri="{28A0092B-C50C-407E-A947-70E740481C1C}">
                <a14:useLocalDpi xmlns:a14="http://schemas.microsoft.com/office/drawing/2010/main"/>
              </a:ext>
            </a:extLst>
          </a:blip>
          <a:srcRect/>
          <a:stretch/>
        </p:blipFill>
        <p:spPr>
          <a:xfrm>
            <a:off x="1" y="1"/>
            <a:ext cx="7772399" cy="6857999"/>
          </a:xfrm>
          <a:prstGeom prst="rect">
            <a:avLst/>
          </a:prstGeom>
        </p:spPr>
      </p:pic>
      <p:sp>
        <p:nvSpPr>
          <p:cNvPr id="3" name="Rectangle 2">
            <a:extLst>
              <a:ext uri="{FF2B5EF4-FFF2-40B4-BE49-F238E27FC236}">
                <a16:creationId xmlns:a16="http://schemas.microsoft.com/office/drawing/2014/main" id="{E209865E-FFD7-5E59-D9BE-949672443BF1}"/>
              </a:ext>
            </a:extLst>
          </p:cNvPr>
          <p:cNvSpPr/>
          <p:nvPr/>
        </p:nvSpPr>
        <p:spPr>
          <a:xfrm>
            <a:off x="6019801" y="0"/>
            <a:ext cx="60198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 name="Rectangle 1">
            <a:extLst>
              <a:ext uri="{FF2B5EF4-FFF2-40B4-BE49-F238E27FC236}">
                <a16:creationId xmlns:a16="http://schemas.microsoft.com/office/drawing/2014/main" id="{1BE9776C-284C-E947-8C14-E21EB699420D}"/>
              </a:ext>
            </a:extLst>
          </p:cNvPr>
          <p:cNvSpPr/>
          <p:nvPr/>
        </p:nvSpPr>
        <p:spPr>
          <a:xfrm>
            <a:off x="6629400" y="228600"/>
            <a:ext cx="4890240" cy="6263253"/>
          </a:xfrm>
          <a:prstGeom prst="rect">
            <a:avLst/>
          </a:prstGeom>
        </p:spPr>
        <p:txBody>
          <a:bodyPr wrap="square" lIns="91440" tIns="45720" rIns="91440" bIns="45720" anchor="t">
            <a:spAutoFit/>
          </a:bodyPr>
          <a:lstStyle/>
          <a:p>
            <a:pPr algn="ctr"/>
            <a:r>
              <a:rPr lang="en-CA" sz="3200" b="1" dirty="0">
                <a:solidFill>
                  <a:schemeClr val="accent2"/>
                </a:solidFill>
                <a:latin typeface="Century Gothic"/>
                <a:ea typeface="ＭＳ Ｐゴシック"/>
              </a:rPr>
              <a:t>80+ Franchise Locations</a:t>
            </a:r>
          </a:p>
          <a:p>
            <a:pPr algn="ctr"/>
            <a:r>
              <a:rPr lang="en-CA" sz="3200" b="1" dirty="0">
                <a:solidFill>
                  <a:schemeClr val="tx1">
                    <a:lumMod val="95000"/>
                    <a:lumOff val="5000"/>
                  </a:schemeClr>
                </a:solidFill>
                <a:latin typeface="Century Gothic"/>
                <a:ea typeface="ＭＳ Ｐゴシック"/>
              </a:rPr>
              <a:t>Across Canada, India</a:t>
            </a:r>
          </a:p>
          <a:p>
            <a:pPr algn="ctr"/>
            <a:r>
              <a:rPr lang="en-CA" sz="3200" b="1" dirty="0">
                <a:solidFill>
                  <a:schemeClr val="tx1">
                    <a:lumMod val="95000"/>
                    <a:lumOff val="5000"/>
                  </a:schemeClr>
                </a:solidFill>
                <a:latin typeface="Century Gothic"/>
                <a:ea typeface="ＭＳ Ｐゴシック"/>
              </a:rPr>
              <a:t>&amp; UAE</a:t>
            </a:r>
          </a:p>
          <a:p>
            <a:pPr algn="ctr"/>
            <a:endParaRPr lang="en-CA" sz="2800" b="1" dirty="0">
              <a:solidFill>
                <a:srgbClr val="000000"/>
              </a:solidFill>
              <a:latin typeface="Century Gothic" panose="020B0502020202020204" pitchFamily="34" charset="0"/>
            </a:endParaRPr>
          </a:p>
          <a:p>
            <a:pPr algn="ctr"/>
            <a:r>
              <a:rPr lang="en-CA" sz="2800" b="1" dirty="0">
                <a:solidFill>
                  <a:schemeClr val="accent2"/>
                </a:solidFill>
                <a:latin typeface="Century Gothic"/>
                <a:ea typeface="ＭＳ Ｐゴシック"/>
              </a:rPr>
              <a:t>Canada</a:t>
            </a:r>
            <a:r>
              <a:rPr lang="en-CA" sz="2800" b="1" dirty="0">
                <a:solidFill>
                  <a:srgbClr val="FF0000"/>
                </a:solidFill>
                <a:latin typeface="Century Gothic"/>
                <a:ea typeface="ＭＳ Ｐゴシック"/>
              </a:rPr>
              <a:t> </a:t>
            </a:r>
            <a:br>
              <a:rPr lang="en-CA" sz="2800" b="1" dirty="0">
                <a:solidFill>
                  <a:srgbClr val="FF0000"/>
                </a:solidFill>
                <a:latin typeface="Century Gothic"/>
                <a:ea typeface="ＭＳ Ｐゴシック"/>
              </a:rPr>
            </a:br>
            <a:r>
              <a:rPr lang="en-CA" sz="1200" b="1" i="1" cap="all" dirty="0">
                <a:solidFill>
                  <a:schemeClr val="tx1">
                    <a:lumMod val="95000"/>
                    <a:lumOff val="5000"/>
                  </a:schemeClr>
                </a:solidFill>
                <a:effectLst/>
                <a:latin typeface="YAD1aU3sLnI 0"/>
              </a:rPr>
              <a:t>MISSISSAUGA | BRAMPTON | TORONTO | WINDSOR | MARKHAM | GEORGETOWN | CALEDON | GUELPH | OAKVILLE |</a:t>
            </a:r>
            <a:endParaRPr lang="en-CA" sz="1200" cap="all" dirty="0">
              <a:solidFill>
                <a:schemeClr val="tx1">
                  <a:lumMod val="95000"/>
                  <a:lumOff val="5000"/>
                </a:schemeClr>
              </a:solidFill>
              <a:effectLst/>
              <a:latin typeface="YAD1aU3sLnI 0"/>
            </a:endParaRPr>
          </a:p>
          <a:p>
            <a:pPr algn="ctr"/>
            <a:r>
              <a:rPr lang="en-CA" sz="1200" b="1" i="1" cap="all" dirty="0">
                <a:solidFill>
                  <a:schemeClr val="tx1">
                    <a:lumMod val="95000"/>
                    <a:lumOff val="5000"/>
                  </a:schemeClr>
                </a:solidFill>
                <a:effectLst/>
                <a:latin typeface="YAD1aU3sLnI 0"/>
              </a:rPr>
              <a:t>WOODBRIDGE | KITCHENER | WATERLOO | BURLINGTON | ETOBICOKE | BARRIE | CALGARY | EDMONTON | SURREY</a:t>
            </a:r>
            <a:endParaRPr lang="en-CA" sz="1200" cap="all" dirty="0">
              <a:solidFill>
                <a:schemeClr val="tx1">
                  <a:lumMod val="95000"/>
                  <a:lumOff val="5000"/>
                </a:schemeClr>
              </a:solidFill>
              <a:effectLst/>
              <a:latin typeface="YAD1aU3sLnI 0"/>
            </a:endParaRPr>
          </a:p>
          <a:p>
            <a:pPr algn="ctr"/>
            <a:r>
              <a:rPr lang="en-CA" sz="1200" b="1" i="1" dirty="0">
                <a:solidFill>
                  <a:schemeClr val="tx1">
                    <a:lumMod val="95000"/>
                    <a:lumOff val="5000"/>
                  </a:schemeClr>
                </a:solidFill>
                <a:effectLst/>
                <a:latin typeface="YAD1aU3sLnI 0"/>
              </a:rPr>
              <a:t>WINNIPEG | MILTON | LONDON</a:t>
            </a:r>
            <a:br>
              <a:rPr lang="en-CA" sz="1200" b="1" i="1" dirty="0">
                <a:solidFill>
                  <a:schemeClr val="bg1"/>
                </a:solidFill>
                <a:effectLst/>
                <a:latin typeface="YAD1aU3sLnI 0"/>
              </a:rPr>
            </a:br>
            <a:br>
              <a:rPr lang="en-CA" sz="1200" b="1" i="1" dirty="0">
                <a:solidFill>
                  <a:schemeClr val="bg1"/>
                </a:solidFill>
                <a:effectLst/>
                <a:latin typeface="YAD1aU3sLnI 0"/>
              </a:rPr>
            </a:br>
            <a:r>
              <a:rPr lang="en-CA" sz="2800" b="1" dirty="0">
                <a:solidFill>
                  <a:schemeClr val="accent2"/>
                </a:solidFill>
                <a:latin typeface="Century Gothic"/>
                <a:ea typeface="ＭＳ Ｐゴシック"/>
              </a:rPr>
              <a:t>Middle East</a:t>
            </a:r>
            <a:br>
              <a:rPr lang="en-CA" sz="2800" b="1" dirty="0">
                <a:solidFill>
                  <a:srgbClr val="FF0000"/>
                </a:solidFill>
                <a:latin typeface="Century Gothic"/>
                <a:ea typeface="ＭＳ Ｐゴシック"/>
              </a:rPr>
            </a:br>
            <a:r>
              <a:rPr lang="en-CA" sz="1100" b="1" i="1" dirty="0">
                <a:solidFill>
                  <a:schemeClr val="tx1">
                    <a:lumMod val="95000"/>
                    <a:lumOff val="5000"/>
                  </a:schemeClr>
                </a:solidFill>
                <a:effectLst/>
              </a:rPr>
              <a:t>DUBAI | UAE</a:t>
            </a:r>
          </a:p>
          <a:p>
            <a:pPr algn="ctr"/>
            <a:endParaRPr lang="en-CA" sz="1100" b="1" i="1" dirty="0">
              <a:solidFill>
                <a:schemeClr val="bg1"/>
              </a:solidFill>
              <a:latin typeface="Century Gothic" panose="020B0502020202020204" pitchFamily="34" charset="0"/>
            </a:endParaRPr>
          </a:p>
          <a:p>
            <a:pPr algn="ctr"/>
            <a:r>
              <a:rPr lang="en-CA" sz="2800" b="1" dirty="0">
                <a:solidFill>
                  <a:schemeClr val="accent2"/>
                </a:solidFill>
                <a:effectLst/>
              </a:rPr>
              <a:t>India</a:t>
            </a:r>
            <a:br>
              <a:rPr lang="en-CA" sz="2800" b="1" dirty="0">
                <a:solidFill>
                  <a:srgbClr val="FF0000"/>
                </a:solidFill>
                <a:effectLst/>
              </a:rPr>
            </a:br>
            <a:r>
              <a:rPr lang="en-CA" sz="1200" b="1" i="1" dirty="0">
                <a:solidFill>
                  <a:schemeClr val="tx1">
                    <a:lumMod val="95000"/>
                    <a:lumOff val="5000"/>
                  </a:schemeClr>
                </a:solidFill>
                <a:effectLst/>
                <a:latin typeface="YAD1aU3sLnI 0"/>
              </a:rPr>
              <a:t>NEW DELHI | NOIDA | GHAZIABAD</a:t>
            </a:r>
            <a:endParaRPr lang="en-CA" sz="1200" dirty="0">
              <a:solidFill>
                <a:schemeClr val="tx1">
                  <a:lumMod val="95000"/>
                  <a:lumOff val="5000"/>
                </a:schemeClr>
              </a:solidFill>
              <a:effectLst/>
              <a:latin typeface="YAD1aU3sLnI 0"/>
            </a:endParaRPr>
          </a:p>
          <a:p>
            <a:pPr algn="ctr"/>
            <a:r>
              <a:rPr lang="en-CA" sz="1200" b="1" i="1" dirty="0">
                <a:solidFill>
                  <a:schemeClr val="tx1">
                    <a:lumMod val="95000"/>
                    <a:lumOff val="5000"/>
                  </a:schemeClr>
                </a:solidFill>
                <a:effectLst/>
                <a:latin typeface="YAD1aU3sLnI 0"/>
              </a:rPr>
              <a:t>GURUGRAM | MOHALI | JALANDHAR</a:t>
            </a:r>
            <a:endParaRPr lang="en-CA" sz="1200" dirty="0">
              <a:solidFill>
                <a:schemeClr val="tx1">
                  <a:lumMod val="95000"/>
                  <a:lumOff val="5000"/>
                </a:schemeClr>
              </a:solidFill>
              <a:effectLst/>
              <a:latin typeface="YAD1aU3sLnI 0"/>
            </a:endParaRPr>
          </a:p>
          <a:p>
            <a:pPr algn="ctr"/>
            <a:r>
              <a:rPr lang="en-CA" sz="1200" b="1" i="1" dirty="0">
                <a:solidFill>
                  <a:schemeClr val="tx1">
                    <a:lumMod val="95000"/>
                    <a:lumOff val="5000"/>
                  </a:schemeClr>
                </a:solidFill>
                <a:effectLst/>
                <a:latin typeface="YAD1aU3sLnI 0"/>
              </a:rPr>
              <a:t>AMBALA | HYDERABAD | BANGALORE</a:t>
            </a:r>
            <a:endParaRPr lang="en-CA" sz="1200" dirty="0">
              <a:solidFill>
                <a:schemeClr val="tx1">
                  <a:lumMod val="95000"/>
                  <a:lumOff val="5000"/>
                </a:schemeClr>
              </a:solidFill>
              <a:effectLst/>
              <a:latin typeface="YAD1aU3sLnI 0"/>
            </a:endParaRPr>
          </a:p>
          <a:p>
            <a:pPr algn="ctr"/>
            <a:r>
              <a:rPr lang="en-CA" sz="1200" b="1" i="1" dirty="0">
                <a:solidFill>
                  <a:schemeClr val="tx1">
                    <a:lumMod val="95000"/>
                    <a:lumOff val="5000"/>
                  </a:schemeClr>
                </a:solidFill>
                <a:effectLst/>
                <a:latin typeface="YAD1aU3sLnI 0"/>
              </a:rPr>
              <a:t>NAGPUR | AHMEDABAD</a:t>
            </a:r>
          </a:p>
          <a:p>
            <a:pPr algn="ctr"/>
            <a:endParaRPr lang="en-CA" sz="1200" b="1" i="1" dirty="0">
              <a:solidFill>
                <a:schemeClr val="bg1"/>
              </a:solidFill>
              <a:latin typeface="YAD1aU3sLnI 0"/>
            </a:endParaRPr>
          </a:p>
          <a:p>
            <a:pPr algn="ctr"/>
            <a:r>
              <a:rPr lang="en-CA" sz="2800" b="1" i="1" dirty="0">
                <a:solidFill>
                  <a:schemeClr val="accent2"/>
                </a:solidFill>
                <a:effectLst/>
              </a:rPr>
              <a:t>Coming Soon</a:t>
            </a:r>
          </a:p>
          <a:p>
            <a:pPr algn="ctr"/>
            <a:r>
              <a:rPr lang="en-CA" sz="1100" b="1" i="1" dirty="0">
                <a:solidFill>
                  <a:schemeClr val="tx1">
                    <a:lumMod val="95000"/>
                    <a:lumOff val="5000"/>
                  </a:schemeClr>
                </a:solidFill>
                <a:effectLst/>
                <a:latin typeface="YAD1aU3sLnI 0"/>
              </a:rPr>
              <a:t>OTTAWA</a:t>
            </a:r>
            <a:endParaRPr lang="en-CA" sz="1200" dirty="0">
              <a:solidFill>
                <a:schemeClr val="tx1">
                  <a:lumMod val="95000"/>
                  <a:lumOff val="5000"/>
                </a:schemeClr>
              </a:solidFill>
              <a:effectLst/>
              <a:latin typeface="YAD1aU3sLnI 0"/>
            </a:endParaRPr>
          </a:p>
        </p:txBody>
      </p:sp>
      <p:sp>
        <p:nvSpPr>
          <p:cNvPr id="6" name="TextBox 5"/>
          <p:cNvSpPr txBox="1"/>
          <p:nvPr/>
        </p:nvSpPr>
        <p:spPr>
          <a:xfrm>
            <a:off x="817218" y="4495800"/>
            <a:ext cx="5216565" cy="144655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dirty="0">
                <a:solidFill>
                  <a:srgbClr val="7E1518"/>
                </a:solidFill>
                <a:latin typeface="Century Gothic" panose="020B0502020202020204" pitchFamily="34" charset="0"/>
                <a:cs typeface="Arial Black"/>
              </a:rPr>
              <a:t>CORPORATE OFFICE: </a:t>
            </a:r>
            <a:endParaRPr lang="en-US" sz="4000" b="1" dirty="0">
              <a:solidFill>
                <a:srgbClr val="7E1518"/>
              </a:solidFill>
              <a:latin typeface="Century Gothic" panose="020B0502020202020204" pitchFamily="34" charset="0"/>
              <a:cs typeface="Arial Black"/>
            </a:endParaRPr>
          </a:p>
          <a:p>
            <a:r>
              <a:rPr lang="en-US" sz="2800" b="1" dirty="0">
                <a:solidFill>
                  <a:schemeClr val="tx1"/>
                </a:solidFill>
                <a:latin typeface="Century Gothic" panose="020B0502020202020204" pitchFamily="34" charset="0"/>
                <a:cs typeface="Arial Black"/>
              </a:rPr>
              <a:t>305-1550 Enterprise Rd,</a:t>
            </a:r>
          </a:p>
          <a:p>
            <a:r>
              <a:rPr lang="en-US" sz="2800" b="1" dirty="0">
                <a:solidFill>
                  <a:schemeClr val="tx1"/>
                </a:solidFill>
                <a:latin typeface="Century Gothic" panose="020B0502020202020204" pitchFamily="34" charset="0"/>
                <a:cs typeface="Arial Black"/>
              </a:rPr>
              <a:t>Mississauga ON</a:t>
            </a:r>
          </a:p>
        </p:txBody>
      </p:sp>
      <p:sp>
        <p:nvSpPr>
          <p:cNvPr id="4" name="Rectangle 3">
            <a:extLst>
              <a:ext uri="{FF2B5EF4-FFF2-40B4-BE49-F238E27FC236}">
                <a16:creationId xmlns:a16="http://schemas.microsoft.com/office/drawing/2014/main" id="{B1ECC3F5-E2D8-58AC-A6F7-73F71530A100}"/>
              </a:ext>
            </a:extLst>
          </p:cNvPr>
          <p:cNvSpPr/>
          <p:nvPr/>
        </p:nvSpPr>
        <p:spPr>
          <a:xfrm>
            <a:off x="254785" y="6400800"/>
            <a:ext cx="11682429" cy="4572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E1518"/>
              </a:solidFill>
            </a:endParaRPr>
          </a:p>
        </p:txBody>
      </p:sp>
      <p:sp>
        <p:nvSpPr>
          <p:cNvPr id="5" name="Title 1">
            <a:extLst>
              <a:ext uri="{FF2B5EF4-FFF2-40B4-BE49-F238E27FC236}">
                <a16:creationId xmlns:a16="http://schemas.microsoft.com/office/drawing/2014/main" id="{4FA99ABF-E748-FB0A-075C-3BCD1D2AA9A7}"/>
              </a:ext>
            </a:extLst>
          </p:cNvPr>
          <p:cNvSpPr txBox="1">
            <a:spLocks/>
          </p:cNvSpPr>
          <p:nvPr/>
        </p:nvSpPr>
        <p:spPr>
          <a:xfrm>
            <a:off x="838200" y="457200"/>
            <a:ext cx="4648200" cy="1600200"/>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6000" b="1" dirty="0">
                <a:solidFill>
                  <a:srgbClr val="7E1518"/>
                </a:solidFill>
                <a:latin typeface="Montserrat Black" panose="00000A00000000000000" pitchFamily="50" charset="0"/>
                <a:cs typeface="Avenir Black"/>
              </a:rPr>
              <a:t>ABOUT</a:t>
            </a:r>
          </a:p>
          <a:p>
            <a:pPr algn="l" fontAlgn="auto">
              <a:spcAft>
                <a:spcPts val="0"/>
              </a:spcAft>
            </a:pPr>
            <a:r>
              <a:rPr lang="en-US" sz="6000" b="1" dirty="0">
                <a:solidFill>
                  <a:srgbClr val="7E1518"/>
                </a:solidFill>
                <a:latin typeface="Montserrat Black" panose="00000A00000000000000" pitchFamily="50" charset="0"/>
                <a:cs typeface="Avenir Black"/>
              </a:rPr>
              <a:t>SAVE MAX</a:t>
            </a:r>
          </a:p>
        </p:txBody>
      </p:sp>
    </p:spTree>
    <p:extLst>
      <p:ext uri="{BB962C8B-B14F-4D97-AF65-F5344CB8AC3E}">
        <p14:creationId xmlns:p14="http://schemas.microsoft.com/office/powerpoint/2010/main" val="3285609272"/>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44752A4-437C-4AAF-9C7C-E93EEE0F7A27}"/>
              </a:ext>
            </a:extLst>
          </p:cNvPr>
          <p:cNvSpPr>
            <a:spLocks noGrp="1"/>
          </p:cNvSpPr>
          <p:nvPr>
            <p:ph type="ftr" sz="quarter" idx="11"/>
          </p:nvPr>
        </p:nvSpPr>
        <p:spPr/>
        <p:txBody>
          <a:bodyPr/>
          <a:lstStyle/>
          <a:p>
            <a:r>
              <a:rPr lang="en-US"/>
              <a:t>"OUT IN FRONT" with Experience and Dedication</a:t>
            </a:r>
          </a:p>
        </p:txBody>
      </p:sp>
      <p:pic>
        <p:nvPicPr>
          <p:cNvPr id="5" name="Picture 4" descr="A building with a sign in front of it&#10;&#10;Description automatically generated">
            <a:extLst>
              <a:ext uri="{FF2B5EF4-FFF2-40B4-BE49-F238E27FC236}">
                <a16:creationId xmlns:a16="http://schemas.microsoft.com/office/drawing/2014/main" id="{A725DA10-621F-8CA4-4E6E-92F51E18098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900" y="-1219200"/>
            <a:ext cx="12284076" cy="8077200"/>
          </a:xfrm>
          <a:prstGeom prst="rect">
            <a:avLst/>
          </a:prstGeom>
        </p:spPr>
      </p:pic>
      <p:pic>
        <p:nvPicPr>
          <p:cNvPr id="8" name="Picture 7" descr="A black shield with gold text and red ribbon&#10;&#10;Description automatically generated">
            <a:extLst>
              <a:ext uri="{FF2B5EF4-FFF2-40B4-BE49-F238E27FC236}">
                <a16:creationId xmlns:a16="http://schemas.microsoft.com/office/drawing/2014/main" id="{A196788F-F284-5ED5-5027-044D903E672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20200" y="152400"/>
            <a:ext cx="2504525" cy="2172902"/>
          </a:xfrm>
          <a:prstGeom prst="rect">
            <a:avLst/>
          </a:prstGeom>
        </p:spPr>
      </p:pic>
    </p:spTree>
    <p:extLst>
      <p:ext uri="{BB962C8B-B14F-4D97-AF65-F5344CB8AC3E}">
        <p14:creationId xmlns:p14="http://schemas.microsoft.com/office/powerpoint/2010/main" val="296184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1913D-6ACC-C226-1245-39D48A24BFCA}"/>
            </a:ext>
          </a:extLst>
        </p:cNvPr>
        <p:cNvGrpSpPr/>
        <p:nvPr/>
      </p:nvGrpSpPr>
      <p:grpSpPr>
        <a:xfrm>
          <a:off x="0" y="0"/>
          <a:ext cx="0" cy="0"/>
          <a:chOff x="0" y="0"/>
          <a:chExt cx="0" cy="0"/>
        </a:xfrm>
      </p:grpSpPr>
      <p:pic>
        <p:nvPicPr>
          <p:cNvPr id="6" name="Content Placeholder 5" descr="A picture containing website&#10;&#10;Description automatically generated">
            <a:extLst>
              <a:ext uri="{FF2B5EF4-FFF2-40B4-BE49-F238E27FC236}">
                <a16:creationId xmlns:a16="http://schemas.microsoft.com/office/drawing/2014/main" id="{1897EF3C-5E0A-0E04-9B7F-655A6CFF5EE7}"/>
              </a:ext>
            </a:extLst>
          </p:cNvPr>
          <p:cNvPicPr>
            <a:picLocks noGrp="1" noChangeAspect="1"/>
          </p:cNvPicPr>
          <p:nvPr>
            <p:ph idx="1"/>
          </p:nvPr>
        </p:nvPicPr>
        <p:blipFill>
          <a:blip r:embed="rId2"/>
          <a:stretch>
            <a:fillRect/>
          </a:stretch>
        </p:blipFill>
        <p:spPr>
          <a:xfrm>
            <a:off x="-1" y="0"/>
            <a:ext cx="12192001" cy="6858000"/>
          </a:xfrm>
        </p:spPr>
      </p:pic>
    </p:spTree>
    <p:extLst>
      <p:ext uri="{BB962C8B-B14F-4D97-AF65-F5344CB8AC3E}">
        <p14:creationId xmlns:p14="http://schemas.microsoft.com/office/powerpoint/2010/main" val="2083720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048007" y="500543"/>
            <a:ext cx="5562600" cy="3016210"/>
          </a:xfrm>
          <a:prstGeom prst="rect">
            <a:avLst/>
          </a:prstGeom>
          <a:noFill/>
        </p:spPr>
        <p:txBody>
          <a:bodyPr wrap="square" lIns="91440" tIns="45720" rIns="91440" bIns="45720" rtlCol="0" anchor="t">
            <a:spAutoFit/>
          </a:bodyPr>
          <a:lstStyle/>
          <a:p>
            <a:pPr marL="285750" indent="-285750">
              <a:buFont typeface="Wingdings" charset="2"/>
              <a:buChar char="§"/>
            </a:pPr>
            <a:r>
              <a:rPr lang="en-US" sz="1900" dirty="0">
                <a:latin typeface="Century Gothic" panose="020B0502020202020204" pitchFamily="34" charset="0"/>
                <a:cs typeface="Arial"/>
              </a:rPr>
              <a:t>Established in 2010, Save Max is one of the </a:t>
            </a:r>
            <a:r>
              <a:rPr lang="en-US" sz="1900" b="1" dirty="0">
                <a:latin typeface="Century Gothic" panose="020B0502020202020204" pitchFamily="34" charset="0"/>
                <a:cs typeface="Arial"/>
              </a:rPr>
              <a:t>Fastest Growing Companies</a:t>
            </a:r>
            <a:r>
              <a:rPr lang="en-US" sz="1900" dirty="0">
                <a:latin typeface="Century Gothic" panose="020B0502020202020204" pitchFamily="34" charset="0"/>
                <a:cs typeface="Arial"/>
              </a:rPr>
              <a:t> in GTA. </a:t>
            </a:r>
          </a:p>
          <a:p>
            <a:pPr marL="285750" indent="-285750">
              <a:buFont typeface="Wingdings" charset="2"/>
              <a:buChar char="§"/>
            </a:pPr>
            <a:endParaRPr lang="en-US" sz="1900" dirty="0">
              <a:latin typeface="Century Gothic" panose="020B0502020202020204" pitchFamily="34" charset="0"/>
              <a:cs typeface="Arial"/>
            </a:endParaRPr>
          </a:p>
          <a:p>
            <a:pPr marL="285750" indent="-285750">
              <a:buFont typeface="Wingdings" charset="2"/>
              <a:buChar char="§"/>
            </a:pPr>
            <a:r>
              <a:rPr lang="en-US" sz="1900" dirty="0">
                <a:latin typeface="Century Gothic"/>
                <a:ea typeface="ＭＳ Ｐゴシック"/>
                <a:cs typeface="Arial"/>
              </a:rPr>
              <a:t>Sold over </a:t>
            </a:r>
            <a:r>
              <a:rPr lang="en-US" sz="1900" baseline="30000" dirty="0">
                <a:latin typeface="Century Gothic"/>
                <a:ea typeface="ＭＳ Ｐゴシック"/>
                <a:cs typeface="Arial"/>
              </a:rPr>
              <a:t>*</a:t>
            </a:r>
            <a:r>
              <a:rPr lang="en-US" sz="1900" b="1" dirty="0">
                <a:latin typeface="Century Gothic"/>
                <a:ea typeface="ＭＳ Ｐゴシック"/>
                <a:cs typeface="Arial"/>
              </a:rPr>
              <a:t>$18+ Billion </a:t>
            </a:r>
            <a:r>
              <a:rPr lang="en-US" sz="1900" dirty="0">
                <a:latin typeface="Century Gothic"/>
                <a:ea typeface="ＭＳ Ｐゴシック"/>
                <a:cs typeface="Arial"/>
              </a:rPr>
              <a:t>Real Estate Volume &amp; completed </a:t>
            </a:r>
            <a:r>
              <a:rPr lang="en-US" sz="1900" baseline="30000" dirty="0">
                <a:latin typeface="Century Gothic"/>
                <a:ea typeface="ＭＳ Ｐゴシック"/>
                <a:cs typeface="Arial"/>
              </a:rPr>
              <a:t>*</a:t>
            </a:r>
            <a:r>
              <a:rPr lang="en-US" sz="1900" b="1" dirty="0">
                <a:latin typeface="Century Gothic"/>
                <a:ea typeface="ＭＳ Ｐゴシック"/>
                <a:cs typeface="Arial"/>
              </a:rPr>
              <a:t>20,500+ </a:t>
            </a:r>
            <a:r>
              <a:rPr lang="en-US" sz="1900" dirty="0">
                <a:latin typeface="Century Gothic"/>
                <a:ea typeface="ＭＳ Ｐゴシック"/>
                <a:cs typeface="Arial"/>
              </a:rPr>
              <a:t>transactions till date.</a:t>
            </a:r>
          </a:p>
          <a:p>
            <a:pPr marL="285750" indent="-285750">
              <a:buFont typeface="Wingdings" charset="2"/>
              <a:buChar char="§"/>
            </a:pPr>
            <a:endParaRPr lang="en-US" sz="1900" dirty="0">
              <a:latin typeface="Century Gothic" panose="020B0502020202020204" pitchFamily="34" charset="0"/>
              <a:cs typeface="Arial"/>
            </a:endParaRPr>
          </a:p>
          <a:p>
            <a:pPr marL="285750" indent="-285750">
              <a:buFont typeface="Wingdings" charset="2"/>
              <a:buChar char="§"/>
            </a:pPr>
            <a:r>
              <a:rPr lang="en-US" sz="1900" dirty="0">
                <a:latin typeface="Century Gothic" panose="020B0502020202020204" pitchFamily="34" charset="0"/>
                <a:cs typeface="Arial"/>
              </a:rPr>
              <a:t>Premier full-service brokerage with</a:t>
            </a:r>
          </a:p>
          <a:p>
            <a:r>
              <a:rPr lang="en-US" sz="1900" b="1" dirty="0">
                <a:latin typeface="Century Gothic" panose="020B0502020202020204" pitchFamily="34" charset="0"/>
                <a:cs typeface="Arial"/>
              </a:rPr>
              <a:t>    top-rated agents</a:t>
            </a:r>
            <a:r>
              <a:rPr lang="en-US" sz="1900" dirty="0">
                <a:latin typeface="Century Gothic" panose="020B0502020202020204" pitchFamily="34" charset="0"/>
                <a:cs typeface="Arial"/>
              </a:rPr>
              <a:t> offering the highest</a:t>
            </a:r>
          </a:p>
          <a:p>
            <a:r>
              <a:rPr lang="en-US" sz="1900" dirty="0">
                <a:latin typeface="Century Gothic" panose="020B0502020202020204" pitchFamily="34" charset="0"/>
                <a:cs typeface="Arial"/>
              </a:rPr>
              <a:t>    level of real estate services to clients.</a:t>
            </a:r>
          </a:p>
          <a:p>
            <a:pPr marL="285750" indent="-285750">
              <a:buFont typeface="Wingdings" charset="2"/>
              <a:buChar char="§"/>
            </a:pPr>
            <a:endParaRPr lang="en-US" sz="1900" dirty="0">
              <a:latin typeface="Century Gothic" panose="020B0502020202020204" pitchFamily="34" charset="0"/>
              <a:cs typeface="Arial"/>
            </a:endParaRPr>
          </a:p>
        </p:txBody>
      </p:sp>
      <p:sp>
        <p:nvSpPr>
          <p:cNvPr id="8" name="TextBox 7"/>
          <p:cNvSpPr txBox="1"/>
          <p:nvPr/>
        </p:nvSpPr>
        <p:spPr>
          <a:xfrm>
            <a:off x="1676400" y="76200"/>
            <a:ext cx="6705600" cy="369332"/>
          </a:xfrm>
          <a:prstGeom prst="rect">
            <a:avLst/>
          </a:prstGeom>
          <a:noFill/>
        </p:spPr>
        <p:txBody>
          <a:bodyPr wrap="square" lIns="91440" tIns="45720" rIns="91440" bIns="45720" rtlCol="0" anchor="t">
            <a:spAutoFit/>
          </a:bodyPr>
          <a:lstStyle/>
          <a:p>
            <a:pPr algn="dist"/>
            <a:r>
              <a:rPr lang="en-US" b="1" spc="300" dirty="0">
                <a:solidFill>
                  <a:srgbClr val="FFFFFF"/>
                </a:solidFill>
                <a:latin typeface="Avenir Next Demi Bold"/>
                <a:ea typeface="ＭＳ Ｐゴシック"/>
                <a:cs typeface="Avenir Next Demi Bold"/>
              </a:rPr>
              <a:t>JUST A LITTLE BAGROUND…</a:t>
            </a:r>
          </a:p>
        </p:txBody>
      </p:sp>
      <p:cxnSp>
        <p:nvCxnSpPr>
          <p:cNvPr id="13" name="Straight Connector 12"/>
          <p:cNvCxnSpPr/>
          <p:nvPr/>
        </p:nvCxnSpPr>
        <p:spPr>
          <a:xfrm>
            <a:off x="6390907" y="1306173"/>
            <a:ext cx="411480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390907" y="2144373"/>
            <a:ext cx="411480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1600200" y="6128772"/>
            <a:ext cx="9144000" cy="184666"/>
          </a:xfrm>
          <a:prstGeom prst="rect">
            <a:avLst/>
          </a:prstGeom>
          <a:noFill/>
        </p:spPr>
        <p:txBody>
          <a:bodyPr wrap="square" rtlCol="0">
            <a:spAutoFit/>
          </a:bodyPr>
          <a:lstStyle/>
          <a:p>
            <a:pPr algn="ctr"/>
            <a:r>
              <a:rPr lang="en-US" sz="600" dirty="0">
                <a:latin typeface="+mj-lt"/>
              </a:rPr>
              <a:t>*Total Sales Volume &amp; and number of transactions by Save Max Real Estate Brokerage from April 2010 until today where Save Max acted as  a Listing/Co-operating Brokerage.   </a:t>
            </a:r>
          </a:p>
        </p:txBody>
      </p:sp>
      <p:grpSp>
        <p:nvGrpSpPr>
          <p:cNvPr id="23" name="Group 22">
            <a:extLst>
              <a:ext uri="{FF2B5EF4-FFF2-40B4-BE49-F238E27FC236}">
                <a16:creationId xmlns:a16="http://schemas.microsoft.com/office/drawing/2014/main" id="{4523898C-D293-4DA3-8423-A777EDFD3EFB}"/>
              </a:ext>
            </a:extLst>
          </p:cNvPr>
          <p:cNvGrpSpPr/>
          <p:nvPr/>
        </p:nvGrpSpPr>
        <p:grpSpPr>
          <a:xfrm>
            <a:off x="973076" y="544562"/>
            <a:ext cx="4090959" cy="5335667"/>
            <a:chOff x="210266" y="481106"/>
            <a:chExt cx="4567207" cy="5956817"/>
          </a:xfrm>
        </p:grpSpPr>
        <p:pic>
          <p:nvPicPr>
            <p:cNvPr id="15" name="Picture 14" descr="BG Logo with disclosure.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267418" y="5005927"/>
              <a:ext cx="1304901" cy="1340469"/>
            </a:xfrm>
            <a:prstGeom prst="rect">
              <a:avLst/>
            </a:prstGeom>
          </p:spPr>
        </p:pic>
        <p:pic>
          <p:nvPicPr>
            <p:cNvPr id="17" name="Picture 16" descr="RCA_BR_Platinum_Logo.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53678" y="4923692"/>
              <a:ext cx="1484924" cy="1514231"/>
            </a:xfrm>
            <a:prstGeom prst="rect">
              <a:avLst/>
            </a:prstGeom>
          </p:spPr>
        </p:pic>
        <p:pic>
          <p:nvPicPr>
            <p:cNvPr id="25" name="Picture 24" descr="RCA_BG_Platinu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3360" y="4914103"/>
              <a:ext cx="1527908" cy="1510560"/>
            </a:xfrm>
            <a:prstGeom prst="rect">
              <a:avLst/>
            </a:prstGeom>
          </p:spPr>
        </p:pic>
        <p:pic>
          <p:nvPicPr>
            <p:cNvPr id="21" name="Picture 20" descr="RCA_BG_Platinum 2018.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21857" y="3469051"/>
              <a:ext cx="1455616" cy="1475155"/>
            </a:xfrm>
            <a:prstGeom prst="rect">
              <a:avLst/>
            </a:prstGeom>
          </p:spPr>
        </p:pic>
        <p:pic>
          <p:nvPicPr>
            <p:cNvPr id="4" name="Picture 3" descr="A close up of a sign&#10;&#10;Description automatically generated">
              <a:extLst>
                <a:ext uri="{FF2B5EF4-FFF2-40B4-BE49-F238E27FC236}">
                  <a16:creationId xmlns:a16="http://schemas.microsoft.com/office/drawing/2014/main" id="{72824FA3-4775-42D6-B342-13C6B37863B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730341" y="2297504"/>
              <a:ext cx="1348677" cy="1332294"/>
            </a:xfrm>
            <a:prstGeom prst="rect">
              <a:avLst/>
            </a:prstGeom>
          </p:spPr>
        </p:pic>
        <p:pic>
          <p:nvPicPr>
            <p:cNvPr id="5" name="Picture 4">
              <a:extLst>
                <a:ext uri="{FF2B5EF4-FFF2-40B4-BE49-F238E27FC236}">
                  <a16:creationId xmlns:a16="http://schemas.microsoft.com/office/drawing/2014/main" id="{EA5F41D3-821E-C841-86ED-79FA01FCE46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10266" y="3777907"/>
              <a:ext cx="1608739" cy="1118283"/>
            </a:xfrm>
            <a:prstGeom prst="rect">
              <a:avLst/>
            </a:prstGeom>
          </p:spPr>
        </p:pic>
        <p:pic>
          <p:nvPicPr>
            <p:cNvPr id="12" name="Picture 11" descr="A black sign with white text&#10;&#10;Description automatically generated">
              <a:extLst>
                <a:ext uri="{FF2B5EF4-FFF2-40B4-BE49-F238E27FC236}">
                  <a16:creationId xmlns:a16="http://schemas.microsoft.com/office/drawing/2014/main" id="{1E3BDFCB-06B8-4CA9-9A4D-EEEFE0FDB0A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606381" y="3624314"/>
              <a:ext cx="1870610" cy="1395116"/>
            </a:xfrm>
            <a:prstGeom prst="rect">
              <a:avLst/>
            </a:prstGeom>
          </p:spPr>
        </p:pic>
        <p:pic>
          <p:nvPicPr>
            <p:cNvPr id="6" name="Picture 5">
              <a:extLst>
                <a:ext uri="{FF2B5EF4-FFF2-40B4-BE49-F238E27FC236}">
                  <a16:creationId xmlns:a16="http://schemas.microsoft.com/office/drawing/2014/main" id="{528D9AA9-5BA4-154E-8993-DCBC3B3B767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77451" y="2297549"/>
              <a:ext cx="1371371" cy="1332295"/>
            </a:xfrm>
            <a:prstGeom prst="rect">
              <a:avLst/>
            </a:prstGeom>
          </p:spPr>
        </p:pic>
        <p:pic>
          <p:nvPicPr>
            <p:cNvPr id="9" name="Picture 15" descr="Logo&#10;&#10;Description automatically generated">
              <a:extLst>
                <a:ext uri="{FF2B5EF4-FFF2-40B4-BE49-F238E27FC236}">
                  <a16:creationId xmlns:a16="http://schemas.microsoft.com/office/drawing/2014/main" id="{CD99CD0E-4255-486E-86E3-93078DA86F9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005014" y="2298459"/>
              <a:ext cx="1668586" cy="1157162"/>
            </a:xfrm>
            <a:prstGeom prst="rect">
              <a:avLst/>
            </a:prstGeom>
          </p:spPr>
        </p:pic>
        <p:pic>
          <p:nvPicPr>
            <p:cNvPr id="16" name="Picture 21" descr="Diagram&#10;&#10;Description automatically generated">
              <a:extLst>
                <a:ext uri="{FF2B5EF4-FFF2-40B4-BE49-F238E27FC236}">
                  <a16:creationId xmlns:a16="http://schemas.microsoft.com/office/drawing/2014/main" id="{C9A37F45-F2CE-4A10-842A-D7D4230338E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33400" y="481106"/>
              <a:ext cx="1990969" cy="1714561"/>
            </a:xfrm>
            <a:prstGeom prst="rect">
              <a:avLst/>
            </a:prstGeom>
          </p:spPr>
        </p:pic>
        <p:pic>
          <p:nvPicPr>
            <p:cNvPr id="22" name="Picture 22" descr="Logo&#10;&#10;Description automatically generated">
              <a:extLst>
                <a:ext uri="{FF2B5EF4-FFF2-40B4-BE49-F238E27FC236}">
                  <a16:creationId xmlns:a16="http://schemas.microsoft.com/office/drawing/2014/main" id="{F9575B1C-52F6-4CD0-9CB0-8674D34BBAD6}"/>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467707" y="484555"/>
              <a:ext cx="1746739" cy="1756509"/>
            </a:xfrm>
            <a:prstGeom prst="rect">
              <a:avLst/>
            </a:prstGeom>
          </p:spPr>
        </p:pic>
      </p:grpSp>
      <p:pic>
        <p:nvPicPr>
          <p:cNvPr id="2050" name="Picture 2" descr="No photo description available.">
            <a:extLst>
              <a:ext uri="{FF2B5EF4-FFF2-40B4-BE49-F238E27FC236}">
                <a16:creationId xmlns:a16="http://schemas.microsoft.com/office/drawing/2014/main" id="{4D0EF638-A6FD-51AD-E81B-0EFDA4E2EDD3}"/>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6428759" y="3356275"/>
            <a:ext cx="4848841" cy="29161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red_line.gif"/>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rot="5400000">
            <a:off x="2847354" y="1730894"/>
            <a:ext cx="5524499" cy="2971800"/>
          </a:xfrm>
          <a:prstGeom prst="rect">
            <a:avLst/>
          </a:prstGeom>
        </p:spPr>
      </p:pic>
      <p:sp>
        <p:nvSpPr>
          <p:cNvPr id="10" name="Rectangle 9">
            <a:extLst>
              <a:ext uri="{FF2B5EF4-FFF2-40B4-BE49-F238E27FC236}">
                <a16:creationId xmlns:a16="http://schemas.microsoft.com/office/drawing/2014/main" id="{9A7DCB68-B77D-00BD-81B5-C8F0B7EF0BDF}"/>
              </a:ext>
            </a:extLst>
          </p:cNvPr>
          <p:cNvSpPr/>
          <p:nvPr/>
        </p:nvSpPr>
        <p:spPr>
          <a:xfrm>
            <a:off x="254785" y="6400800"/>
            <a:ext cx="11682429" cy="4572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E1518"/>
              </a:solidFill>
            </a:endParaRPr>
          </a:p>
        </p:txBody>
      </p:sp>
    </p:spTree>
    <p:extLst>
      <p:ext uri="{BB962C8B-B14F-4D97-AF65-F5344CB8AC3E}">
        <p14:creationId xmlns:p14="http://schemas.microsoft.com/office/powerpoint/2010/main" val="2219377202"/>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ed_line.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10740" y="1119289"/>
            <a:ext cx="8001000" cy="2971800"/>
          </a:xfrm>
          <a:prstGeom prst="rect">
            <a:avLst/>
          </a:prstGeom>
        </p:spPr>
      </p:pic>
      <p:sp>
        <p:nvSpPr>
          <p:cNvPr id="11" name="TextBox 10"/>
          <p:cNvSpPr txBox="1"/>
          <p:nvPr/>
        </p:nvSpPr>
        <p:spPr>
          <a:xfrm>
            <a:off x="1398270" y="576913"/>
            <a:ext cx="9700260" cy="1754326"/>
          </a:xfrm>
          <a:prstGeom prst="rect">
            <a:avLst/>
          </a:prstGeom>
          <a:noFill/>
        </p:spPr>
        <p:txBody>
          <a:bodyPr wrap="square" rtlCol="0">
            <a:spAutoFit/>
          </a:bodyPr>
          <a:lstStyle/>
          <a:p>
            <a:pPr marL="285750" indent="-285750" algn="ctr"/>
            <a:r>
              <a:rPr lang="en-US" sz="3600" b="1" dirty="0">
                <a:latin typeface="Century Gothic" panose="020B0502020202020204" pitchFamily="34" charset="0"/>
                <a:cs typeface="Arial"/>
              </a:rPr>
              <a:t>Strategic Partnerships with Canada’s Leading Financial Institutions to create exceptional value for our clients</a:t>
            </a:r>
          </a:p>
        </p:txBody>
      </p:sp>
      <p:pic>
        <p:nvPicPr>
          <p:cNvPr id="2" name="Picture 2" descr="national-bank-logo-1 - The Brain Project | Baycrest Foundation">
            <a:extLst>
              <a:ext uri="{FF2B5EF4-FFF2-40B4-BE49-F238E27FC236}">
                <a16:creationId xmlns:a16="http://schemas.microsoft.com/office/drawing/2014/main" id="{921FC276-75DE-9A8E-CDCD-978CEA766C4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41465" y="2971800"/>
            <a:ext cx="5668835" cy="20224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bc-royal-bank-logo - Big Brothers Big Sisters of Leeds and Grenville">
            <a:extLst>
              <a:ext uri="{FF2B5EF4-FFF2-40B4-BE49-F238E27FC236}">
                <a16:creationId xmlns:a16="http://schemas.microsoft.com/office/drawing/2014/main" id="{0803C398-772D-02A2-C1BD-BAEA42492EA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065517" y="2470113"/>
            <a:ext cx="5181600" cy="291465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8" descr="TD Canada Trust Logo PNG Transparent &amp; SVG Vector - Freebie Supply">
            <a:extLst>
              <a:ext uri="{FF2B5EF4-FFF2-40B4-BE49-F238E27FC236}">
                <a16:creationId xmlns:a16="http://schemas.microsoft.com/office/drawing/2014/main" id="{EE4B6009-B041-29F5-9024-50E14E728024}"/>
              </a:ext>
            </a:extLst>
          </p:cNvPr>
          <p:cNvSpPr>
            <a:spLocks noChangeAspect="1" noChangeArrowheads="1"/>
          </p:cNvSpPr>
          <p:nvPr/>
        </p:nvSpPr>
        <p:spPr bwMode="auto">
          <a:xfrm>
            <a:off x="5943600" y="309962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036" name="Picture 12" descr="TD Canada Trust | ContactCenterWorld.com">
            <a:extLst>
              <a:ext uri="{FF2B5EF4-FFF2-40B4-BE49-F238E27FC236}">
                <a16:creationId xmlns:a16="http://schemas.microsoft.com/office/drawing/2014/main" id="{3B72A608-F040-B3D7-75DA-A186B805BD7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15611" y="5091875"/>
            <a:ext cx="4666986" cy="8517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cotiatrust">
            <a:extLst>
              <a:ext uri="{FF2B5EF4-FFF2-40B4-BE49-F238E27FC236}">
                <a16:creationId xmlns:a16="http://schemas.microsoft.com/office/drawing/2014/main" id="{1F46A47D-DD90-CBBD-C874-962D726CC5B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235337" y="5067300"/>
            <a:ext cx="5191125" cy="8763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608C0B4-8C4D-A8BB-2B4B-C87232A77CCA}"/>
              </a:ext>
            </a:extLst>
          </p:cNvPr>
          <p:cNvSpPr/>
          <p:nvPr/>
        </p:nvSpPr>
        <p:spPr>
          <a:xfrm>
            <a:off x="254785" y="6400800"/>
            <a:ext cx="11682429" cy="4572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E1518"/>
              </a:solidFill>
            </a:endParaRPr>
          </a:p>
        </p:txBody>
      </p:sp>
    </p:spTree>
    <p:extLst>
      <p:ext uri="{BB962C8B-B14F-4D97-AF65-F5344CB8AC3E}">
        <p14:creationId xmlns:p14="http://schemas.microsoft.com/office/powerpoint/2010/main" val="2219377202"/>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mblem Developments | Pre Construction Condos Investment">
            <a:extLst>
              <a:ext uri="{FF2B5EF4-FFF2-40B4-BE49-F238E27FC236}">
                <a16:creationId xmlns:a16="http://schemas.microsoft.com/office/drawing/2014/main" id="{6EB456E5-2D19-D653-67BF-4CC4396B7AA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29156" y="-381000"/>
            <a:ext cx="3297793" cy="3297793"/>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1"/>
          <p:cNvSpPr>
            <a:spLocks noGrp="1"/>
          </p:cNvSpPr>
          <p:nvPr>
            <p:ph type="title"/>
          </p:nvPr>
        </p:nvSpPr>
        <p:spPr>
          <a:xfrm>
            <a:off x="945394" y="864147"/>
            <a:ext cx="3962401" cy="2432280"/>
          </a:xfrm>
        </p:spPr>
        <p:txBody>
          <a:bodyPr>
            <a:normAutofit/>
          </a:bodyPr>
          <a:lstStyle/>
          <a:p>
            <a:r>
              <a:rPr lang="en-US" altLang="ja-JP" sz="3500" b="1" dirty="0">
                <a:solidFill>
                  <a:srgbClr val="7E1518"/>
                </a:solidFill>
                <a:latin typeface="Century Gothic" panose="020B0502020202020204" pitchFamily="34" charset="0"/>
                <a:cs typeface="Avenir Heavy"/>
              </a:rPr>
              <a:t>STRONG RELATIONS WITH TOP BUIDERS</a:t>
            </a:r>
            <a:endParaRPr kumimoji="1" lang="ja-JP" altLang="en-US" sz="3500" b="1" dirty="0">
              <a:solidFill>
                <a:srgbClr val="7E1518"/>
              </a:solidFill>
              <a:latin typeface="Century Gothic" panose="020B0502020202020204" pitchFamily="34" charset="0"/>
            </a:endParaRPr>
          </a:p>
        </p:txBody>
      </p:sp>
      <p:sp>
        <p:nvSpPr>
          <p:cNvPr id="13" name="Text Placeholder 12"/>
          <p:cNvSpPr>
            <a:spLocks noGrp="1"/>
          </p:cNvSpPr>
          <p:nvPr>
            <p:ph type="body" sz="quarter" idx="12"/>
          </p:nvPr>
        </p:nvSpPr>
        <p:spPr>
          <a:xfrm>
            <a:off x="948267" y="3574543"/>
            <a:ext cx="4024691" cy="2015378"/>
          </a:xfrm>
        </p:spPr>
        <p:txBody>
          <a:bodyPr>
            <a:normAutofit/>
          </a:bodyPr>
          <a:lstStyle/>
          <a:p>
            <a:r>
              <a:rPr lang="en-CA" sz="1600" dirty="0">
                <a:latin typeface="Century Gothic" pitchFamily="34" charset="0"/>
              </a:rPr>
              <a:t>Save Max carries excellent working relationships with all Top builders and developers to pass on the platinum privileges to all our clients. </a:t>
            </a:r>
            <a:endParaRPr lang="ja-JP" altLang="en-US" sz="1600" dirty="0">
              <a:latin typeface="Century Gothic" pitchFamily="34" charset="0"/>
            </a:endParaRPr>
          </a:p>
        </p:txBody>
      </p:sp>
      <p:grpSp>
        <p:nvGrpSpPr>
          <p:cNvPr id="4" name="Group 3"/>
          <p:cNvGrpSpPr/>
          <p:nvPr/>
        </p:nvGrpSpPr>
        <p:grpSpPr>
          <a:xfrm>
            <a:off x="3962400" y="690528"/>
            <a:ext cx="7526388" cy="5366082"/>
            <a:chOff x="2907442" y="566172"/>
            <a:chExt cx="14178416" cy="9109162"/>
          </a:xfrm>
        </p:grpSpPr>
        <p:pic>
          <p:nvPicPr>
            <p:cNvPr id="24" name="Picture 23" descr="Chestnut-Hill-Development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9978883" y="2977972"/>
              <a:ext cx="2489088" cy="2093096"/>
            </a:xfrm>
            <a:prstGeom prst="rect">
              <a:avLst/>
            </a:prstGeom>
          </p:spPr>
        </p:pic>
        <p:pic>
          <p:nvPicPr>
            <p:cNvPr id="17" name="Picture 16" descr="Empire-Communities.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6886576" y="1570580"/>
              <a:ext cx="3258322" cy="1432087"/>
            </a:xfrm>
            <a:prstGeom prst="rect">
              <a:avLst/>
            </a:prstGeom>
          </p:spPr>
        </p:pic>
        <p:pic>
          <p:nvPicPr>
            <p:cNvPr id="19" name="Picture 18" descr="Lindvest_logo.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582574" y="2063571"/>
              <a:ext cx="3347875" cy="748027"/>
            </a:xfrm>
            <a:prstGeom prst="rect">
              <a:avLst/>
            </a:prstGeom>
          </p:spPr>
        </p:pic>
        <p:pic>
          <p:nvPicPr>
            <p:cNvPr id="22" name="Picture 21" descr="reserve_colour.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492303" y="3484599"/>
              <a:ext cx="2635760" cy="2515039"/>
            </a:xfrm>
            <a:prstGeom prst="rect">
              <a:avLst/>
            </a:prstGeom>
          </p:spPr>
        </p:pic>
        <p:pic>
          <p:nvPicPr>
            <p:cNvPr id="23" name="Picture 22" descr="636676820136066000_scrfcharity.org-59014318350246.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3471567" y="3036113"/>
              <a:ext cx="3383049" cy="1075636"/>
            </a:xfrm>
            <a:prstGeom prst="rect">
              <a:avLst/>
            </a:prstGeom>
          </p:spPr>
        </p:pic>
        <p:pic>
          <p:nvPicPr>
            <p:cNvPr id="25" name="Picture 24" descr="tribute-communities-original-1.jpg"/>
            <p:cNvPicPr>
              <a:picLocks noChangeAspect="1"/>
            </p:cNvPicPr>
            <p:nvPr/>
          </p:nvPicPr>
          <p:blipFill>
            <a:blip r:embed="rId8"/>
            <a:stretch>
              <a:fillRect/>
            </a:stretch>
          </p:blipFill>
          <p:spPr>
            <a:xfrm>
              <a:off x="14489885" y="5436949"/>
              <a:ext cx="2347740" cy="1173870"/>
            </a:xfrm>
            <a:prstGeom prst="rect">
              <a:avLst/>
            </a:prstGeom>
          </p:spPr>
        </p:pic>
        <p:pic>
          <p:nvPicPr>
            <p:cNvPr id="26" name="Picture 25" descr="Kingwood Homes.PNG"/>
            <p:cNvPicPr>
              <a:picLocks noChangeAspect="1"/>
            </p:cNvPicPr>
            <p:nvPr/>
          </p:nvPicPr>
          <p:blipFill>
            <a:blip r:embed="rId9"/>
            <a:stretch>
              <a:fillRect/>
            </a:stretch>
          </p:blipFill>
          <p:spPr>
            <a:xfrm>
              <a:off x="14275591" y="4353719"/>
              <a:ext cx="2810267" cy="885949"/>
            </a:xfrm>
            <a:prstGeom prst="rect">
              <a:avLst/>
            </a:prstGeom>
          </p:spPr>
        </p:pic>
        <p:pic>
          <p:nvPicPr>
            <p:cNvPr id="27" name="Picture 26" descr="lanterra-developments-original-1.jp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898659" y="5923862"/>
              <a:ext cx="3403841" cy="1233545"/>
            </a:xfrm>
            <a:prstGeom prst="rect">
              <a:avLst/>
            </a:prstGeom>
          </p:spPr>
        </p:pic>
        <p:pic>
          <p:nvPicPr>
            <p:cNvPr id="28" name="Picture 27" descr="IN8_black.png"/>
            <p:cNvPicPr>
              <a:picLocks noChangeAspect="1"/>
            </p:cNvPicPr>
            <p:nvPr/>
          </p:nvPicPr>
          <p:blipFill>
            <a:blip r:embed="rId11"/>
            <a:stretch>
              <a:fillRect/>
            </a:stretch>
          </p:blipFill>
          <p:spPr>
            <a:xfrm>
              <a:off x="8019535" y="1023497"/>
              <a:ext cx="4561150" cy="1199802"/>
            </a:xfrm>
            <a:prstGeom prst="rect">
              <a:avLst/>
            </a:prstGeom>
          </p:spPr>
        </p:pic>
        <p:pic>
          <p:nvPicPr>
            <p:cNvPr id="29" name="Picture 28" descr="Sorbara-logo.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4521635" y="6726664"/>
              <a:ext cx="2437690" cy="860361"/>
            </a:xfrm>
            <a:prstGeom prst="rect">
              <a:avLst/>
            </a:prstGeom>
          </p:spPr>
        </p:pic>
        <p:pic>
          <p:nvPicPr>
            <p:cNvPr id="30" name="Picture 29" descr="636638909886097189_collecdev.jp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363347" y="7284263"/>
              <a:ext cx="1148664" cy="1372556"/>
            </a:xfrm>
            <a:prstGeom prst="rect">
              <a:avLst/>
            </a:prstGeom>
          </p:spPr>
        </p:pic>
        <p:pic>
          <p:nvPicPr>
            <p:cNvPr id="31" name="Picture 30" descr="download.png"/>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3464744" y="7676847"/>
              <a:ext cx="2133604" cy="838202"/>
            </a:xfrm>
            <a:prstGeom prst="rect">
              <a:avLst/>
            </a:prstGeom>
          </p:spPr>
        </p:pic>
        <p:pic>
          <p:nvPicPr>
            <p:cNvPr id="32" name="Picture 31" descr="download.jpg"/>
            <p:cNvPicPr>
              <a:picLocks noChangeAspect="1"/>
            </p:cNvPicPr>
            <p:nvPr/>
          </p:nvPicPr>
          <p:blipFill>
            <a:blip r:embed="rId15" cstate="print">
              <a:extLst>
                <a:ext uri="{28A0092B-C50C-407E-A947-70E740481C1C}">
                  <a14:useLocalDpi xmlns:a14="http://schemas.microsoft.com/office/drawing/2010/main"/>
                </a:ext>
              </a:extLst>
            </a:blip>
            <a:srcRect/>
            <a:stretch>
              <a:fillRect/>
            </a:stretch>
          </p:blipFill>
          <p:spPr>
            <a:xfrm>
              <a:off x="9131643" y="7599383"/>
              <a:ext cx="4003589" cy="500524"/>
            </a:xfrm>
            <a:prstGeom prst="rect">
              <a:avLst/>
            </a:prstGeom>
          </p:spPr>
        </p:pic>
        <p:pic>
          <p:nvPicPr>
            <p:cNvPr id="33" name="Picture 32" descr="rogers-logo-5be4a80ec9e77c0051ab7da6.png"/>
            <p:cNvPicPr>
              <a:picLocks noChangeAspect="1"/>
            </p:cNvPicPr>
            <p:nvPr/>
          </p:nvPicPr>
          <p:blipFill>
            <a:blip r:embed="rId16" cstate="print">
              <a:extLst>
                <a:ext uri="{28A0092B-C50C-407E-A947-70E740481C1C}">
                  <a14:useLocalDpi xmlns:a14="http://schemas.microsoft.com/office/drawing/2010/main"/>
                </a:ext>
              </a:extLst>
            </a:blip>
            <a:srcRect t="34974" b="34307"/>
            <a:stretch>
              <a:fillRect/>
            </a:stretch>
          </p:blipFill>
          <p:spPr>
            <a:xfrm>
              <a:off x="10367319" y="8118382"/>
              <a:ext cx="2720528" cy="556054"/>
            </a:xfrm>
            <a:prstGeom prst="rect">
              <a:avLst/>
            </a:prstGeom>
          </p:spPr>
        </p:pic>
        <p:pic>
          <p:nvPicPr>
            <p:cNvPr id="34" name="Picture 33" descr="Marlin-Spring-Developments-RGB.jpg"/>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2907442" y="8286723"/>
              <a:ext cx="2183351" cy="1388611"/>
            </a:xfrm>
            <a:prstGeom prst="rect">
              <a:avLst/>
            </a:prstGeom>
          </p:spPr>
        </p:pic>
        <p:pic>
          <p:nvPicPr>
            <p:cNvPr id="35" name="Picture 34" descr="CAMROST_logo.png"/>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4136382" y="1729939"/>
              <a:ext cx="2584662" cy="1112292"/>
            </a:xfrm>
            <a:prstGeom prst="rect">
              <a:avLst/>
            </a:prstGeom>
          </p:spPr>
        </p:pic>
        <p:pic>
          <p:nvPicPr>
            <p:cNvPr id="36" name="Picture 35" descr="daniels-logo.jpg"/>
            <p:cNvPicPr>
              <a:picLocks noChangeAspect="1"/>
            </p:cNvPicPr>
            <p:nvPr/>
          </p:nvPicPr>
          <p:blipFill>
            <a:blip r:embed="rId19"/>
            <a:stretch>
              <a:fillRect/>
            </a:stretch>
          </p:blipFill>
          <p:spPr>
            <a:xfrm>
              <a:off x="5239265" y="566172"/>
              <a:ext cx="2458995" cy="1075811"/>
            </a:xfrm>
            <a:prstGeom prst="rect">
              <a:avLst/>
            </a:prstGeom>
          </p:spPr>
        </p:pic>
        <p:pic>
          <p:nvPicPr>
            <p:cNvPr id="37" name="Picture 36" descr="greenpark-homes-logo.png"/>
            <p:cNvPicPr>
              <a:picLocks noChangeAspect="1"/>
            </p:cNvPicPr>
            <p:nvPr/>
          </p:nvPicPr>
          <p:blipFill>
            <a:blip r:embed="rId20"/>
            <a:stretch>
              <a:fillRect/>
            </a:stretch>
          </p:blipFill>
          <p:spPr>
            <a:xfrm>
              <a:off x="6573795" y="8221205"/>
              <a:ext cx="3691066" cy="878474"/>
            </a:xfrm>
            <a:prstGeom prst="rect">
              <a:avLst/>
            </a:prstGeom>
          </p:spPr>
        </p:pic>
        <p:pic>
          <p:nvPicPr>
            <p:cNvPr id="38" name="Picture 37" descr="download (1).png"/>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7784757" y="6323027"/>
              <a:ext cx="2782587" cy="770764"/>
            </a:xfrm>
            <a:prstGeom prst="rect">
              <a:avLst/>
            </a:prstGeom>
          </p:spPr>
        </p:pic>
        <p:pic>
          <p:nvPicPr>
            <p:cNvPr id="39" name="Picture 38" descr="fernbrook-logo-web.png"/>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5214551" y="8723865"/>
              <a:ext cx="2515555" cy="881890"/>
            </a:xfrm>
            <a:prstGeom prst="rect">
              <a:avLst/>
            </a:prstGeom>
          </p:spPr>
        </p:pic>
        <p:pic>
          <p:nvPicPr>
            <p:cNvPr id="40" name="Picture 39" descr="TFR+clear+logo.jpg"/>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7404622" y="3526064"/>
              <a:ext cx="2490216" cy="1453896"/>
            </a:xfrm>
            <a:prstGeom prst="rect">
              <a:avLst/>
            </a:prstGeom>
          </p:spPr>
        </p:pic>
      </p:grpSp>
      <p:pic>
        <p:nvPicPr>
          <p:cNvPr id="3" name="Picture 2">
            <a:extLst>
              <a:ext uri="{FF2B5EF4-FFF2-40B4-BE49-F238E27FC236}">
                <a16:creationId xmlns:a16="http://schemas.microsoft.com/office/drawing/2014/main" id="{CF0D0F22-235C-B482-0C26-E09F31970D4F}"/>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9661318" y="526805"/>
            <a:ext cx="1585288" cy="449850"/>
          </a:xfrm>
          <a:prstGeom prst="rect">
            <a:avLst/>
          </a:prstGeom>
        </p:spPr>
      </p:pic>
    </p:spTree>
    <p:extLst>
      <p:ext uri="{BB962C8B-B14F-4D97-AF65-F5344CB8AC3E}">
        <p14:creationId xmlns:p14="http://schemas.microsoft.com/office/powerpoint/2010/main" val="3949709205"/>
      </p:ext>
    </p:extLst>
  </p:cSld>
  <p:clrMapOvr>
    <a:masterClrMapping/>
  </p:clrMapOvr>
  <p:transition spd="slow" advTm="5581">
    <p:strips dir="rd"/>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6342</TotalTime>
  <Words>1180</Words>
  <Application>Microsoft Office PowerPoint</Application>
  <PresentationFormat>Widescreen</PresentationFormat>
  <Paragraphs>252</Paragraphs>
  <Slides>37</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Arial Black</vt:lpstr>
      <vt:lpstr>Arial Narrow</vt:lpstr>
      <vt:lpstr>Avenir Next Demi Bold</vt:lpstr>
      <vt:lpstr>Calibri</vt:lpstr>
      <vt:lpstr>Century Gothic</vt:lpstr>
      <vt:lpstr>Montserrat Black</vt:lpstr>
      <vt:lpstr>Wingdings</vt:lpstr>
      <vt:lpstr>YAD1aU3sLnI 0</vt:lpstr>
      <vt:lpstr>Office Theme</vt:lpstr>
      <vt:lpstr>PowerPoint Presentation</vt:lpstr>
      <vt:lpstr>WELCOME</vt:lpstr>
      <vt:lpstr>PowerPoint Presentation</vt:lpstr>
      <vt:lpstr>PowerPoint Presentation</vt:lpstr>
      <vt:lpstr>PowerPoint Presentation</vt:lpstr>
      <vt:lpstr>PowerPoint Presentation</vt:lpstr>
      <vt:lpstr>PowerPoint Presentation</vt:lpstr>
      <vt:lpstr>PowerPoint Presentation</vt:lpstr>
      <vt:lpstr>STRONG RELATIONS WITH TOP BUIDERS</vt:lpstr>
      <vt:lpstr>PowerPoint Presentation</vt:lpstr>
      <vt:lpstr>PowerPoint Presentation</vt:lpstr>
      <vt:lpstr>PowerPoint Presentation</vt:lpstr>
      <vt:lpstr>WHEN WILL IT SELL?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MARKETING YOUR PROPERTY (Post-Listing) </vt:lpstr>
      <vt:lpstr>PowerPoint Presentation</vt:lpstr>
      <vt:lpstr>PowerPoint Presentation</vt:lpstr>
      <vt:lpstr>PowerPoint Presentation</vt:lpstr>
      <vt:lpstr>Promoting Your Home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Navsangeet Gill</cp:lastModifiedBy>
  <cp:revision>169</cp:revision>
  <dcterms:created xsi:type="dcterms:W3CDTF">2020-06-12T15:33:00Z</dcterms:created>
  <dcterms:modified xsi:type="dcterms:W3CDTF">2024-03-08T17:10:18Z</dcterms:modified>
</cp:coreProperties>
</file>